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5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7" r:id="rId10"/>
    <p:sldId id="268" r:id="rId11"/>
    <p:sldId id="269" r:id="rId12"/>
    <p:sldId id="270" r:id="rId13"/>
    <p:sldId id="271" r:id="rId14"/>
    <p:sldId id="272" r:id="rId15"/>
    <p:sldId id="259" r:id="rId16"/>
    <p:sldId id="273" r:id="rId17"/>
    <p:sldId id="274" r:id="rId18"/>
    <p:sldId id="260" r:id="rId19"/>
    <p:sldId id="276" r:id="rId20"/>
    <p:sldId id="275" r:id="rId21"/>
    <p:sldId id="277" r:id="rId22"/>
    <p:sldId id="278" r:id="rId23"/>
    <p:sldId id="279" r:id="rId24"/>
  </p:sldIdLst>
  <p:sldSz cx="10080625" cy="7559675"/>
  <p:notesSz cx="7559675" cy="10691813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5" autoAdjust="0"/>
  </p:normalViewPr>
  <p:slideViewPr>
    <p:cSldViewPr>
      <p:cViewPr varScale="1">
        <p:scale>
          <a:sx n="94" d="100"/>
          <a:sy n="94" d="100"/>
        </p:scale>
        <p:origin x="1134" y="6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B071-2D22-4D06-877C-25E74B38C3CC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7928-C5BF-4DBD-8378-9BAFE820D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7928-C5BF-4DBD-8378-9BAFE820D39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52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7928-C5BF-4DBD-8378-9BAFE820D39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70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7928-C5BF-4DBD-8378-9BAFE820D39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4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7928-C5BF-4DBD-8378-9BAFE820D39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83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7928-C5BF-4DBD-8378-9BAFE820D39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5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7928-C5BF-4DBD-8378-9BAFE820D39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98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7928-C5BF-4DBD-8378-9BAFE820D39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375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7928-C5BF-4DBD-8378-9BAFE820D39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62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47928-C5BF-4DBD-8378-9BAFE820D39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16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3732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 smtClean="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arning-freiburg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image" Target="../media/image40.png"/><Relationship Id="rId10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8.png"/><Relationship Id="rId5" Type="http://schemas.openxmlformats.org/officeDocument/2006/relationships/image" Target="../media/image40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8.png"/><Relationship Id="rId5" Type="http://schemas.openxmlformats.org/officeDocument/2006/relationships/image" Target="../media/image40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.png"/><Relationship Id="rId7" Type="http://schemas.openxmlformats.org/officeDocument/2006/relationships/image" Target="../media/image8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9.png"/><Relationship Id="rId7" Type="http://schemas.openxmlformats.org/officeDocument/2006/relationships/image" Target="../media/image24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10" Type="http://schemas.openxmlformats.org/officeDocument/2006/relationships/image" Target="../media/image92.png"/><Relationship Id="rId4" Type="http://schemas.openxmlformats.org/officeDocument/2006/relationships/image" Target="../media/image210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.pn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4.png"/><Relationship Id="rId3" Type="http://schemas.openxmlformats.org/officeDocument/2006/relationships/image" Target="../media/image102.png"/><Relationship Id="rId7" Type="http://schemas.openxmlformats.org/officeDocument/2006/relationships/image" Target="../media/image95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.png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7.png"/><Relationship Id="rId3" Type="http://schemas.openxmlformats.org/officeDocument/2006/relationships/image" Target="../media/image105.png"/><Relationship Id="rId7" Type="http://schemas.openxmlformats.org/officeDocument/2006/relationships/image" Target="../media/image95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.png"/><Relationship Id="rId9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09.png"/><Relationship Id="rId10" Type="http://schemas.openxmlformats.org/officeDocument/2006/relationships/image" Target="../media/image115.png"/><Relationship Id="rId4" Type="http://schemas.openxmlformats.org/officeDocument/2006/relationships/image" Target="../media/image9.png"/><Relationship Id="rId9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18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1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151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"/>
          <p:cNvSpPr/>
          <p:nvPr/>
        </p:nvSpPr>
        <p:spPr>
          <a:xfrm>
            <a:off x="180001" y="7092000"/>
            <a:ext cx="9720000" cy="0"/>
          </a:xfrm>
          <a:prstGeom prst="line">
            <a:avLst/>
          </a:prstGeom>
          <a:ln>
            <a:solidFill>
              <a:srgbClr val="808080"/>
            </a:solidFill>
          </a:ln>
        </p:spPr>
      </p:sp>
      <p:sp>
        <p:nvSpPr>
          <p:cNvPr id="40" name="TextShape 3"/>
          <p:cNvSpPr txBox="1"/>
          <p:nvPr/>
        </p:nvSpPr>
        <p:spPr>
          <a:xfrm>
            <a:off x="675402" y="7115040"/>
            <a:ext cx="9116598" cy="39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de-DE" sz="2000" dirty="0" smtClean="0">
                <a:hlinkClick r:id="rId3"/>
              </a:rPr>
              <a:t>http://www.elearning-freiburg.de</a:t>
            </a:r>
            <a:r>
              <a:rPr lang="de-DE" sz="2000" dirty="0" smtClean="0"/>
              <a:t> </a:t>
            </a:r>
            <a:endParaRPr dirty="0"/>
          </a:p>
        </p:txBody>
      </p:sp>
      <p:sp>
        <p:nvSpPr>
          <p:cNvPr id="5" name="Inhaltsplatzhalt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4400" dirty="0" smtClean="0">
              <a:solidFill>
                <a:srgbClr val="2300DC"/>
              </a:solidFill>
            </a:endParaRPr>
          </a:p>
          <a:p>
            <a:pPr marL="0" indent="0" algn="ctr">
              <a:buNone/>
            </a:pPr>
            <a:r>
              <a:rPr lang="de-DE" sz="4400" dirty="0" smtClean="0">
                <a:solidFill>
                  <a:srgbClr val="2300DC"/>
                </a:solidFill>
              </a:rPr>
              <a:t>Aufgaben </a:t>
            </a:r>
            <a:r>
              <a:rPr lang="de-DE" sz="4400" dirty="0" smtClean="0">
                <a:solidFill>
                  <a:srgbClr val="2300DC"/>
                </a:solidFill>
              </a:rPr>
              <a:t>und Lösungen</a:t>
            </a:r>
            <a:endParaRPr lang="de-DE" sz="44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568531" cy="109195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Flächenberechnungen mit Integralen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Aufgabe 2 </a:t>
                </a:r>
                <a:r>
                  <a:rPr lang="de-DE" sz="2200" b="1" dirty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b</a:t>
                </a: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):</a:t>
                </a:r>
                <a:r>
                  <a:rPr lang="de-DE" sz="22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Fläche zwischen erster </a:t>
                </a:r>
                <a:r>
                  <a:rPr lang="de-DE" sz="2200" dirty="0"/>
                  <a:t>und </a:t>
                </a:r>
                <a:r>
                  <a:rPr lang="de-DE" sz="2200" dirty="0" smtClean="0"/>
                  <a:t>letzter </a:t>
                </a:r>
                <a:r>
                  <a:rPr lang="de-DE" sz="2200" dirty="0"/>
                  <a:t>Nullstelle </a:t>
                </a: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Durch einfaches „Raten“ findet man die </a:t>
                </a:r>
                <a:br>
                  <a:rPr lang="de-DE" sz="2200" dirty="0" smtClean="0"/>
                </a:br>
                <a:r>
                  <a:rPr lang="de-DE" sz="2200" dirty="0" smtClean="0"/>
                  <a:t>Nullstellen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 zwischen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 der Graph </a:t>
                </a:r>
                <a:br>
                  <a:rPr lang="de-DE" sz="2200" dirty="0" smtClean="0"/>
                </a:br>
                <a:r>
                  <a:rPr lang="de-DE" sz="2200" dirty="0" smtClean="0"/>
                  <a:t>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teilweise oberhalb und teilweise </a:t>
                </a:r>
                <a:br>
                  <a:rPr lang="de-DE" sz="2200" dirty="0" smtClean="0"/>
                </a:br>
                <a:r>
                  <a:rPr lang="de-DE" sz="2200" dirty="0" smtClean="0"/>
                  <a:t>unterhalb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 verläuft, müssen wir</a:t>
                </a:r>
                <a:br>
                  <a:rPr lang="de-DE" sz="2200" dirty="0" smtClean="0"/>
                </a:br>
                <a:r>
                  <a:rPr lang="de-DE" sz="2200" dirty="0" smtClean="0"/>
                  <a:t>die beiden Teilflächen einzeln berechnen und</a:t>
                </a:r>
                <a:br>
                  <a:rPr lang="de-DE" sz="2200" dirty="0" smtClean="0"/>
                </a:br>
                <a:r>
                  <a:rPr lang="de-DE" sz="2200" dirty="0" smtClean="0"/>
                  <a:t>für das Flächenstück unterhalb der x-Achse</a:t>
                </a:r>
                <a:br>
                  <a:rPr lang="de-DE" sz="2200" dirty="0" smtClean="0"/>
                </a:br>
                <a:r>
                  <a:rPr lang="de-DE" sz="2200" dirty="0" smtClean="0"/>
                  <a:t>den Betrag nehmen.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Somit gilt: 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10</a:t>
            </a:fld>
            <a:endParaRPr lang="de-DE"/>
          </a:p>
        </p:txBody>
      </p:sp>
      <p:pic>
        <p:nvPicPr>
          <p:cNvPr id="18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2124766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7081127" y="1815876"/>
                <a:ext cx="21356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27" y="1815876"/>
                <a:ext cx="2135649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22138" y="356381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138" y="3563813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365986" y="2073726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986" y="2073726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8085856" y="3584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051552" y="3584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975780" y="3347789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780" y="3347789"/>
                <a:ext cx="304892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8912772" y="3347789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72" y="3347789"/>
                <a:ext cx="304892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7148864" y="3584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6862412" y="3347789"/>
                <a:ext cx="42030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12" y="3347789"/>
                <a:ext cx="4203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ihandform 3"/>
          <p:cNvSpPr/>
          <p:nvPr/>
        </p:nvSpPr>
        <p:spPr>
          <a:xfrm>
            <a:off x="7183120" y="2519680"/>
            <a:ext cx="904240" cy="1066800"/>
          </a:xfrm>
          <a:custGeom>
            <a:avLst/>
            <a:gdLst>
              <a:gd name="connsiteX0" fmla="*/ 0 w 904240"/>
              <a:gd name="connsiteY0" fmla="*/ 1056640 h 1066800"/>
              <a:gd name="connsiteX1" fmla="*/ 91440 w 904240"/>
              <a:gd name="connsiteY1" fmla="*/ 660400 h 1066800"/>
              <a:gd name="connsiteX2" fmla="*/ 193040 w 904240"/>
              <a:gd name="connsiteY2" fmla="*/ 243840 h 1066800"/>
              <a:gd name="connsiteX3" fmla="*/ 314960 w 904240"/>
              <a:gd name="connsiteY3" fmla="*/ 20320 h 1066800"/>
              <a:gd name="connsiteX4" fmla="*/ 396240 w 904240"/>
              <a:gd name="connsiteY4" fmla="*/ 0 h 1066800"/>
              <a:gd name="connsiteX5" fmla="*/ 538480 w 904240"/>
              <a:gd name="connsiteY5" fmla="*/ 91440 h 1066800"/>
              <a:gd name="connsiteX6" fmla="*/ 650240 w 904240"/>
              <a:gd name="connsiteY6" fmla="*/ 325120 h 1066800"/>
              <a:gd name="connsiteX7" fmla="*/ 762000 w 904240"/>
              <a:gd name="connsiteY7" fmla="*/ 640080 h 1066800"/>
              <a:gd name="connsiteX8" fmla="*/ 883920 w 904240"/>
              <a:gd name="connsiteY8" fmla="*/ 955040 h 1066800"/>
              <a:gd name="connsiteX9" fmla="*/ 904240 w 904240"/>
              <a:gd name="connsiteY9" fmla="*/ 1066800 h 1066800"/>
              <a:gd name="connsiteX10" fmla="*/ 0 w 904240"/>
              <a:gd name="connsiteY10" fmla="*/ 105664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240" h="1066800">
                <a:moveTo>
                  <a:pt x="0" y="1056640"/>
                </a:moveTo>
                <a:lnTo>
                  <a:pt x="91440" y="660400"/>
                </a:lnTo>
                <a:lnTo>
                  <a:pt x="193040" y="243840"/>
                </a:lnTo>
                <a:lnTo>
                  <a:pt x="314960" y="20320"/>
                </a:lnTo>
                <a:lnTo>
                  <a:pt x="396240" y="0"/>
                </a:lnTo>
                <a:lnTo>
                  <a:pt x="538480" y="91440"/>
                </a:lnTo>
                <a:lnTo>
                  <a:pt x="650240" y="325120"/>
                </a:lnTo>
                <a:lnTo>
                  <a:pt x="762000" y="640080"/>
                </a:lnTo>
                <a:lnTo>
                  <a:pt x="883920" y="955040"/>
                </a:lnTo>
                <a:lnTo>
                  <a:pt x="904240" y="1066800"/>
                </a:lnTo>
                <a:lnTo>
                  <a:pt x="0" y="105664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 flipV="1">
            <a:off x="7637785" y="2460682"/>
            <a:ext cx="0" cy="1480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519169" y="2936971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169" y="2936971"/>
                <a:ext cx="25755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2558" r="-25581" b="-1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ihandform 24"/>
          <p:cNvSpPr/>
          <p:nvPr/>
        </p:nvSpPr>
        <p:spPr>
          <a:xfrm>
            <a:off x="8128000" y="3596640"/>
            <a:ext cx="914400" cy="1097280"/>
          </a:xfrm>
          <a:custGeom>
            <a:avLst/>
            <a:gdLst>
              <a:gd name="connsiteX0" fmla="*/ 0 w 914400"/>
              <a:gd name="connsiteY0" fmla="*/ 0 h 1097280"/>
              <a:gd name="connsiteX1" fmla="*/ 152400 w 914400"/>
              <a:gd name="connsiteY1" fmla="*/ 426720 h 1097280"/>
              <a:gd name="connsiteX2" fmla="*/ 345440 w 914400"/>
              <a:gd name="connsiteY2" fmla="*/ 904240 h 1097280"/>
              <a:gd name="connsiteX3" fmla="*/ 457200 w 914400"/>
              <a:gd name="connsiteY3" fmla="*/ 1076960 h 1097280"/>
              <a:gd name="connsiteX4" fmla="*/ 538480 w 914400"/>
              <a:gd name="connsiteY4" fmla="*/ 1097280 h 1097280"/>
              <a:gd name="connsiteX5" fmla="*/ 619760 w 914400"/>
              <a:gd name="connsiteY5" fmla="*/ 1046480 h 1097280"/>
              <a:gd name="connsiteX6" fmla="*/ 762000 w 914400"/>
              <a:gd name="connsiteY6" fmla="*/ 751840 h 1097280"/>
              <a:gd name="connsiteX7" fmla="*/ 863600 w 914400"/>
              <a:gd name="connsiteY7" fmla="*/ 355600 h 1097280"/>
              <a:gd name="connsiteX8" fmla="*/ 914400 w 914400"/>
              <a:gd name="connsiteY8" fmla="*/ 0 h 1097280"/>
              <a:gd name="connsiteX9" fmla="*/ 0 w 914400"/>
              <a:gd name="connsiteY9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" h="1097280">
                <a:moveTo>
                  <a:pt x="0" y="0"/>
                </a:moveTo>
                <a:lnTo>
                  <a:pt x="152400" y="426720"/>
                </a:lnTo>
                <a:lnTo>
                  <a:pt x="345440" y="904240"/>
                </a:lnTo>
                <a:lnTo>
                  <a:pt x="457200" y="1076960"/>
                </a:lnTo>
                <a:lnTo>
                  <a:pt x="538480" y="1097280"/>
                </a:lnTo>
                <a:lnTo>
                  <a:pt x="619760" y="1046480"/>
                </a:lnTo>
                <a:lnTo>
                  <a:pt x="762000" y="751840"/>
                </a:lnTo>
                <a:lnTo>
                  <a:pt x="863600" y="35560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8527176" y="3872740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176" y="3872740"/>
                <a:ext cx="257552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35714" r="-30952" b="-156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2087984" y="5538509"/>
                <a:ext cx="5312288" cy="859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de-DE" sz="2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984" y="5538509"/>
                <a:ext cx="5312288" cy="8599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5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m:rPr>
                                    <m:nor/>
                                  </m:rPr>
                                  <a:rPr lang="de-DE" sz="2200" dirty="0"/>
                                  <m:t> </m:t>
                                </m:r>
                              </m:e>
                            </m:d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 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 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m:rPr>
                                    <m:nor/>
                                  </m:rPr>
                                  <a:rPr lang="de-DE" sz="2200" dirty="0"/>
                                  <m:t> </m:t>
                                </m:r>
                              </m:e>
                            </m:d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Somit gilt: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11</a:t>
            </a:fld>
            <a:endParaRPr lang="de-DE"/>
          </a:p>
        </p:txBody>
      </p:sp>
      <p:pic>
        <p:nvPicPr>
          <p:cNvPr id="18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2321345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746074" y="3760392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074" y="3760392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789922" y="2270305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922" y="2270305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7509792" y="378071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475488" y="378071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399716" y="3544368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716" y="3544368"/>
                <a:ext cx="304892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8336708" y="3544368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708" y="3544368"/>
                <a:ext cx="304892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6572800" y="378071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6286348" y="3544368"/>
                <a:ext cx="42030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48" y="3544368"/>
                <a:ext cx="420308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ihandform 3"/>
          <p:cNvSpPr/>
          <p:nvPr/>
        </p:nvSpPr>
        <p:spPr>
          <a:xfrm>
            <a:off x="6607056" y="2716259"/>
            <a:ext cx="904240" cy="1066800"/>
          </a:xfrm>
          <a:custGeom>
            <a:avLst/>
            <a:gdLst>
              <a:gd name="connsiteX0" fmla="*/ 0 w 904240"/>
              <a:gd name="connsiteY0" fmla="*/ 1056640 h 1066800"/>
              <a:gd name="connsiteX1" fmla="*/ 91440 w 904240"/>
              <a:gd name="connsiteY1" fmla="*/ 660400 h 1066800"/>
              <a:gd name="connsiteX2" fmla="*/ 193040 w 904240"/>
              <a:gd name="connsiteY2" fmla="*/ 243840 h 1066800"/>
              <a:gd name="connsiteX3" fmla="*/ 314960 w 904240"/>
              <a:gd name="connsiteY3" fmla="*/ 20320 h 1066800"/>
              <a:gd name="connsiteX4" fmla="*/ 396240 w 904240"/>
              <a:gd name="connsiteY4" fmla="*/ 0 h 1066800"/>
              <a:gd name="connsiteX5" fmla="*/ 538480 w 904240"/>
              <a:gd name="connsiteY5" fmla="*/ 91440 h 1066800"/>
              <a:gd name="connsiteX6" fmla="*/ 650240 w 904240"/>
              <a:gd name="connsiteY6" fmla="*/ 325120 h 1066800"/>
              <a:gd name="connsiteX7" fmla="*/ 762000 w 904240"/>
              <a:gd name="connsiteY7" fmla="*/ 640080 h 1066800"/>
              <a:gd name="connsiteX8" fmla="*/ 883920 w 904240"/>
              <a:gd name="connsiteY8" fmla="*/ 955040 h 1066800"/>
              <a:gd name="connsiteX9" fmla="*/ 904240 w 904240"/>
              <a:gd name="connsiteY9" fmla="*/ 1066800 h 1066800"/>
              <a:gd name="connsiteX10" fmla="*/ 0 w 904240"/>
              <a:gd name="connsiteY10" fmla="*/ 105664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240" h="1066800">
                <a:moveTo>
                  <a:pt x="0" y="1056640"/>
                </a:moveTo>
                <a:lnTo>
                  <a:pt x="91440" y="660400"/>
                </a:lnTo>
                <a:lnTo>
                  <a:pt x="193040" y="243840"/>
                </a:lnTo>
                <a:lnTo>
                  <a:pt x="314960" y="20320"/>
                </a:lnTo>
                <a:lnTo>
                  <a:pt x="396240" y="0"/>
                </a:lnTo>
                <a:lnTo>
                  <a:pt x="538480" y="91440"/>
                </a:lnTo>
                <a:lnTo>
                  <a:pt x="650240" y="325120"/>
                </a:lnTo>
                <a:lnTo>
                  <a:pt x="762000" y="640080"/>
                </a:lnTo>
                <a:lnTo>
                  <a:pt x="883920" y="955040"/>
                </a:lnTo>
                <a:lnTo>
                  <a:pt x="904240" y="1066800"/>
                </a:lnTo>
                <a:lnTo>
                  <a:pt x="0" y="105664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 flipV="1">
            <a:off x="7056536" y="2699717"/>
            <a:ext cx="0" cy="11121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6943105" y="3133550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105" y="3133550"/>
                <a:ext cx="25755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5714" r="-28571" b="-13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ihandform 24"/>
          <p:cNvSpPr/>
          <p:nvPr/>
        </p:nvSpPr>
        <p:spPr>
          <a:xfrm>
            <a:off x="7551936" y="3793219"/>
            <a:ext cx="914400" cy="1097280"/>
          </a:xfrm>
          <a:custGeom>
            <a:avLst/>
            <a:gdLst>
              <a:gd name="connsiteX0" fmla="*/ 0 w 914400"/>
              <a:gd name="connsiteY0" fmla="*/ 0 h 1097280"/>
              <a:gd name="connsiteX1" fmla="*/ 152400 w 914400"/>
              <a:gd name="connsiteY1" fmla="*/ 426720 h 1097280"/>
              <a:gd name="connsiteX2" fmla="*/ 345440 w 914400"/>
              <a:gd name="connsiteY2" fmla="*/ 904240 h 1097280"/>
              <a:gd name="connsiteX3" fmla="*/ 457200 w 914400"/>
              <a:gd name="connsiteY3" fmla="*/ 1076960 h 1097280"/>
              <a:gd name="connsiteX4" fmla="*/ 538480 w 914400"/>
              <a:gd name="connsiteY4" fmla="*/ 1097280 h 1097280"/>
              <a:gd name="connsiteX5" fmla="*/ 619760 w 914400"/>
              <a:gd name="connsiteY5" fmla="*/ 1046480 h 1097280"/>
              <a:gd name="connsiteX6" fmla="*/ 762000 w 914400"/>
              <a:gd name="connsiteY6" fmla="*/ 751840 h 1097280"/>
              <a:gd name="connsiteX7" fmla="*/ 863600 w 914400"/>
              <a:gd name="connsiteY7" fmla="*/ 355600 h 1097280"/>
              <a:gd name="connsiteX8" fmla="*/ 914400 w 914400"/>
              <a:gd name="connsiteY8" fmla="*/ 0 h 1097280"/>
              <a:gd name="connsiteX9" fmla="*/ 0 w 914400"/>
              <a:gd name="connsiteY9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" h="1097280">
                <a:moveTo>
                  <a:pt x="0" y="0"/>
                </a:moveTo>
                <a:lnTo>
                  <a:pt x="152400" y="426720"/>
                </a:lnTo>
                <a:lnTo>
                  <a:pt x="345440" y="904240"/>
                </a:lnTo>
                <a:lnTo>
                  <a:pt x="457200" y="1076960"/>
                </a:lnTo>
                <a:lnTo>
                  <a:pt x="538480" y="1097280"/>
                </a:lnTo>
                <a:lnTo>
                  <a:pt x="619760" y="1046480"/>
                </a:lnTo>
                <a:lnTo>
                  <a:pt x="762000" y="751840"/>
                </a:lnTo>
                <a:lnTo>
                  <a:pt x="863600" y="355600"/>
                </a:lnTo>
                <a:lnTo>
                  <a:pt x="914400" y="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951112" y="4069319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12" y="4069319"/>
                <a:ext cx="25755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2558" r="-30233" b="-1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r Verbinder 22"/>
          <p:cNvCxnSpPr/>
          <p:nvPr/>
        </p:nvCxnSpPr>
        <p:spPr>
          <a:xfrm>
            <a:off x="2015976" y="6300117"/>
            <a:ext cx="2592288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Aufgabe 2 c):</a:t>
                </a:r>
                <a:r>
                  <a:rPr lang="de-DE" sz="22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Fläche zwischen </a:t>
                </a:r>
                <a:r>
                  <a:rPr lang="de-DE" sz="2200" dirty="0" smtClean="0"/>
                  <a:t>den </a:t>
                </a:r>
                <a:r>
                  <a:rPr lang="de-DE" sz="2200" dirty="0"/>
                  <a:t>beiden </a:t>
                </a:r>
                <a:r>
                  <a:rPr lang="de-DE" sz="2200" dirty="0" smtClean="0"/>
                  <a:t>Extrempunkten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Wie vorher müssen zwei Teilflächen berechnet </a:t>
                </a:r>
                <a:br>
                  <a:rPr lang="de-DE" sz="2200" dirty="0" smtClean="0"/>
                </a:br>
                <a:r>
                  <a:rPr lang="de-DE" sz="2200" dirty="0" smtClean="0"/>
                  <a:t>und anschließend die Beträge gebildet werden.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Zuerst aber werden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-Koordinaten von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bestimmt: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de-DE" sz="2400" dirty="0" smtClean="0"/>
                  <a:t>  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|:3</m:t>
                    </m:r>
                  </m:oMath>
                </a14:m>
                <a:endParaRPr lang="de-DE" sz="24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400" dirty="0" smtClean="0"/>
                  <a:t> 	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de-DE" sz="2400" dirty="0" smtClean="0"/>
                  <a:t> pq-Formel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=1±</m:t>
                    </m:r>
                    <m:rad>
                      <m:radPr>
                        <m:degHide m:val="on"/>
                        <m:ctrlPr>
                          <a:rPr lang="de-DE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=1±</m:t>
                    </m:r>
                    <m:f>
                      <m:f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de-DE" sz="2400" dirty="0" smtClean="0"/>
                  <a:t> 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−0,15</m:t>
                    </m:r>
                  </m:oMath>
                </a14:m>
                <a:r>
                  <a:rPr lang="de-DE" sz="2400" dirty="0" smtClean="0"/>
                  <a:t> bzw.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 dirty="0">
                        <a:latin typeface="Cambria Math" panose="02040503050406030204" pitchFamily="18" charset="0"/>
                      </a:rPr>
                      <m:t>≈2,15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12</a:t>
            </a:fld>
            <a:endParaRPr lang="de-DE"/>
          </a:p>
        </p:txBody>
      </p:sp>
      <p:pic>
        <p:nvPicPr>
          <p:cNvPr id="18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2124766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7081127" y="1815876"/>
                <a:ext cx="21356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27" y="1815876"/>
                <a:ext cx="2135649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22138" y="356381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138" y="3563813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365986" y="2073726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986" y="2073726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8085856" y="3584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650872" y="467905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975780" y="3347789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780" y="3347789"/>
                <a:ext cx="304892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8912772" y="3347789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72" y="3347789"/>
                <a:ext cx="304892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7545800" y="249385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6862412" y="3347789"/>
                <a:ext cx="42030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12" y="3347789"/>
                <a:ext cx="4203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r Verbinder 10"/>
          <p:cNvCxnSpPr/>
          <p:nvPr/>
        </p:nvCxnSpPr>
        <p:spPr>
          <a:xfrm flipV="1">
            <a:off x="7637785" y="2460682"/>
            <a:ext cx="0" cy="1480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384320" y="2237764"/>
                <a:ext cx="3614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320" y="2237764"/>
                <a:ext cx="361446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8470149" y="4679053"/>
                <a:ext cx="3361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149" y="4679053"/>
                <a:ext cx="336118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/>
          <p:cNvCxnSpPr/>
          <p:nvPr/>
        </p:nvCxnSpPr>
        <p:spPr>
          <a:xfrm>
            <a:off x="7561480" y="2483693"/>
            <a:ext cx="0" cy="12548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8653312" y="3481645"/>
            <a:ext cx="0" cy="12548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ihandform 4"/>
          <p:cNvSpPr/>
          <p:nvPr/>
        </p:nvSpPr>
        <p:spPr>
          <a:xfrm>
            <a:off x="7569200" y="2519680"/>
            <a:ext cx="528320" cy="1066800"/>
          </a:xfrm>
          <a:custGeom>
            <a:avLst/>
            <a:gdLst>
              <a:gd name="connsiteX0" fmla="*/ 0 w 528320"/>
              <a:gd name="connsiteY0" fmla="*/ 0 h 1066800"/>
              <a:gd name="connsiteX1" fmla="*/ 10160 w 528320"/>
              <a:gd name="connsiteY1" fmla="*/ 1066800 h 1066800"/>
              <a:gd name="connsiteX2" fmla="*/ 528320 w 528320"/>
              <a:gd name="connsiteY2" fmla="*/ 1066800 h 1066800"/>
              <a:gd name="connsiteX3" fmla="*/ 426720 w 528320"/>
              <a:gd name="connsiteY3" fmla="*/ 741680 h 1066800"/>
              <a:gd name="connsiteX4" fmla="*/ 243840 w 528320"/>
              <a:gd name="connsiteY4" fmla="*/ 284480 h 1066800"/>
              <a:gd name="connsiteX5" fmla="*/ 111760 w 528320"/>
              <a:gd name="connsiteY5" fmla="*/ 40640 h 1066800"/>
              <a:gd name="connsiteX6" fmla="*/ 0 w 528320"/>
              <a:gd name="connsiteY6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320" h="1066800">
                <a:moveTo>
                  <a:pt x="0" y="0"/>
                </a:moveTo>
                <a:cubicBezTo>
                  <a:pt x="3387" y="355600"/>
                  <a:pt x="6773" y="711200"/>
                  <a:pt x="10160" y="1066800"/>
                </a:cubicBezTo>
                <a:lnTo>
                  <a:pt x="528320" y="1066800"/>
                </a:lnTo>
                <a:lnTo>
                  <a:pt x="426720" y="741680"/>
                </a:lnTo>
                <a:lnTo>
                  <a:pt x="243840" y="284480"/>
                </a:lnTo>
                <a:lnTo>
                  <a:pt x="111760" y="4064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138160" y="3606800"/>
            <a:ext cx="518160" cy="1076960"/>
          </a:xfrm>
          <a:custGeom>
            <a:avLst/>
            <a:gdLst>
              <a:gd name="connsiteX0" fmla="*/ 0 w 518160"/>
              <a:gd name="connsiteY0" fmla="*/ 0 h 1076960"/>
              <a:gd name="connsiteX1" fmla="*/ 213360 w 518160"/>
              <a:gd name="connsiteY1" fmla="*/ 619760 h 1076960"/>
              <a:gd name="connsiteX2" fmla="*/ 406400 w 518160"/>
              <a:gd name="connsiteY2" fmla="*/ 1026160 h 1076960"/>
              <a:gd name="connsiteX3" fmla="*/ 508000 w 518160"/>
              <a:gd name="connsiteY3" fmla="*/ 1066800 h 1076960"/>
              <a:gd name="connsiteX4" fmla="*/ 518160 w 518160"/>
              <a:gd name="connsiteY4" fmla="*/ 1076960 h 1076960"/>
              <a:gd name="connsiteX5" fmla="*/ 508000 w 518160"/>
              <a:gd name="connsiteY5" fmla="*/ 0 h 1076960"/>
              <a:gd name="connsiteX6" fmla="*/ 0 w 518160"/>
              <a:gd name="connsiteY6" fmla="*/ 0 h 10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160" h="1076960">
                <a:moveTo>
                  <a:pt x="0" y="0"/>
                </a:moveTo>
                <a:lnTo>
                  <a:pt x="213360" y="619760"/>
                </a:lnTo>
                <a:lnTo>
                  <a:pt x="406400" y="1026160"/>
                </a:lnTo>
                <a:lnTo>
                  <a:pt x="508000" y="1066800"/>
                </a:lnTo>
                <a:lnTo>
                  <a:pt x="518160" y="1076960"/>
                </a:lnTo>
                <a:cubicBezTo>
                  <a:pt x="514773" y="717973"/>
                  <a:pt x="511387" y="358987"/>
                  <a:pt x="508000" y="0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8342520" y="3851845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520" y="3851845"/>
                <a:ext cx="25755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5714" r="-30952" b="-1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7380372" y="3585351"/>
                <a:ext cx="3978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72" y="3585351"/>
                <a:ext cx="397801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/>
              <p:cNvSpPr/>
              <p:nvPr/>
            </p:nvSpPr>
            <p:spPr>
              <a:xfrm>
                <a:off x="8496696" y="3265621"/>
                <a:ext cx="4019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96" y="3265621"/>
                <a:ext cx="401969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r Verbinder 29"/>
          <p:cNvCxnSpPr/>
          <p:nvPr/>
        </p:nvCxnSpPr>
        <p:spPr>
          <a:xfrm flipV="1">
            <a:off x="7642760" y="2483693"/>
            <a:ext cx="0" cy="11121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612280" y="2968004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280" y="2968004"/>
                <a:ext cx="257552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5714" r="-28571" b="-1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−0,15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 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0,15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1,75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−0,46</m:t>
                            </m:r>
                          </m:e>
                        </m:d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2,21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2,15</m:t>
                            </m:r>
                          </m:sup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m:rPr>
                                    <m:nor/>
                                  </m:rPr>
                                  <a:rPr lang="de-DE" sz="2200" dirty="0"/>
                                  <m:t> </m:t>
                                </m:r>
                              </m:e>
                            </m:d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 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2,15</m:t>
                            </m:r>
                          </m:sup>
                        </m:sSubSup>
                      </m:e>
                    </m:d>
                  </m:oMath>
                </a14:m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 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0,46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1,75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2,21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Somit gilt: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4,42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 smtClean="0"/>
                  <a:t>     (Ergebnisse auf 2 Stellen gerundet!)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13</a:t>
            </a:fld>
            <a:endParaRPr lang="de-DE"/>
          </a:p>
        </p:txBody>
      </p:sp>
      <p:pic>
        <p:nvPicPr>
          <p:cNvPr id="18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2124766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7081127" y="1815876"/>
                <a:ext cx="21356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27" y="1815876"/>
                <a:ext cx="2135649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22138" y="356381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138" y="3563813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365986" y="2073726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986" y="2073726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8085856" y="3584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650872" y="467905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975780" y="3347789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780" y="3347789"/>
                <a:ext cx="304892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8912772" y="3347789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72" y="3347789"/>
                <a:ext cx="304892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7545800" y="249385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6862412" y="3347789"/>
                <a:ext cx="42030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12" y="3347789"/>
                <a:ext cx="420308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r Verbinder 10"/>
          <p:cNvCxnSpPr/>
          <p:nvPr/>
        </p:nvCxnSpPr>
        <p:spPr>
          <a:xfrm flipV="1">
            <a:off x="7637785" y="2460682"/>
            <a:ext cx="0" cy="1480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384320" y="2237764"/>
                <a:ext cx="3614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320" y="2237764"/>
                <a:ext cx="361446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8470149" y="4679053"/>
                <a:ext cx="3361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149" y="4679053"/>
                <a:ext cx="336118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/>
          <p:cNvCxnSpPr/>
          <p:nvPr/>
        </p:nvCxnSpPr>
        <p:spPr>
          <a:xfrm>
            <a:off x="7561480" y="2483693"/>
            <a:ext cx="0" cy="12548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8653312" y="3481645"/>
            <a:ext cx="0" cy="12548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ihandform 4"/>
          <p:cNvSpPr/>
          <p:nvPr/>
        </p:nvSpPr>
        <p:spPr>
          <a:xfrm>
            <a:off x="7569200" y="2519680"/>
            <a:ext cx="528320" cy="1066800"/>
          </a:xfrm>
          <a:custGeom>
            <a:avLst/>
            <a:gdLst>
              <a:gd name="connsiteX0" fmla="*/ 0 w 528320"/>
              <a:gd name="connsiteY0" fmla="*/ 0 h 1066800"/>
              <a:gd name="connsiteX1" fmla="*/ 10160 w 528320"/>
              <a:gd name="connsiteY1" fmla="*/ 1066800 h 1066800"/>
              <a:gd name="connsiteX2" fmla="*/ 528320 w 528320"/>
              <a:gd name="connsiteY2" fmla="*/ 1066800 h 1066800"/>
              <a:gd name="connsiteX3" fmla="*/ 426720 w 528320"/>
              <a:gd name="connsiteY3" fmla="*/ 741680 h 1066800"/>
              <a:gd name="connsiteX4" fmla="*/ 243840 w 528320"/>
              <a:gd name="connsiteY4" fmla="*/ 284480 h 1066800"/>
              <a:gd name="connsiteX5" fmla="*/ 111760 w 528320"/>
              <a:gd name="connsiteY5" fmla="*/ 40640 h 1066800"/>
              <a:gd name="connsiteX6" fmla="*/ 0 w 528320"/>
              <a:gd name="connsiteY6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320" h="1066800">
                <a:moveTo>
                  <a:pt x="0" y="0"/>
                </a:moveTo>
                <a:cubicBezTo>
                  <a:pt x="3387" y="355600"/>
                  <a:pt x="6773" y="711200"/>
                  <a:pt x="10160" y="1066800"/>
                </a:cubicBezTo>
                <a:lnTo>
                  <a:pt x="528320" y="1066800"/>
                </a:lnTo>
                <a:lnTo>
                  <a:pt x="426720" y="741680"/>
                </a:lnTo>
                <a:lnTo>
                  <a:pt x="243840" y="284480"/>
                </a:lnTo>
                <a:lnTo>
                  <a:pt x="111760" y="4064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138160" y="3606800"/>
            <a:ext cx="518160" cy="1076960"/>
          </a:xfrm>
          <a:custGeom>
            <a:avLst/>
            <a:gdLst>
              <a:gd name="connsiteX0" fmla="*/ 0 w 518160"/>
              <a:gd name="connsiteY0" fmla="*/ 0 h 1076960"/>
              <a:gd name="connsiteX1" fmla="*/ 213360 w 518160"/>
              <a:gd name="connsiteY1" fmla="*/ 619760 h 1076960"/>
              <a:gd name="connsiteX2" fmla="*/ 406400 w 518160"/>
              <a:gd name="connsiteY2" fmla="*/ 1026160 h 1076960"/>
              <a:gd name="connsiteX3" fmla="*/ 508000 w 518160"/>
              <a:gd name="connsiteY3" fmla="*/ 1066800 h 1076960"/>
              <a:gd name="connsiteX4" fmla="*/ 518160 w 518160"/>
              <a:gd name="connsiteY4" fmla="*/ 1076960 h 1076960"/>
              <a:gd name="connsiteX5" fmla="*/ 508000 w 518160"/>
              <a:gd name="connsiteY5" fmla="*/ 0 h 1076960"/>
              <a:gd name="connsiteX6" fmla="*/ 0 w 518160"/>
              <a:gd name="connsiteY6" fmla="*/ 0 h 10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160" h="1076960">
                <a:moveTo>
                  <a:pt x="0" y="0"/>
                </a:moveTo>
                <a:lnTo>
                  <a:pt x="213360" y="619760"/>
                </a:lnTo>
                <a:lnTo>
                  <a:pt x="406400" y="1026160"/>
                </a:lnTo>
                <a:lnTo>
                  <a:pt x="508000" y="1066800"/>
                </a:lnTo>
                <a:lnTo>
                  <a:pt x="518160" y="1076960"/>
                </a:lnTo>
                <a:cubicBezTo>
                  <a:pt x="514773" y="717973"/>
                  <a:pt x="511387" y="358987"/>
                  <a:pt x="508000" y="0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8342520" y="3851845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520" y="3851845"/>
                <a:ext cx="25755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5714" r="-30952" b="-1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7380372" y="3585351"/>
                <a:ext cx="3978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72" y="3585351"/>
                <a:ext cx="397801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/>
              <p:cNvSpPr/>
              <p:nvPr/>
            </p:nvSpPr>
            <p:spPr>
              <a:xfrm>
                <a:off x="8496696" y="3265621"/>
                <a:ext cx="4019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96" y="3265621"/>
                <a:ext cx="401969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r Verbinder 29"/>
          <p:cNvCxnSpPr/>
          <p:nvPr/>
        </p:nvCxnSpPr>
        <p:spPr>
          <a:xfrm flipV="1">
            <a:off x="7642760" y="2483693"/>
            <a:ext cx="0" cy="11121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612280" y="2968004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280" y="2968004"/>
                <a:ext cx="257552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35714" r="-28571" b="-1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r Verbinder 30"/>
          <p:cNvCxnSpPr/>
          <p:nvPr/>
        </p:nvCxnSpPr>
        <p:spPr>
          <a:xfrm>
            <a:off x="2015976" y="5940077"/>
            <a:ext cx="2952328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0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latin typeface="Calibri" pitchFamily="34" charset="0"/>
                    <a:ea typeface="F52"/>
                    <a:cs typeface="Calibri" pitchFamily="34" charset="0"/>
                  </a:rPr>
                  <a:t>Aufgabe 3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Gegeben seien die Funktionen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Berechnen </a:t>
                </a:r>
                <a:r>
                  <a:rPr lang="de-DE" sz="2200" dirty="0"/>
                  <a:t>Sie die </a:t>
                </a:r>
                <a:r>
                  <a:rPr lang="de-DE" sz="2200" dirty="0" smtClean="0"/>
                  <a:t>Fläche zwischen beiden </a:t>
                </a:r>
                <a:br>
                  <a:rPr lang="de-DE" sz="2200" dirty="0" smtClean="0"/>
                </a:br>
                <a:r>
                  <a:rPr lang="de-DE" sz="2200" dirty="0" smtClean="0"/>
                  <a:t>Kurven im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Berechnen </a:t>
                </a:r>
                <a:r>
                  <a:rPr lang="de-DE" sz="2200" dirty="0"/>
                  <a:t>Sie die Fläche zwischen </a:t>
                </a:r>
                <a:r>
                  <a:rPr lang="de-DE" sz="2200" dirty="0" smtClean="0"/>
                  <a:t>beiden</a:t>
                </a:r>
                <a:br>
                  <a:rPr lang="de-DE" sz="2200" dirty="0" smtClean="0"/>
                </a:br>
                <a:r>
                  <a:rPr lang="de-DE" sz="2200" dirty="0" smtClean="0"/>
                  <a:t>Kurven und zwischen den beiden Schnitt- </a:t>
                </a:r>
                <a:br>
                  <a:rPr lang="de-DE" sz="2200" dirty="0" smtClean="0"/>
                </a:br>
                <a:r>
                  <a:rPr lang="de-DE" sz="2200" dirty="0" smtClean="0"/>
                  <a:t>punkten.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14</a:t>
            </a:fld>
            <a:endParaRPr lang="de-DE"/>
          </a:p>
        </p:txBody>
      </p:sp>
      <p:pic>
        <p:nvPicPr>
          <p:cNvPr id="3074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1982330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161898" y="1938109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898" y="1938109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42458" y="3419797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58" y="3419797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768504" y="2051645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504" y="2051645"/>
                <a:ext cx="523540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755370" y="3635821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370" y="3635821"/>
                <a:ext cx="5312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8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zu Aufgabe 3 a)</a:t>
                </a:r>
                <a:endParaRPr lang="de-DE" sz="22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2200" dirty="0" smtClean="0"/>
                  <a:t>Fläche zwischen beiden Kurven im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/>
                  <a:t>Da im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die obere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die untere Kurve ist folgt: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sz="2200" dirty="0" smtClean="0"/>
                  <a:t> 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 smtClean="0"/>
                  <a:t> 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 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 </a:t>
                </a:r>
                <a:r>
                  <a:rPr lang="de-DE" sz="2200" dirty="0" smtClean="0"/>
                  <a:t>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−9+</m:t>
                        </m:r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de-DE" sz="2200" dirty="0"/>
                  <a:t> </a:t>
                </a: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 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15</a:t>
            </a:fld>
            <a:endParaRPr lang="de-DE"/>
          </a:p>
        </p:txBody>
      </p:sp>
      <p:pic>
        <p:nvPicPr>
          <p:cNvPr id="3074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3401465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657842" y="3357244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842" y="3357244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838402" y="4838932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402" y="4838932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264448" y="3470780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48" y="3470780"/>
                <a:ext cx="523540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251314" y="5054956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314" y="5054956"/>
                <a:ext cx="5312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/>
          <p:cNvCxnSpPr/>
          <p:nvPr/>
        </p:nvCxnSpPr>
        <p:spPr>
          <a:xfrm>
            <a:off x="7252240" y="4166817"/>
            <a:ext cx="0" cy="183726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7972320" y="4187137"/>
            <a:ext cx="0" cy="183726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246597" y="3074261"/>
                <a:ext cx="2583015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1400" dirty="0" smtClean="0"/>
                  <a:t>,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597" y="3074261"/>
                <a:ext cx="2583015" cy="396519"/>
              </a:xfrm>
              <a:prstGeom prst="rect">
                <a:avLst/>
              </a:prstGeom>
              <a:blipFill rotWithShape="0"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ihandform 4"/>
          <p:cNvSpPr/>
          <p:nvPr/>
        </p:nvSpPr>
        <p:spPr>
          <a:xfrm>
            <a:off x="7258184" y="4365535"/>
            <a:ext cx="711200" cy="1584960"/>
          </a:xfrm>
          <a:custGeom>
            <a:avLst/>
            <a:gdLst>
              <a:gd name="connsiteX0" fmla="*/ 0 w 711200"/>
              <a:gd name="connsiteY0" fmla="*/ 335280 h 1584960"/>
              <a:gd name="connsiteX1" fmla="*/ 10160 w 711200"/>
              <a:gd name="connsiteY1" fmla="*/ 1198880 h 1584960"/>
              <a:gd name="connsiteX2" fmla="*/ 152400 w 711200"/>
              <a:gd name="connsiteY2" fmla="*/ 1473200 h 1584960"/>
              <a:gd name="connsiteX3" fmla="*/ 325120 w 711200"/>
              <a:gd name="connsiteY3" fmla="*/ 1584960 h 1584960"/>
              <a:gd name="connsiteX4" fmla="*/ 528320 w 711200"/>
              <a:gd name="connsiteY4" fmla="*/ 1493520 h 1584960"/>
              <a:gd name="connsiteX5" fmla="*/ 711200 w 711200"/>
              <a:gd name="connsiteY5" fmla="*/ 1219200 h 1584960"/>
              <a:gd name="connsiteX6" fmla="*/ 701040 w 711200"/>
              <a:gd name="connsiteY6" fmla="*/ 0 h 1584960"/>
              <a:gd name="connsiteX7" fmla="*/ 0 w 711200"/>
              <a:gd name="connsiteY7" fmla="*/ 33528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200" h="1584960">
                <a:moveTo>
                  <a:pt x="0" y="335280"/>
                </a:moveTo>
                <a:lnTo>
                  <a:pt x="10160" y="1198880"/>
                </a:lnTo>
                <a:lnTo>
                  <a:pt x="152400" y="1473200"/>
                </a:lnTo>
                <a:lnTo>
                  <a:pt x="325120" y="1584960"/>
                </a:lnTo>
                <a:lnTo>
                  <a:pt x="528320" y="1493520"/>
                </a:lnTo>
                <a:lnTo>
                  <a:pt x="711200" y="1219200"/>
                </a:lnTo>
                <a:cubicBezTo>
                  <a:pt x="707813" y="812800"/>
                  <a:pt x="704427" y="406400"/>
                  <a:pt x="701040" y="0"/>
                </a:cubicBezTo>
                <a:lnTo>
                  <a:pt x="0" y="33528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7478424" y="4997959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424" y="4997959"/>
                <a:ext cx="25755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6667" r="-16667" b="-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6920731" y="5971315"/>
                <a:ext cx="6601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31" y="5971315"/>
                <a:ext cx="660181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7694448" y="5971315"/>
                <a:ext cx="5622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400" dirty="0" smtClean="0"/>
                  <a:t>3</a:t>
                </a:r>
                <a:endParaRPr lang="de-DE" sz="1400" dirty="0"/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448" y="5971315"/>
                <a:ext cx="562205" cy="307777"/>
              </a:xfrm>
              <a:prstGeom prst="rect">
                <a:avLst/>
              </a:prstGeom>
              <a:blipFill rotWithShape="0">
                <a:blip r:embed="rId11"/>
                <a:stretch>
                  <a:fillRect t="-4000" r="-2174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r Verbinder 18"/>
          <p:cNvCxnSpPr/>
          <p:nvPr/>
        </p:nvCxnSpPr>
        <p:spPr>
          <a:xfrm>
            <a:off x="2448024" y="6372125"/>
            <a:ext cx="72008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V="1">
            <a:off x="719832" y="3912820"/>
            <a:ext cx="249784" cy="1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zu Aufgabe 3 b)</a:t>
                </a:r>
              </a:p>
              <a:p>
                <a:pPr marL="0" indent="0">
                  <a:buNone/>
                </a:pPr>
                <a:endParaRPr lang="de-DE" sz="8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2200" dirty="0" smtClean="0"/>
                  <a:t>Fläche zwischen den Schnittpunkten der Kurven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Schnittpunkte: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+1=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	|</a:t>
                </a:r>
                <a:r>
                  <a:rPr lang="de-DE" sz="2200" dirty="0" err="1" smtClean="0"/>
                  <a:t>pq</a:t>
                </a:r>
                <a:r>
                  <a:rPr lang="de-DE" sz="2200" dirty="0" smtClean="0"/>
                  <a:t>-Formel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de-DE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000" i="1" dirty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num>
                          <m:den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de-DE" sz="2000" dirty="0"/>
                  <a:t> </a:t>
                </a:r>
                <a:endParaRPr lang="de-DE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000" i="1" dirty="0">
                        <a:latin typeface="Cambria Math" panose="02040503050406030204" pitchFamily="18" charset="0"/>
                      </a:rPr>
                      <m:t>≈0,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de-DE" sz="2000" dirty="0"/>
                  <a:t> bzw.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000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16</a:t>
            </a:fld>
            <a:endParaRPr lang="de-DE"/>
          </a:p>
        </p:txBody>
      </p:sp>
      <p:pic>
        <p:nvPicPr>
          <p:cNvPr id="3074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3113433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089890" y="3069212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890" y="3069212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270450" y="4550900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450" y="4550900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696496" y="3182748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6" y="3182748"/>
                <a:ext cx="523540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683362" y="4766924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362" y="4766924"/>
                <a:ext cx="5312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678645" y="2786229"/>
                <a:ext cx="2583015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1400" dirty="0" smtClean="0"/>
                  <a:t>,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645" y="2786229"/>
                <a:ext cx="2583015" cy="396519"/>
              </a:xfrm>
              <a:prstGeom prst="rect">
                <a:avLst/>
              </a:prstGeom>
              <a:blipFill rotWithShape="0"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>
          <a:xfrm>
            <a:off x="8841056" y="380568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7432288" y="3836928"/>
            <a:ext cx="1412240" cy="1808480"/>
          </a:xfrm>
          <a:custGeom>
            <a:avLst/>
            <a:gdLst>
              <a:gd name="connsiteX0" fmla="*/ 0 w 1412240"/>
              <a:gd name="connsiteY0" fmla="*/ 711200 h 1808480"/>
              <a:gd name="connsiteX1" fmla="*/ 111760 w 1412240"/>
              <a:gd name="connsiteY1" fmla="*/ 1087120 h 1808480"/>
              <a:gd name="connsiteX2" fmla="*/ 233680 w 1412240"/>
              <a:gd name="connsiteY2" fmla="*/ 1402080 h 1808480"/>
              <a:gd name="connsiteX3" fmla="*/ 406400 w 1412240"/>
              <a:gd name="connsiteY3" fmla="*/ 1676400 h 1808480"/>
              <a:gd name="connsiteX4" fmla="*/ 548640 w 1412240"/>
              <a:gd name="connsiteY4" fmla="*/ 1808480 h 1808480"/>
              <a:gd name="connsiteX5" fmla="*/ 619760 w 1412240"/>
              <a:gd name="connsiteY5" fmla="*/ 1808480 h 1808480"/>
              <a:gd name="connsiteX6" fmla="*/ 792480 w 1412240"/>
              <a:gd name="connsiteY6" fmla="*/ 1737360 h 1808480"/>
              <a:gd name="connsiteX7" fmla="*/ 944880 w 1412240"/>
              <a:gd name="connsiteY7" fmla="*/ 1493520 h 1808480"/>
              <a:gd name="connsiteX8" fmla="*/ 1148080 w 1412240"/>
              <a:gd name="connsiteY8" fmla="*/ 1026160 h 1808480"/>
              <a:gd name="connsiteX9" fmla="*/ 1310640 w 1412240"/>
              <a:gd name="connsiteY9" fmla="*/ 467360 h 1808480"/>
              <a:gd name="connsiteX10" fmla="*/ 1412240 w 1412240"/>
              <a:gd name="connsiteY10" fmla="*/ 0 h 1808480"/>
              <a:gd name="connsiteX11" fmla="*/ 0 w 1412240"/>
              <a:gd name="connsiteY11" fmla="*/ 711200 h 18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2240" h="1808480">
                <a:moveTo>
                  <a:pt x="0" y="711200"/>
                </a:moveTo>
                <a:lnTo>
                  <a:pt x="111760" y="1087120"/>
                </a:lnTo>
                <a:lnTo>
                  <a:pt x="233680" y="1402080"/>
                </a:lnTo>
                <a:lnTo>
                  <a:pt x="406400" y="1676400"/>
                </a:lnTo>
                <a:lnTo>
                  <a:pt x="548640" y="1808480"/>
                </a:lnTo>
                <a:lnTo>
                  <a:pt x="619760" y="1808480"/>
                </a:lnTo>
                <a:lnTo>
                  <a:pt x="792480" y="1737360"/>
                </a:lnTo>
                <a:lnTo>
                  <a:pt x="944880" y="1493520"/>
                </a:lnTo>
                <a:lnTo>
                  <a:pt x="1148080" y="1026160"/>
                </a:lnTo>
                <a:lnTo>
                  <a:pt x="1310640" y="467360"/>
                </a:lnTo>
                <a:lnTo>
                  <a:pt x="1412240" y="0"/>
                </a:lnTo>
                <a:lnTo>
                  <a:pt x="0" y="71120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7951112" y="4643933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12" y="4643933"/>
                <a:ext cx="25755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3953" r="-16279" b="-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7396256" y="452576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7245480" y="4552180"/>
                <a:ext cx="3978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0" y="4552180"/>
                <a:ext cx="397801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8680951" y="4573231"/>
                <a:ext cx="4019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951" y="4573231"/>
                <a:ext cx="40196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r Verbinder 23"/>
          <p:cNvCxnSpPr/>
          <p:nvPr/>
        </p:nvCxnSpPr>
        <p:spPr>
          <a:xfrm>
            <a:off x="7417464" y="4527214"/>
            <a:ext cx="0" cy="89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8856736" y="4534190"/>
            <a:ext cx="0" cy="89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1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zu Aufgabe 3 b)</a:t>
                </a:r>
                <a:endParaRPr lang="de-DE" sz="22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Fläche zwischen den Schnittpunkten der Kurven</a:t>
                </a:r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0,23</m:t>
                        </m:r>
                      </m:sub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4,27</m:t>
                        </m:r>
                      </m:sup>
                      <m:e>
                        <m:d>
                          <m:d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sz="2200" dirty="0" smtClean="0"/>
                  <a:t> 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 smtClean="0"/>
                  <a:t> 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0,23</m:t>
                        </m:r>
                      </m:sub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4,27</m:t>
                        </m:r>
                      </m:sup>
                      <m:e>
                        <m:d>
                          <m:d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 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0,23</m:t>
                        </m:r>
                      </m:sub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4,27</m:t>
                        </m:r>
                      </m:sup>
                    </m:sSubSup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 </a:t>
                </a:r>
                <a:r>
                  <a:rPr lang="de-DE" sz="2200" dirty="0" smtClean="0"/>
                  <a:t>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10,8−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−0,12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=10,92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17</a:t>
            </a:fld>
            <a:endParaRPr lang="de-DE"/>
          </a:p>
        </p:txBody>
      </p:sp>
      <p:cxnSp>
        <p:nvCxnSpPr>
          <p:cNvPr id="19" name="Gerader Verbinder 18"/>
          <p:cNvCxnSpPr/>
          <p:nvPr/>
        </p:nvCxnSpPr>
        <p:spPr>
          <a:xfrm>
            <a:off x="3520575" y="5436021"/>
            <a:ext cx="1159697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V="1">
            <a:off x="758080" y="3533332"/>
            <a:ext cx="249784" cy="1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3113433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7089890" y="3069212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890" y="3069212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9270450" y="4550900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450" y="4550900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6696496" y="3182748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6" y="3182748"/>
                <a:ext cx="523540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6683362" y="4766924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362" y="4766924"/>
                <a:ext cx="5312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/>
              <p:cNvSpPr/>
              <p:nvPr/>
            </p:nvSpPr>
            <p:spPr>
              <a:xfrm>
                <a:off x="6678645" y="2786229"/>
                <a:ext cx="2583015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sz="1400" dirty="0" smtClean="0"/>
                  <a:t>,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7" name="Rechtec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645" y="2786229"/>
                <a:ext cx="2583015" cy="396519"/>
              </a:xfrm>
              <a:prstGeom prst="rect">
                <a:avLst/>
              </a:prstGeom>
              <a:blipFill rotWithShape="0"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llipse 27"/>
          <p:cNvSpPr/>
          <p:nvPr/>
        </p:nvSpPr>
        <p:spPr>
          <a:xfrm>
            <a:off x="8841056" y="380568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29" name="Freihandform 28"/>
          <p:cNvSpPr/>
          <p:nvPr/>
        </p:nvSpPr>
        <p:spPr>
          <a:xfrm>
            <a:off x="7432288" y="3836928"/>
            <a:ext cx="1412240" cy="1808480"/>
          </a:xfrm>
          <a:custGeom>
            <a:avLst/>
            <a:gdLst>
              <a:gd name="connsiteX0" fmla="*/ 0 w 1412240"/>
              <a:gd name="connsiteY0" fmla="*/ 711200 h 1808480"/>
              <a:gd name="connsiteX1" fmla="*/ 111760 w 1412240"/>
              <a:gd name="connsiteY1" fmla="*/ 1087120 h 1808480"/>
              <a:gd name="connsiteX2" fmla="*/ 233680 w 1412240"/>
              <a:gd name="connsiteY2" fmla="*/ 1402080 h 1808480"/>
              <a:gd name="connsiteX3" fmla="*/ 406400 w 1412240"/>
              <a:gd name="connsiteY3" fmla="*/ 1676400 h 1808480"/>
              <a:gd name="connsiteX4" fmla="*/ 548640 w 1412240"/>
              <a:gd name="connsiteY4" fmla="*/ 1808480 h 1808480"/>
              <a:gd name="connsiteX5" fmla="*/ 619760 w 1412240"/>
              <a:gd name="connsiteY5" fmla="*/ 1808480 h 1808480"/>
              <a:gd name="connsiteX6" fmla="*/ 792480 w 1412240"/>
              <a:gd name="connsiteY6" fmla="*/ 1737360 h 1808480"/>
              <a:gd name="connsiteX7" fmla="*/ 944880 w 1412240"/>
              <a:gd name="connsiteY7" fmla="*/ 1493520 h 1808480"/>
              <a:gd name="connsiteX8" fmla="*/ 1148080 w 1412240"/>
              <a:gd name="connsiteY8" fmla="*/ 1026160 h 1808480"/>
              <a:gd name="connsiteX9" fmla="*/ 1310640 w 1412240"/>
              <a:gd name="connsiteY9" fmla="*/ 467360 h 1808480"/>
              <a:gd name="connsiteX10" fmla="*/ 1412240 w 1412240"/>
              <a:gd name="connsiteY10" fmla="*/ 0 h 1808480"/>
              <a:gd name="connsiteX11" fmla="*/ 0 w 1412240"/>
              <a:gd name="connsiteY11" fmla="*/ 711200 h 18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2240" h="1808480">
                <a:moveTo>
                  <a:pt x="0" y="711200"/>
                </a:moveTo>
                <a:lnTo>
                  <a:pt x="111760" y="1087120"/>
                </a:lnTo>
                <a:lnTo>
                  <a:pt x="233680" y="1402080"/>
                </a:lnTo>
                <a:lnTo>
                  <a:pt x="406400" y="1676400"/>
                </a:lnTo>
                <a:lnTo>
                  <a:pt x="548640" y="1808480"/>
                </a:lnTo>
                <a:lnTo>
                  <a:pt x="619760" y="1808480"/>
                </a:lnTo>
                <a:lnTo>
                  <a:pt x="792480" y="1737360"/>
                </a:lnTo>
                <a:lnTo>
                  <a:pt x="944880" y="1493520"/>
                </a:lnTo>
                <a:lnTo>
                  <a:pt x="1148080" y="1026160"/>
                </a:lnTo>
                <a:lnTo>
                  <a:pt x="1310640" y="467360"/>
                </a:lnTo>
                <a:lnTo>
                  <a:pt x="1412240" y="0"/>
                </a:lnTo>
                <a:lnTo>
                  <a:pt x="0" y="71120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eck 29"/>
              <p:cNvSpPr/>
              <p:nvPr/>
            </p:nvSpPr>
            <p:spPr>
              <a:xfrm>
                <a:off x="7951112" y="4643933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0" name="Rechtec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112" y="4643933"/>
                <a:ext cx="25755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3953" r="-16279" b="-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llipse 30"/>
          <p:cNvSpPr/>
          <p:nvPr/>
        </p:nvSpPr>
        <p:spPr>
          <a:xfrm>
            <a:off x="7396256" y="452576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/>
              <p:cNvSpPr/>
              <p:nvPr/>
            </p:nvSpPr>
            <p:spPr>
              <a:xfrm>
                <a:off x="7245480" y="4552180"/>
                <a:ext cx="3978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Rechtec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0" y="4552180"/>
                <a:ext cx="397801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/>
              <p:cNvSpPr/>
              <p:nvPr/>
            </p:nvSpPr>
            <p:spPr>
              <a:xfrm>
                <a:off x="8680951" y="4573231"/>
                <a:ext cx="4019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3" name="Rechtec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951" y="4573231"/>
                <a:ext cx="40196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r Verbinder 33"/>
          <p:cNvCxnSpPr/>
          <p:nvPr/>
        </p:nvCxnSpPr>
        <p:spPr>
          <a:xfrm>
            <a:off x="7417464" y="4527214"/>
            <a:ext cx="0" cy="89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8856736" y="4534190"/>
            <a:ext cx="0" cy="89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00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Aufgabe 4:</a:t>
                </a:r>
                <a:endParaRPr lang="de-DE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2200" dirty="0" smtClean="0"/>
                  <a:t>Gegeben sei die Funktion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+11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Die Nullstellen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200" dirty="0" smtClean="0"/>
                  <a:t> und der</a:t>
                </a:r>
                <a:br>
                  <a:rPr lang="de-DE" sz="2200" dirty="0" smtClean="0"/>
                </a:br>
                <a:r>
                  <a:rPr lang="de-DE" sz="2200" dirty="0" smtClean="0"/>
                  <a:t>Hochpunkt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bilden ein Dreieck.</a:t>
                </a:r>
                <a:br>
                  <a:rPr lang="de-DE" sz="2200" dirty="0" smtClean="0"/>
                </a:br>
                <a:r>
                  <a:rPr lang="de-DE" sz="2200" dirty="0" smtClean="0"/>
                  <a:t>Berechnen Sie die Fläche dieses Dreiecks.</a:t>
                </a:r>
                <a:endParaRPr lang="de-DE" sz="2200" dirty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Wieviel Prozent beträgt diese Dreiecksfläche </a:t>
                </a:r>
                <a:br>
                  <a:rPr lang="de-DE" sz="2200" dirty="0" smtClean="0"/>
                </a:br>
                <a:r>
                  <a:rPr lang="de-DE" sz="2200" dirty="0" smtClean="0"/>
                  <a:t>in Bezug auf die Fläche zwischen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 und zwischen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200" dirty="0" smtClean="0"/>
                  <a:t>?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Die Gerade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0,2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+0,8</m:t>
                    </m:r>
                  </m:oMath>
                </a14:m>
                <a:r>
                  <a:rPr lang="de-DE" sz="2200" dirty="0" smtClean="0"/>
                  <a:t> schneidet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ein „Käppchen“ ab. Wie groß ist die Fläche dieses Käppchens?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 r="-5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18</a:t>
            </a:fld>
            <a:endParaRPr lang="de-DE"/>
          </a:p>
        </p:txBody>
      </p:sp>
      <p:pic>
        <p:nvPicPr>
          <p:cNvPr id="4098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53" y="1814541"/>
            <a:ext cx="32289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920570" y="176361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570" y="1763613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42458" y="3233380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58" y="3233380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696496" y="3964493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6" y="3964493"/>
                <a:ext cx="523540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624488" y="2873340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88" y="2873340"/>
                <a:ext cx="531299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7353840" y="2503140"/>
                <a:ext cx="33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840" y="2503140"/>
                <a:ext cx="336631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6912520" y="3244413"/>
                <a:ext cx="368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20" y="3244413"/>
                <a:ext cx="368755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17147" y="3244413"/>
                <a:ext cx="3723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47" y="3244413"/>
                <a:ext cx="372345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7252240" y="327402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13512" y="326938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483064" y="2729324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zu Aufgabe 4 a)</a:t>
                </a:r>
                <a:endParaRPr lang="de-DE" sz="22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Fläche des Dreiecks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u="sng" dirty="0" smtClean="0"/>
                  <a:t>Schritt 1:</a:t>
                </a:r>
                <a:r>
                  <a:rPr lang="de-DE" sz="2200" dirty="0" smtClean="0"/>
                  <a:t> Nullstellen raten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Man sieht, dass 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de-DE" sz="2200" dirty="0" smtClean="0"/>
                  <a:t> auch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200" dirty="0" smtClean="0"/>
                  <a:t> ist,</a:t>
                </a:r>
                <a:br>
                  <a:rPr lang="de-DE" sz="2200" dirty="0" smtClean="0"/>
                </a:br>
                <a:r>
                  <a:rPr lang="de-DE" sz="2200" dirty="0" smtClean="0"/>
                  <a:t>also müssen die Nullstellen negativ sein</a:t>
                </a:r>
                <a:br>
                  <a:rPr lang="de-DE" sz="2200" dirty="0" smtClean="0"/>
                </a:br>
                <a:r>
                  <a:rPr lang="de-DE" sz="2200" dirty="0" smtClean="0"/>
                  <a:t>Wir prüfen z.B.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2200" dirty="0" smtClean="0"/>
                  <a:t>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11+6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Wir prüfen </a:t>
                </a:r>
                <a:r>
                  <a:rPr lang="de-DE" sz="2200" dirty="0" smtClean="0"/>
                  <a:t>weiter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 smtClean="0"/>
                  <a:t>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27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4−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Damit sind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200" dirty="0" smtClean="0"/>
                  <a:t> die ersten beiden Nullstellen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19</a:t>
            </a:fld>
            <a:endParaRPr lang="de-DE"/>
          </a:p>
        </p:txBody>
      </p:sp>
      <p:pic>
        <p:nvPicPr>
          <p:cNvPr id="4098" name="Picture 2" descr="Ergebnisgra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53" y="2177329"/>
            <a:ext cx="32289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920570" y="2126401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570" y="2126401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42458" y="3596168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58" y="3596168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696496" y="4327281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6" y="4327281"/>
                <a:ext cx="523540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624488" y="3236128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88" y="3236128"/>
                <a:ext cx="531299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7353840" y="2865928"/>
                <a:ext cx="33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840" y="2865928"/>
                <a:ext cx="336631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6912520" y="3607201"/>
                <a:ext cx="368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20" y="3607201"/>
                <a:ext cx="368755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17147" y="3607201"/>
                <a:ext cx="3723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47" y="3607201"/>
                <a:ext cx="372345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7252240" y="363680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13512" y="363217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483064" y="309211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  <a:blipFill rotWithShape="0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r Verbinder 16"/>
          <p:cNvCxnSpPr/>
          <p:nvPr/>
        </p:nvCxnSpPr>
        <p:spPr>
          <a:xfrm>
            <a:off x="2015976" y="6372125"/>
            <a:ext cx="1008112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3600152" y="6372125"/>
            <a:ext cx="1008112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leichschenkliges Dreieck 17"/>
          <p:cNvSpPr/>
          <p:nvPr/>
        </p:nvSpPr>
        <p:spPr>
          <a:xfrm>
            <a:off x="7288240" y="3098144"/>
            <a:ext cx="535872" cy="538174"/>
          </a:xfrm>
          <a:prstGeom prst="triangle">
            <a:avLst>
              <a:gd name="adj" fmla="val 40520"/>
            </a:avLst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5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00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Aufgabe 1:</a:t>
                </a:r>
                <a:endParaRPr lang="de-DE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2200" dirty="0" smtClean="0"/>
                  <a:t>Gegeben sei die </a:t>
                </a:r>
                <a:r>
                  <a:rPr lang="de-DE" sz="2200" dirty="0"/>
                  <a:t>Funktion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Berechnen </a:t>
                </a:r>
                <a:r>
                  <a:rPr lang="de-DE" sz="2200" dirty="0"/>
                  <a:t>Sie die </a:t>
                </a:r>
                <a:r>
                  <a:rPr lang="de-DE" sz="2200" dirty="0" smtClean="0"/>
                  <a:t>Fläche, die die </a:t>
                </a:r>
                <a:r>
                  <a:rPr lang="de-DE" sz="2200" dirty="0"/>
                  <a:t>Kurve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mit den Koordinatenachsen einschließt.</a:t>
                </a:r>
                <a:endParaRPr lang="de-DE" sz="2200" dirty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Berechnen Sie die Fläche zwischen der Kurve </a:t>
                </a:r>
                <a:br>
                  <a:rPr lang="de-DE" sz="2200" dirty="0" smtClean="0"/>
                </a:br>
                <a:r>
                  <a:rPr lang="de-DE" sz="2200" dirty="0" smtClean="0"/>
                  <a:t>und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 und zwischen den Geraden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Berechnen </a:t>
                </a:r>
                <a:r>
                  <a:rPr lang="de-DE" sz="2200" dirty="0"/>
                  <a:t>Sie die Fläche zwischen der Kurve und der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-Achse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im 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4;5,5</m:t>
                        </m:r>
                      </m:e>
                    </m:d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  <a:p>
                <a:pPr marL="0" indent="0"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2</a:t>
            </a:fld>
            <a:endParaRPr lang="de-DE"/>
          </a:p>
        </p:txBody>
      </p:sp>
      <p:pic>
        <p:nvPicPr>
          <p:cNvPr id="1028" name="Picture 4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9" y="2095161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402320" y="394417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320" y="3944173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274546" y="2051645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46" y="2051645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7157929" y="1757347"/>
                <a:ext cx="18671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929" y="1757347"/>
                <a:ext cx="1867114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zu Aufgabe 4 a)</a:t>
                </a:r>
                <a:endParaRPr lang="de-DE" sz="22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u="sng" dirty="0" smtClean="0"/>
                  <a:t>Schritt 2:</a:t>
                </a:r>
                <a:r>
                  <a:rPr lang="de-DE" sz="2200" dirty="0" smtClean="0"/>
                  <a:t> Hochpunkt bestimmen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+11=0</m:t>
                    </m:r>
                  </m:oMath>
                </a14:m>
                <a:r>
                  <a:rPr lang="de-DE" sz="2200" dirty="0" smtClean="0"/>
                  <a:t> 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|:3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de-DE" sz="2200" dirty="0" smtClean="0"/>
                  <a:t> pq-Formel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,58</m:t>
                    </m:r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dirty="0" smtClean="0"/>
                  <a:t>42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−2,58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200" dirty="0" smtClean="0"/>
                  <a:t> </a:t>
                </a:r>
                <a:br>
                  <a:rPr lang="de-DE" sz="2200" dirty="0" smtClean="0"/>
                </a:br>
                <a:r>
                  <a:rPr lang="de-DE" sz="2200" dirty="0" smtClean="0"/>
                  <a:t>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=−2,58</m:t>
                    </m:r>
                  </m:oMath>
                </a14:m>
                <a:r>
                  <a:rPr lang="de-DE" sz="2200" dirty="0" smtClean="0"/>
                  <a:t> die x-Koordinate des Hochpunkts.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)=0,38</m:t>
                    </m:r>
                  </m:oMath>
                </a14:m>
                <a:r>
                  <a:rPr lang="de-DE" sz="2200" dirty="0" smtClean="0"/>
                  <a:t> folgt nun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(−2,58|0,38)</m:t>
                    </m:r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20</a:t>
            </a:fld>
            <a:endParaRPr lang="de-DE"/>
          </a:p>
        </p:txBody>
      </p:sp>
      <p:pic>
        <p:nvPicPr>
          <p:cNvPr id="4098" name="Picture 2" descr="Ergebnisgra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53" y="2177329"/>
            <a:ext cx="32289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920570" y="2126401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570" y="2126401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42458" y="3596168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58" y="3596168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696496" y="4327281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6" y="4327281"/>
                <a:ext cx="523540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624488" y="3236128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88" y="3236128"/>
                <a:ext cx="531299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7353840" y="2865928"/>
                <a:ext cx="33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840" y="2865928"/>
                <a:ext cx="336631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6912520" y="3607201"/>
                <a:ext cx="368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20" y="3607201"/>
                <a:ext cx="368755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17147" y="3607201"/>
                <a:ext cx="3723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47" y="3607201"/>
                <a:ext cx="372345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7252240" y="363680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13512" y="363217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483064" y="309211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  <a:blipFill rotWithShape="0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leichschenkliges Dreieck 16"/>
          <p:cNvSpPr/>
          <p:nvPr/>
        </p:nvSpPr>
        <p:spPr>
          <a:xfrm>
            <a:off x="7288240" y="3098144"/>
            <a:ext cx="535872" cy="538174"/>
          </a:xfrm>
          <a:prstGeom prst="triangle">
            <a:avLst>
              <a:gd name="adj" fmla="val 40520"/>
            </a:avLst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/>
          <p:cNvCxnSpPr/>
          <p:nvPr/>
        </p:nvCxnSpPr>
        <p:spPr>
          <a:xfrm>
            <a:off x="3888184" y="6084093"/>
            <a:ext cx="180020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zu Aufgabe 4 a)</a:t>
                </a:r>
                <a:endParaRPr lang="de-DE" sz="22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u="sng" dirty="0" smtClean="0"/>
                  <a:t>Schritt 3:</a:t>
                </a:r>
                <a:r>
                  <a:rPr lang="de-DE" sz="2200" dirty="0" smtClean="0"/>
                  <a:t> Fläche des Dreiecks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ist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-Koordinate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, also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=0,38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=−2−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Es folgt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1⋅0,38=0,19 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21</a:t>
            </a:fld>
            <a:endParaRPr lang="de-DE"/>
          </a:p>
        </p:txBody>
      </p:sp>
      <p:pic>
        <p:nvPicPr>
          <p:cNvPr id="4098" name="Picture 2" descr="Ergebnisgra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53" y="2177329"/>
            <a:ext cx="32289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920570" y="2126401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570" y="2126401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42458" y="3596168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58" y="3596168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696496" y="4327281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6" y="4327281"/>
                <a:ext cx="523540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624488" y="3236128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88" y="3236128"/>
                <a:ext cx="531299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6912520" y="3607201"/>
                <a:ext cx="368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20" y="3607201"/>
                <a:ext cx="368755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17147" y="3607201"/>
                <a:ext cx="3723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47" y="3607201"/>
                <a:ext cx="372345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7252240" y="363680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13512" y="363217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483064" y="309211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leichschenkliges Dreieck 16"/>
          <p:cNvSpPr/>
          <p:nvPr/>
        </p:nvSpPr>
        <p:spPr>
          <a:xfrm>
            <a:off x="7288240" y="3098144"/>
            <a:ext cx="535872" cy="538174"/>
          </a:xfrm>
          <a:prstGeom prst="triangle">
            <a:avLst>
              <a:gd name="adj" fmla="val 40520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/>
          <p:cNvCxnSpPr/>
          <p:nvPr/>
        </p:nvCxnSpPr>
        <p:spPr>
          <a:xfrm>
            <a:off x="3888184" y="4604280"/>
            <a:ext cx="1008112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7495352" y="3103067"/>
            <a:ext cx="0" cy="522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6912520" y="2803966"/>
                <a:ext cx="120225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(−2,58|0,38)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20" y="2803966"/>
                <a:ext cx="12022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7406416" y="3259429"/>
                <a:ext cx="3075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416" y="3259429"/>
                <a:ext cx="307520" cy="2769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r Verbinder 23"/>
          <p:cNvCxnSpPr/>
          <p:nvPr/>
        </p:nvCxnSpPr>
        <p:spPr>
          <a:xfrm>
            <a:off x="1583928" y="4604280"/>
            <a:ext cx="504056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zu Aufgabe 4 b)</a:t>
                </a:r>
              </a:p>
              <a:p>
                <a:pPr marL="0" indent="0">
                  <a:buNone/>
                </a:pPr>
                <a:r>
                  <a:rPr lang="de-DE" sz="2200" dirty="0" smtClean="0">
                    <a:latin typeface="Calibri" pitchFamily="34" charset="0"/>
                    <a:cs typeface="Calibri" pitchFamily="34" charset="0"/>
                  </a:rPr>
                  <a:t>Prozentanteil der Dreiecksfläche</a:t>
                </a:r>
                <a:endParaRPr lang="de-DE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u="sng" dirty="0" smtClean="0"/>
                  <a:t>Schritt 1:</a:t>
                </a:r>
                <a:r>
                  <a:rPr lang="de-DE" sz="2200" dirty="0" smtClean="0"/>
                  <a:t> Fläche zwischen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d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 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 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2,25</m:t>
                        </m:r>
                      </m:e>
                    </m:d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0,25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:endParaRPr lang="de-DE" sz="800" u="sng" dirty="0" smtClean="0"/>
              </a:p>
              <a:p>
                <a:pPr marL="0" indent="0">
                  <a:buNone/>
                </a:pPr>
                <a:r>
                  <a:rPr lang="de-DE" sz="2200" u="sng" dirty="0" smtClean="0"/>
                  <a:t>Schritt 2:</a:t>
                </a:r>
                <a:r>
                  <a:rPr lang="de-DE" sz="2200" dirty="0" smtClean="0"/>
                  <a:t> Prozentanteil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0,19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0,25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=0,76</m:t>
                    </m:r>
                  </m:oMath>
                </a14:m>
                <a:r>
                  <a:rPr lang="de-DE" sz="2200" dirty="0" smtClean="0"/>
                  <a:t>, also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=76%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Das Dreieck bedeckt etwa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76%</m:t>
                    </m:r>
                  </m:oMath>
                </a14:m>
                <a:r>
                  <a:rPr lang="de-DE" sz="2200" dirty="0" smtClean="0"/>
                  <a:t> der Fläche zwischen den ersten beiden Nullstellen des 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  <a:p>
                <a:pPr marL="0" indent="0"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14" t="-738" b="-45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22</a:t>
            </a:fld>
            <a:endParaRPr lang="de-DE"/>
          </a:p>
        </p:txBody>
      </p:sp>
      <p:pic>
        <p:nvPicPr>
          <p:cNvPr id="4098" name="Picture 2" descr="Ergebnisgra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53" y="2177329"/>
            <a:ext cx="32289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920570" y="2126401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570" y="2126401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42458" y="3596168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58" y="3596168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696496" y="4327281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6" y="4327281"/>
                <a:ext cx="523540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624488" y="3236128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88" y="3236128"/>
                <a:ext cx="531299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6912520" y="3607201"/>
                <a:ext cx="368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20" y="3607201"/>
                <a:ext cx="368755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17147" y="3607201"/>
                <a:ext cx="3723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47" y="3607201"/>
                <a:ext cx="372345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7252240" y="363680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813512" y="363217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483064" y="3092112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r Verbinder 17"/>
          <p:cNvCxnSpPr/>
          <p:nvPr/>
        </p:nvCxnSpPr>
        <p:spPr>
          <a:xfrm>
            <a:off x="3528144" y="4787949"/>
            <a:ext cx="1008112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7357817" y="2814126"/>
                <a:ext cx="33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17" y="2814126"/>
                <a:ext cx="336631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r Verbinder 23"/>
          <p:cNvCxnSpPr/>
          <p:nvPr/>
        </p:nvCxnSpPr>
        <p:spPr>
          <a:xfrm>
            <a:off x="734058" y="3558829"/>
            <a:ext cx="284526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ihandform 3"/>
          <p:cNvSpPr/>
          <p:nvPr/>
        </p:nvSpPr>
        <p:spPr>
          <a:xfrm>
            <a:off x="7274560" y="3119120"/>
            <a:ext cx="538480" cy="528320"/>
          </a:xfrm>
          <a:custGeom>
            <a:avLst/>
            <a:gdLst>
              <a:gd name="connsiteX0" fmla="*/ 0 w 538480"/>
              <a:gd name="connsiteY0" fmla="*/ 518160 h 528320"/>
              <a:gd name="connsiteX1" fmla="*/ 81280 w 538480"/>
              <a:gd name="connsiteY1" fmla="*/ 274320 h 528320"/>
              <a:gd name="connsiteX2" fmla="*/ 132080 w 538480"/>
              <a:gd name="connsiteY2" fmla="*/ 91440 h 528320"/>
              <a:gd name="connsiteX3" fmla="*/ 203200 w 538480"/>
              <a:gd name="connsiteY3" fmla="*/ 20320 h 528320"/>
              <a:gd name="connsiteX4" fmla="*/ 243840 w 538480"/>
              <a:gd name="connsiteY4" fmla="*/ 0 h 528320"/>
              <a:gd name="connsiteX5" fmla="*/ 355600 w 538480"/>
              <a:gd name="connsiteY5" fmla="*/ 71120 h 528320"/>
              <a:gd name="connsiteX6" fmla="*/ 426720 w 538480"/>
              <a:gd name="connsiteY6" fmla="*/ 233680 h 528320"/>
              <a:gd name="connsiteX7" fmla="*/ 508000 w 538480"/>
              <a:gd name="connsiteY7" fmla="*/ 416560 h 528320"/>
              <a:gd name="connsiteX8" fmla="*/ 538480 w 538480"/>
              <a:gd name="connsiteY8" fmla="*/ 528320 h 528320"/>
              <a:gd name="connsiteX9" fmla="*/ 0 w 538480"/>
              <a:gd name="connsiteY9" fmla="*/ 518160 h 5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480" h="528320">
                <a:moveTo>
                  <a:pt x="0" y="518160"/>
                </a:moveTo>
                <a:lnTo>
                  <a:pt x="81280" y="274320"/>
                </a:lnTo>
                <a:lnTo>
                  <a:pt x="132080" y="91440"/>
                </a:lnTo>
                <a:lnTo>
                  <a:pt x="203200" y="20320"/>
                </a:lnTo>
                <a:lnTo>
                  <a:pt x="243840" y="0"/>
                </a:lnTo>
                <a:lnTo>
                  <a:pt x="355600" y="71120"/>
                </a:lnTo>
                <a:lnTo>
                  <a:pt x="426720" y="233680"/>
                </a:lnTo>
                <a:lnTo>
                  <a:pt x="508000" y="416560"/>
                </a:lnTo>
                <a:lnTo>
                  <a:pt x="538480" y="528320"/>
                </a:lnTo>
                <a:lnTo>
                  <a:pt x="0" y="51816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7385208" y="3265621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208" y="3265621"/>
                <a:ext cx="257552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3953" r="-16279" b="-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r Verbinder 24"/>
          <p:cNvCxnSpPr/>
          <p:nvPr/>
        </p:nvCxnSpPr>
        <p:spPr>
          <a:xfrm>
            <a:off x="4896296" y="6444133"/>
            <a:ext cx="576064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zu Aufgabe 4 c)</a:t>
                </a:r>
                <a:endParaRPr lang="de-DE" sz="22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Fläche des Käppchens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u="sng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u="sng" dirty="0" smtClean="0"/>
                  <a:t>Schritt 1:</a:t>
                </a:r>
                <a:r>
                  <a:rPr lang="de-DE" sz="2200" dirty="0" smtClean="0"/>
                  <a:t> Schnittpunkte bestimmen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</a:rPr>
                      <m:t>+11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+6=0,2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+0,8</m:t>
                    </m:r>
                  </m:oMath>
                </a14:m>
                <a:r>
                  <a:rPr lang="de-DE" sz="2200" dirty="0" smtClean="0"/>
                  <a:t> </a:t>
                </a:r>
                <a:br>
                  <a:rPr lang="de-DE" sz="2200" dirty="0" smtClean="0"/>
                </a:br>
                <a:r>
                  <a:rPr lang="de-DE" sz="2200" dirty="0" smtClean="0"/>
                  <a:t>Taschenrechner: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=−2,86</m:t>
                    </m:r>
                  </m:oMath>
                </a14:m>
                <a:r>
                  <a:rPr lang="de-DE" sz="22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=−2,38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800" u="sng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u="sng" dirty="0" smtClean="0"/>
                  <a:t>Schritt 2:</a:t>
                </a:r>
                <a:r>
                  <a:rPr lang="de-DE" sz="2200" dirty="0" smtClean="0"/>
                  <a:t> Fläche </a:t>
                </a:r>
                <a:r>
                  <a:rPr lang="de-DE" sz="2200" dirty="0"/>
                  <a:t>bestimmen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−2,86</m:t>
                        </m:r>
                      </m:sub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−2,38</m:t>
                        </m:r>
                      </m:sup>
                      <m:e>
                        <m:d>
                          <m:d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de-DE" sz="2200" i="1" dirty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034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(z.B. mit GTR: </a:t>
                </a:r>
                <a:r>
                  <a:rPr lang="de-DE" sz="2200" dirty="0" err="1" smtClean="0">
                    <a:latin typeface="Tw Cen MT Condensed" panose="020B0606020104020203" pitchFamily="34" charset="0"/>
                  </a:rPr>
                  <a:t>fnInt</a:t>
                </a:r>
                <a:r>
                  <a:rPr lang="de-DE" sz="2200" dirty="0" smtClean="0">
                    <a:latin typeface="Tw Cen MT Condensed" panose="020B0606020104020203" pitchFamily="34" charset="0"/>
                  </a:rPr>
                  <a:t>(Y</a:t>
                </a:r>
                <a:r>
                  <a:rPr lang="de-DE" sz="2200" baseline="-25000" dirty="0" smtClean="0">
                    <a:latin typeface="Tw Cen MT Condensed" panose="020B0606020104020203" pitchFamily="34" charset="0"/>
                  </a:rPr>
                  <a:t>1</a:t>
                </a:r>
                <a:r>
                  <a:rPr lang="de-DE" sz="2200" dirty="0" smtClean="0">
                    <a:latin typeface="Tw Cen MT Condensed" panose="020B0606020104020203" pitchFamily="34" charset="0"/>
                  </a:rPr>
                  <a:t>-Y</a:t>
                </a:r>
                <a:r>
                  <a:rPr lang="de-DE" sz="2200" baseline="-25000" dirty="0" smtClean="0">
                    <a:latin typeface="Tw Cen MT Condensed" panose="020B0606020104020203" pitchFamily="34" charset="0"/>
                  </a:rPr>
                  <a:t>2</a:t>
                </a:r>
                <a:r>
                  <a:rPr lang="de-DE" sz="2200" dirty="0" smtClean="0">
                    <a:latin typeface="Tw Cen MT Condensed" panose="020B0606020104020203" pitchFamily="34" charset="0"/>
                  </a:rPr>
                  <a:t>,X,-2.86,-2.38) </a:t>
                </a:r>
                <a:r>
                  <a:rPr lang="de-DE" sz="2200" dirty="0" smtClean="0"/>
                  <a:t>nach vorheriger Eingabe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 smtClean="0"/>
                  <a:t> im Y-Editor bei </a:t>
                </a:r>
                <a:r>
                  <a:rPr lang="de-DE" sz="2200" dirty="0" smtClean="0">
                    <a:latin typeface="Tw Cen MT Condensed" panose="020B0606020104020203" pitchFamily="34" charset="0"/>
                  </a:rPr>
                  <a:t>Y</a:t>
                </a:r>
                <a:r>
                  <a:rPr lang="de-DE" sz="2200" baseline="-25000" dirty="0" smtClean="0">
                    <a:latin typeface="Tw Cen MT Condensed" panose="020B0606020104020203" pitchFamily="34" charset="0"/>
                  </a:rPr>
                  <a:t>1</a:t>
                </a:r>
                <a:r>
                  <a:rPr lang="de-DE" sz="2200" dirty="0" smtClean="0"/>
                  <a:t> bzw. </a:t>
                </a:r>
                <a:r>
                  <a:rPr lang="de-DE" sz="2200" dirty="0">
                    <a:latin typeface="Tw Cen MT Condensed" panose="020B0606020104020203" pitchFamily="34" charset="0"/>
                  </a:rPr>
                  <a:t>Y</a:t>
                </a:r>
                <a:r>
                  <a:rPr lang="de-DE" sz="2200" baseline="-25000" dirty="0">
                    <a:latin typeface="Tw Cen MT Condensed" panose="020B0606020104020203" pitchFamily="34" charset="0"/>
                  </a:rPr>
                  <a:t>2</a:t>
                </a:r>
                <a:r>
                  <a:rPr lang="de-DE" sz="2200" dirty="0"/>
                  <a:t>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23</a:t>
            </a:fld>
            <a:endParaRPr lang="de-DE"/>
          </a:p>
        </p:txBody>
      </p:sp>
      <p:pic>
        <p:nvPicPr>
          <p:cNvPr id="4098" name="Picture 2" descr="Ergebnisgra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53" y="2393353"/>
            <a:ext cx="32289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8920570" y="2342425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570" y="2342425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42458" y="3812192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58" y="3812192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696496" y="4543305"/>
                <a:ext cx="523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496" y="4543305"/>
                <a:ext cx="523540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624488" y="3452152"/>
                <a:ext cx="531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488" y="3452152"/>
                <a:ext cx="531299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7201997" y="3848293"/>
                <a:ext cx="368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997" y="3848293"/>
                <a:ext cx="368755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468264" y="3852718"/>
                <a:ext cx="37234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64" y="3852718"/>
                <a:ext cx="372345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/>
          <p:cNvSpPr/>
          <p:nvPr/>
        </p:nvSpPr>
        <p:spPr>
          <a:xfrm>
            <a:off x="7333520" y="351765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7606760" y="338842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720" y="1807918"/>
                <a:ext cx="2334421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r Verbinder 16"/>
          <p:cNvCxnSpPr/>
          <p:nvPr/>
        </p:nvCxnSpPr>
        <p:spPr>
          <a:xfrm>
            <a:off x="751200" y="5292005"/>
            <a:ext cx="216024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2664048" y="4125292"/>
            <a:ext cx="144016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7622440" y="3824270"/>
            <a:ext cx="0" cy="89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7354728" y="3814110"/>
            <a:ext cx="0" cy="89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ihandform 8"/>
          <p:cNvSpPr/>
          <p:nvPr/>
        </p:nvSpPr>
        <p:spPr>
          <a:xfrm>
            <a:off x="7355840" y="3345304"/>
            <a:ext cx="233680" cy="182880"/>
          </a:xfrm>
          <a:custGeom>
            <a:avLst/>
            <a:gdLst>
              <a:gd name="connsiteX0" fmla="*/ 0 w 233680"/>
              <a:gd name="connsiteY0" fmla="*/ 182880 h 182880"/>
              <a:gd name="connsiteX1" fmla="*/ 60960 w 233680"/>
              <a:gd name="connsiteY1" fmla="*/ 81280 h 182880"/>
              <a:gd name="connsiteX2" fmla="*/ 121920 w 233680"/>
              <a:gd name="connsiteY2" fmla="*/ 0 h 182880"/>
              <a:gd name="connsiteX3" fmla="*/ 193040 w 233680"/>
              <a:gd name="connsiteY3" fmla="*/ 0 h 182880"/>
              <a:gd name="connsiteX4" fmla="*/ 233680 w 233680"/>
              <a:gd name="connsiteY4" fmla="*/ 40640 h 182880"/>
              <a:gd name="connsiteX5" fmla="*/ 233680 w 233680"/>
              <a:gd name="connsiteY5" fmla="*/ 40640 h 182880"/>
              <a:gd name="connsiteX6" fmla="*/ 0 w 233680"/>
              <a:gd name="connsiteY6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680" h="182880">
                <a:moveTo>
                  <a:pt x="0" y="182880"/>
                </a:moveTo>
                <a:lnTo>
                  <a:pt x="60960" y="81280"/>
                </a:lnTo>
                <a:lnTo>
                  <a:pt x="121920" y="0"/>
                </a:lnTo>
                <a:lnTo>
                  <a:pt x="193040" y="0"/>
                </a:lnTo>
                <a:lnTo>
                  <a:pt x="233680" y="40640"/>
                </a:lnTo>
                <a:lnTo>
                  <a:pt x="233680" y="40640"/>
                </a:lnTo>
                <a:lnTo>
                  <a:pt x="0" y="18288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6852952" y="2063231"/>
                <a:ext cx="16108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0,2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+0,8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52" y="2063231"/>
                <a:ext cx="1610826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r Verbinder 25"/>
          <p:cNvCxnSpPr/>
          <p:nvPr/>
        </p:nvCxnSpPr>
        <p:spPr>
          <a:xfrm>
            <a:off x="4399192" y="5292005"/>
            <a:ext cx="1217184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4176216" y="4125292"/>
            <a:ext cx="144016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Aufgabe 1 a):</a:t>
                </a:r>
                <a:r>
                  <a:rPr lang="de-DE" sz="2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de-DE" sz="22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2200" dirty="0" smtClean="0"/>
                  <a:t>Fläche, die die </a:t>
                </a:r>
                <a:r>
                  <a:rPr lang="de-DE" sz="2200" dirty="0"/>
                  <a:t>Kurve </a:t>
                </a:r>
                <a:r>
                  <a:rPr lang="de-DE" sz="2200" dirty="0" smtClean="0"/>
                  <a:t>mit den Koordinatenachsen einschließt.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Nullstellen mit </a:t>
                </a:r>
                <a:r>
                  <a:rPr lang="de-DE" sz="2200" dirty="0" err="1" smtClean="0"/>
                  <a:t>pq</a:t>
                </a:r>
                <a:r>
                  <a:rPr lang="de-DE" sz="2200" dirty="0" smtClean="0"/>
                  <a:t>-Formel: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|⋅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4=0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4+4</m:t>
                        </m:r>
                      </m:e>
                    </m:ra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de-DE" sz="2200" dirty="0" smtClean="0"/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:endParaRPr lang="de-DE" sz="2400" dirty="0"/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3</a:t>
            </a:fld>
            <a:endParaRPr lang="de-DE"/>
          </a:p>
        </p:txBody>
      </p:sp>
      <p:pic>
        <p:nvPicPr>
          <p:cNvPr id="1028" name="Picture 4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3113433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988603" y="4962445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603" y="4962445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860829" y="3069917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29" y="3069917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744212" y="2775619"/>
                <a:ext cx="18671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212" y="2775619"/>
                <a:ext cx="1867114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ihandform 4"/>
          <p:cNvSpPr/>
          <p:nvPr/>
        </p:nvSpPr>
        <p:spPr>
          <a:xfrm>
            <a:off x="7125003" y="3375392"/>
            <a:ext cx="1239520" cy="1615440"/>
          </a:xfrm>
          <a:custGeom>
            <a:avLst/>
            <a:gdLst>
              <a:gd name="connsiteX0" fmla="*/ 10160 w 1239520"/>
              <a:gd name="connsiteY0" fmla="*/ 802640 h 1615440"/>
              <a:gd name="connsiteX1" fmla="*/ 0 w 1239520"/>
              <a:gd name="connsiteY1" fmla="*/ 1615440 h 1615440"/>
              <a:gd name="connsiteX2" fmla="*/ 1239520 w 1239520"/>
              <a:gd name="connsiteY2" fmla="*/ 1605280 h 1615440"/>
              <a:gd name="connsiteX3" fmla="*/ 1097280 w 1239520"/>
              <a:gd name="connsiteY3" fmla="*/ 1066800 h 1615440"/>
              <a:gd name="connsiteX4" fmla="*/ 894080 w 1239520"/>
              <a:gd name="connsiteY4" fmla="*/ 477520 h 1615440"/>
              <a:gd name="connsiteX5" fmla="*/ 721360 w 1239520"/>
              <a:gd name="connsiteY5" fmla="*/ 142240 h 1615440"/>
              <a:gd name="connsiteX6" fmla="*/ 579120 w 1239520"/>
              <a:gd name="connsiteY6" fmla="*/ 0 h 1615440"/>
              <a:gd name="connsiteX7" fmla="*/ 477520 w 1239520"/>
              <a:gd name="connsiteY7" fmla="*/ 0 h 1615440"/>
              <a:gd name="connsiteX8" fmla="*/ 314960 w 1239520"/>
              <a:gd name="connsiteY8" fmla="*/ 81280 h 1615440"/>
              <a:gd name="connsiteX9" fmla="*/ 233680 w 1239520"/>
              <a:gd name="connsiteY9" fmla="*/ 243840 h 1615440"/>
              <a:gd name="connsiteX10" fmla="*/ 71120 w 1239520"/>
              <a:gd name="connsiteY10" fmla="*/ 548640 h 1615440"/>
              <a:gd name="connsiteX11" fmla="*/ 0 w 1239520"/>
              <a:gd name="connsiteY11" fmla="*/ 751840 h 1615440"/>
              <a:gd name="connsiteX12" fmla="*/ 10160 w 1239520"/>
              <a:gd name="connsiteY12" fmla="*/ 802640 h 1615440"/>
              <a:gd name="connsiteX0" fmla="*/ 10160 w 1239520"/>
              <a:gd name="connsiteY0" fmla="*/ 802640 h 1615440"/>
              <a:gd name="connsiteX1" fmla="*/ 0 w 1239520"/>
              <a:gd name="connsiteY1" fmla="*/ 1615440 h 1615440"/>
              <a:gd name="connsiteX2" fmla="*/ 1239520 w 1239520"/>
              <a:gd name="connsiteY2" fmla="*/ 1605280 h 1615440"/>
              <a:gd name="connsiteX3" fmla="*/ 1097280 w 1239520"/>
              <a:gd name="connsiteY3" fmla="*/ 1066800 h 1615440"/>
              <a:gd name="connsiteX4" fmla="*/ 894080 w 1239520"/>
              <a:gd name="connsiteY4" fmla="*/ 477520 h 1615440"/>
              <a:gd name="connsiteX5" fmla="*/ 721360 w 1239520"/>
              <a:gd name="connsiteY5" fmla="*/ 142240 h 1615440"/>
              <a:gd name="connsiteX6" fmla="*/ 579120 w 1239520"/>
              <a:gd name="connsiteY6" fmla="*/ 0 h 1615440"/>
              <a:gd name="connsiteX7" fmla="*/ 477520 w 1239520"/>
              <a:gd name="connsiteY7" fmla="*/ 0 h 1615440"/>
              <a:gd name="connsiteX8" fmla="*/ 314960 w 1239520"/>
              <a:gd name="connsiteY8" fmla="*/ 81280 h 1615440"/>
              <a:gd name="connsiteX9" fmla="*/ 233680 w 1239520"/>
              <a:gd name="connsiteY9" fmla="*/ 243840 h 1615440"/>
              <a:gd name="connsiteX10" fmla="*/ 81280 w 1239520"/>
              <a:gd name="connsiteY10" fmla="*/ 548640 h 1615440"/>
              <a:gd name="connsiteX11" fmla="*/ 0 w 1239520"/>
              <a:gd name="connsiteY11" fmla="*/ 751840 h 1615440"/>
              <a:gd name="connsiteX12" fmla="*/ 10160 w 1239520"/>
              <a:gd name="connsiteY12" fmla="*/ 80264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9520" h="1615440">
                <a:moveTo>
                  <a:pt x="10160" y="802640"/>
                </a:moveTo>
                <a:lnTo>
                  <a:pt x="0" y="1615440"/>
                </a:lnTo>
                <a:lnTo>
                  <a:pt x="1239520" y="1605280"/>
                </a:lnTo>
                <a:lnTo>
                  <a:pt x="1097280" y="1066800"/>
                </a:lnTo>
                <a:lnTo>
                  <a:pt x="894080" y="477520"/>
                </a:lnTo>
                <a:lnTo>
                  <a:pt x="721360" y="142240"/>
                </a:lnTo>
                <a:lnTo>
                  <a:pt x="579120" y="0"/>
                </a:lnTo>
                <a:lnTo>
                  <a:pt x="477520" y="0"/>
                </a:lnTo>
                <a:lnTo>
                  <a:pt x="314960" y="81280"/>
                </a:lnTo>
                <a:lnTo>
                  <a:pt x="233680" y="243840"/>
                </a:lnTo>
                <a:lnTo>
                  <a:pt x="81280" y="548640"/>
                </a:lnTo>
                <a:lnTo>
                  <a:pt x="0" y="751840"/>
                </a:lnTo>
                <a:lnTo>
                  <a:pt x="10160" y="80264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506915" y="4118029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915" y="4118029"/>
                <a:ext cx="25755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3953" r="-16279" b="-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6879163" y="4978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348915" y="4978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6779268" y="4962444"/>
                <a:ext cx="368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268" y="4962444"/>
                <a:ext cx="368755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8095300" y="4962443"/>
                <a:ext cx="3723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300" y="4962443"/>
                <a:ext cx="372346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/>
          <p:cNvCxnSpPr/>
          <p:nvPr/>
        </p:nvCxnSpPr>
        <p:spPr>
          <a:xfrm>
            <a:off x="2952080" y="5796061"/>
            <a:ext cx="1584176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Fläche:</a:t>
                </a:r>
              </a:p>
              <a:p>
                <a:pPr marL="0" indent="0">
                  <a:buNone/>
                </a:pPr>
                <a:endParaRPr lang="de-DE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sz="2000" b="0" dirty="0" smtClean="0"/>
                  <a:t>	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sup>
                    </m:sSub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sz="2400" dirty="0" smtClean="0"/>
                  <a:t>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28,418−0</m:t>
                    </m:r>
                  </m:oMath>
                </a14:m>
                <a:endParaRPr lang="de-DE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sz="2400" dirty="0" smtClean="0"/>
                  <a:t>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28,418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LE</m:t>
                        </m:r>
                      </m:e>
                      <m:sup>
                        <m:r>
                          <a:rPr lang="de-DE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400" dirty="0"/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4</a:t>
            </a:fld>
            <a:endParaRPr lang="de-DE"/>
          </a:p>
        </p:txBody>
      </p:sp>
      <p:pic>
        <p:nvPicPr>
          <p:cNvPr id="1028" name="Picture 4" descr="Ergebnisgra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9" y="2095161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402320" y="394417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320" y="3944173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274546" y="2051645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46" y="2051645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7157929" y="1757347"/>
                <a:ext cx="18671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929" y="1757347"/>
                <a:ext cx="1867114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ihandform 4"/>
          <p:cNvSpPr/>
          <p:nvPr/>
        </p:nvSpPr>
        <p:spPr>
          <a:xfrm>
            <a:off x="7538720" y="2357120"/>
            <a:ext cx="1239520" cy="1615440"/>
          </a:xfrm>
          <a:custGeom>
            <a:avLst/>
            <a:gdLst>
              <a:gd name="connsiteX0" fmla="*/ 10160 w 1239520"/>
              <a:gd name="connsiteY0" fmla="*/ 802640 h 1615440"/>
              <a:gd name="connsiteX1" fmla="*/ 0 w 1239520"/>
              <a:gd name="connsiteY1" fmla="*/ 1615440 h 1615440"/>
              <a:gd name="connsiteX2" fmla="*/ 1239520 w 1239520"/>
              <a:gd name="connsiteY2" fmla="*/ 1605280 h 1615440"/>
              <a:gd name="connsiteX3" fmla="*/ 1097280 w 1239520"/>
              <a:gd name="connsiteY3" fmla="*/ 1066800 h 1615440"/>
              <a:gd name="connsiteX4" fmla="*/ 894080 w 1239520"/>
              <a:gd name="connsiteY4" fmla="*/ 477520 h 1615440"/>
              <a:gd name="connsiteX5" fmla="*/ 721360 w 1239520"/>
              <a:gd name="connsiteY5" fmla="*/ 142240 h 1615440"/>
              <a:gd name="connsiteX6" fmla="*/ 579120 w 1239520"/>
              <a:gd name="connsiteY6" fmla="*/ 0 h 1615440"/>
              <a:gd name="connsiteX7" fmla="*/ 477520 w 1239520"/>
              <a:gd name="connsiteY7" fmla="*/ 0 h 1615440"/>
              <a:gd name="connsiteX8" fmla="*/ 314960 w 1239520"/>
              <a:gd name="connsiteY8" fmla="*/ 81280 h 1615440"/>
              <a:gd name="connsiteX9" fmla="*/ 233680 w 1239520"/>
              <a:gd name="connsiteY9" fmla="*/ 243840 h 1615440"/>
              <a:gd name="connsiteX10" fmla="*/ 71120 w 1239520"/>
              <a:gd name="connsiteY10" fmla="*/ 548640 h 1615440"/>
              <a:gd name="connsiteX11" fmla="*/ 0 w 1239520"/>
              <a:gd name="connsiteY11" fmla="*/ 751840 h 1615440"/>
              <a:gd name="connsiteX12" fmla="*/ 10160 w 1239520"/>
              <a:gd name="connsiteY12" fmla="*/ 802640 h 1615440"/>
              <a:gd name="connsiteX0" fmla="*/ 10160 w 1239520"/>
              <a:gd name="connsiteY0" fmla="*/ 802640 h 1615440"/>
              <a:gd name="connsiteX1" fmla="*/ 0 w 1239520"/>
              <a:gd name="connsiteY1" fmla="*/ 1615440 h 1615440"/>
              <a:gd name="connsiteX2" fmla="*/ 1239520 w 1239520"/>
              <a:gd name="connsiteY2" fmla="*/ 1605280 h 1615440"/>
              <a:gd name="connsiteX3" fmla="*/ 1097280 w 1239520"/>
              <a:gd name="connsiteY3" fmla="*/ 1066800 h 1615440"/>
              <a:gd name="connsiteX4" fmla="*/ 894080 w 1239520"/>
              <a:gd name="connsiteY4" fmla="*/ 477520 h 1615440"/>
              <a:gd name="connsiteX5" fmla="*/ 721360 w 1239520"/>
              <a:gd name="connsiteY5" fmla="*/ 142240 h 1615440"/>
              <a:gd name="connsiteX6" fmla="*/ 579120 w 1239520"/>
              <a:gd name="connsiteY6" fmla="*/ 0 h 1615440"/>
              <a:gd name="connsiteX7" fmla="*/ 477520 w 1239520"/>
              <a:gd name="connsiteY7" fmla="*/ 0 h 1615440"/>
              <a:gd name="connsiteX8" fmla="*/ 314960 w 1239520"/>
              <a:gd name="connsiteY8" fmla="*/ 81280 h 1615440"/>
              <a:gd name="connsiteX9" fmla="*/ 233680 w 1239520"/>
              <a:gd name="connsiteY9" fmla="*/ 243840 h 1615440"/>
              <a:gd name="connsiteX10" fmla="*/ 81280 w 1239520"/>
              <a:gd name="connsiteY10" fmla="*/ 548640 h 1615440"/>
              <a:gd name="connsiteX11" fmla="*/ 0 w 1239520"/>
              <a:gd name="connsiteY11" fmla="*/ 751840 h 1615440"/>
              <a:gd name="connsiteX12" fmla="*/ 10160 w 1239520"/>
              <a:gd name="connsiteY12" fmla="*/ 80264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9520" h="1615440">
                <a:moveTo>
                  <a:pt x="10160" y="802640"/>
                </a:moveTo>
                <a:lnTo>
                  <a:pt x="0" y="1615440"/>
                </a:lnTo>
                <a:lnTo>
                  <a:pt x="1239520" y="1605280"/>
                </a:lnTo>
                <a:lnTo>
                  <a:pt x="1097280" y="1066800"/>
                </a:lnTo>
                <a:lnTo>
                  <a:pt x="894080" y="477520"/>
                </a:lnTo>
                <a:lnTo>
                  <a:pt x="721360" y="142240"/>
                </a:lnTo>
                <a:lnTo>
                  <a:pt x="579120" y="0"/>
                </a:lnTo>
                <a:lnTo>
                  <a:pt x="477520" y="0"/>
                </a:lnTo>
                <a:lnTo>
                  <a:pt x="314960" y="81280"/>
                </a:lnTo>
                <a:lnTo>
                  <a:pt x="233680" y="243840"/>
                </a:lnTo>
                <a:lnTo>
                  <a:pt x="81280" y="548640"/>
                </a:lnTo>
                <a:lnTo>
                  <a:pt x="0" y="751840"/>
                </a:lnTo>
                <a:lnTo>
                  <a:pt x="10160" y="80264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920632" y="3099757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632" y="3099757"/>
                <a:ext cx="25755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953" r="-16279"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7292880" y="395986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762632" y="395986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192985" y="3944172"/>
                <a:ext cx="368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985" y="3944172"/>
                <a:ext cx="368755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8509017" y="3944171"/>
                <a:ext cx="3723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17" y="3944171"/>
                <a:ext cx="372346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/>
          <p:cNvCxnSpPr/>
          <p:nvPr/>
        </p:nvCxnSpPr>
        <p:spPr>
          <a:xfrm>
            <a:off x="1655936" y="4643933"/>
            <a:ext cx="180020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47824" y="2218630"/>
                <a:ext cx="3813736" cy="913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sup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m:rPr>
                                  <m:nor/>
                                </m:rPr>
                                <a:rPr lang="de-DE" sz="2200" dirty="0"/>
                                <m:t> 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4" y="2218630"/>
                <a:ext cx="3813736" cy="9131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r Verbinder 17"/>
          <p:cNvCxnSpPr/>
          <p:nvPr/>
        </p:nvCxnSpPr>
        <p:spPr>
          <a:xfrm>
            <a:off x="719832" y="2915741"/>
            <a:ext cx="288032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Aufgabe 1 b):</a:t>
                </a:r>
                <a:r>
                  <a:rPr lang="de-DE" sz="22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Fläche zwischen </a:t>
                </a:r>
                <a:r>
                  <a:rPr lang="de-DE" sz="2200" dirty="0" smtClean="0"/>
                  <a:t>Kurve,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-Achse und </a:t>
                </a:r>
                <a:r>
                  <a:rPr lang="de-DE" sz="2200" dirty="0" smtClean="0"/>
                  <a:t>den </a:t>
                </a:r>
                <a:r>
                  <a:rPr lang="de-DE" sz="2200" dirty="0"/>
                  <a:t>Geraden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/>
                  <a:t>	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	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64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+32+16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−(−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+2+4)</m:t>
                    </m:r>
                  </m:oMath>
                </a14:m>
                <a:endParaRPr lang="de-DE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sz="2200" dirty="0"/>
                  <a:t>	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=21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/>
              </a:p>
              <a:p>
                <a:pPr marL="0" indent="0">
                  <a:buNone/>
                </a:pPr>
                <a:endParaRPr lang="de-DE" sz="2400" dirty="0"/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5</a:t>
            </a:fld>
            <a:endParaRPr lang="de-DE"/>
          </a:p>
        </p:txBody>
      </p:sp>
      <p:pic>
        <p:nvPicPr>
          <p:cNvPr id="1028" name="Picture 4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3109539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988603" y="4958551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603" y="4958551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860829" y="306602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29" y="3066023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744212" y="2771725"/>
                <a:ext cx="18671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212" y="2771725"/>
                <a:ext cx="1867114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/>
          <p:cNvCxnSpPr/>
          <p:nvPr/>
        </p:nvCxnSpPr>
        <p:spPr>
          <a:xfrm>
            <a:off x="7365776" y="3343022"/>
            <a:ext cx="0" cy="20209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8136656" y="3343022"/>
            <a:ext cx="0" cy="20209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350096" y="497423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126496" y="497423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215060" y="4989030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060" y="4989030"/>
                <a:ext cx="304892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7992640" y="4999189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640" y="4999189"/>
                <a:ext cx="304891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ihandform 18"/>
          <p:cNvSpPr/>
          <p:nvPr/>
        </p:nvSpPr>
        <p:spPr>
          <a:xfrm>
            <a:off x="7386320" y="3385056"/>
            <a:ext cx="741680" cy="1595120"/>
          </a:xfrm>
          <a:custGeom>
            <a:avLst/>
            <a:gdLst>
              <a:gd name="connsiteX0" fmla="*/ 0 w 741680"/>
              <a:gd name="connsiteY0" fmla="*/ 1595120 h 1595120"/>
              <a:gd name="connsiteX1" fmla="*/ 0 w 741680"/>
              <a:gd name="connsiteY1" fmla="*/ 182880 h 1595120"/>
              <a:gd name="connsiteX2" fmla="*/ 121920 w 741680"/>
              <a:gd name="connsiteY2" fmla="*/ 30480 h 1595120"/>
              <a:gd name="connsiteX3" fmla="*/ 254000 w 741680"/>
              <a:gd name="connsiteY3" fmla="*/ 0 h 1595120"/>
              <a:gd name="connsiteX4" fmla="*/ 406400 w 741680"/>
              <a:gd name="connsiteY4" fmla="*/ 60960 h 1595120"/>
              <a:gd name="connsiteX5" fmla="*/ 497840 w 741680"/>
              <a:gd name="connsiteY5" fmla="*/ 203200 h 1595120"/>
              <a:gd name="connsiteX6" fmla="*/ 650240 w 741680"/>
              <a:gd name="connsiteY6" fmla="*/ 497840 h 1595120"/>
              <a:gd name="connsiteX7" fmla="*/ 741680 w 741680"/>
              <a:gd name="connsiteY7" fmla="*/ 782320 h 1595120"/>
              <a:gd name="connsiteX8" fmla="*/ 741680 w 741680"/>
              <a:gd name="connsiteY8" fmla="*/ 1595120 h 1595120"/>
              <a:gd name="connsiteX9" fmla="*/ 0 w 741680"/>
              <a:gd name="connsiteY9" fmla="*/ 1595120 h 15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" h="1595120">
                <a:moveTo>
                  <a:pt x="0" y="1595120"/>
                </a:moveTo>
                <a:lnTo>
                  <a:pt x="0" y="182880"/>
                </a:lnTo>
                <a:lnTo>
                  <a:pt x="121920" y="30480"/>
                </a:lnTo>
                <a:lnTo>
                  <a:pt x="254000" y="0"/>
                </a:lnTo>
                <a:lnTo>
                  <a:pt x="406400" y="60960"/>
                </a:lnTo>
                <a:lnTo>
                  <a:pt x="497840" y="203200"/>
                </a:lnTo>
                <a:lnTo>
                  <a:pt x="650240" y="497840"/>
                </a:lnTo>
                <a:lnTo>
                  <a:pt x="741680" y="782320"/>
                </a:lnTo>
                <a:lnTo>
                  <a:pt x="741680" y="1595120"/>
                </a:lnTo>
                <a:lnTo>
                  <a:pt x="0" y="159512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591072" y="4114135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072" y="4114135"/>
                <a:ext cx="25755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3953" r="-16279" b="-6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664731" y="3073748"/>
                <a:ext cx="3410806" cy="850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de-DE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m:rPr>
                                  <m:nor/>
                                </m:rPr>
                                <a:rPr lang="de-DE" sz="2200" dirty="0"/>
                                <m:t> 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31" y="3073748"/>
                <a:ext cx="3410806" cy="8501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r Verbinder 22"/>
          <p:cNvCxnSpPr/>
          <p:nvPr/>
        </p:nvCxnSpPr>
        <p:spPr>
          <a:xfrm>
            <a:off x="3456136" y="5724053"/>
            <a:ext cx="864096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740152" y="3707829"/>
            <a:ext cx="288032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Aufgabe 1 c):</a:t>
                </a:r>
                <a:r>
                  <a:rPr lang="de-DE" sz="22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Fläche </a:t>
                </a:r>
                <a:r>
                  <a:rPr lang="de-DE" sz="2200" dirty="0"/>
                  <a:t>zwischen der Kurve und der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-Achse </a:t>
                </a:r>
                <a:r>
                  <a:rPr lang="de-DE" sz="2200" dirty="0" smtClean="0"/>
                  <a:t>im </a:t>
                </a:r>
                <a:r>
                  <a:rPr lang="de-DE" sz="2200" dirty="0"/>
                  <a:t>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4;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In diesem Fall liegt ein Flächenstück</a:t>
                </a:r>
                <a:br>
                  <a:rPr lang="de-DE" sz="2200" dirty="0" smtClean="0"/>
                </a:br>
                <a:r>
                  <a:rPr lang="de-DE" sz="2200" dirty="0" smtClean="0"/>
                  <a:t>oberhalb und ein Flächenstück unterhalb</a:t>
                </a:r>
                <a:br>
                  <a:rPr lang="de-DE" sz="2200" dirty="0" smtClean="0"/>
                </a:br>
                <a:r>
                  <a:rPr lang="de-DE" sz="2200" dirty="0" smtClean="0"/>
                  <a:t>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Wir müssen daher die Flächen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getrennt berechnen und jeweils die Beträge</a:t>
                </a:r>
                <a:br>
                  <a:rPr lang="de-DE" sz="2200" dirty="0" smtClean="0"/>
                </a:br>
                <a:r>
                  <a:rPr lang="de-DE" sz="2200" dirty="0" smtClean="0"/>
                  <a:t>nehmen, damit es beim Zusammenzählen</a:t>
                </a:r>
                <a:br>
                  <a:rPr lang="de-DE" sz="2200" dirty="0" smtClean="0"/>
                </a:br>
                <a:r>
                  <a:rPr lang="de-DE" sz="2200" dirty="0" smtClean="0"/>
                  <a:t>nicht zu Auslöschungen kommt.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6</a:t>
            </a:fld>
            <a:endParaRPr lang="de-DE"/>
          </a:p>
        </p:txBody>
      </p:sp>
      <p:pic>
        <p:nvPicPr>
          <p:cNvPr id="1028" name="Picture 4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3109539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988603" y="4958551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603" y="4958551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860829" y="306602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29" y="3066023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744212" y="2771725"/>
                <a:ext cx="18671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212" y="2771725"/>
                <a:ext cx="1867114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/>
          <p:cNvCxnSpPr/>
          <p:nvPr/>
        </p:nvCxnSpPr>
        <p:spPr>
          <a:xfrm>
            <a:off x="8517016" y="3923853"/>
            <a:ext cx="0" cy="20209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8136656" y="3923853"/>
            <a:ext cx="0" cy="20209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8337000" y="497423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126496" y="497423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8434826" y="4989030"/>
                <a:ext cx="421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5,5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826" y="4989030"/>
                <a:ext cx="421910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7992640" y="4999189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640" y="4999189"/>
                <a:ext cx="304891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8496696" y="4978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8208664" y="4715941"/>
                <a:ext cx="3723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664" y="4715941"/>
                <a:ext cx="372346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ihandform 2"/>
          <p:cNvSpPr/>
          <p:nvPr/>
        </p:nvSpPr>
        <p:spPr>
          <a:xfrm>
            <a:off x="8148320" y="4236720"/>
            <a:ext cx="203200" cy="751840"/>
          </a:xfrm>
          <a:custGeom>
            <a:avLst/>
            <a:gdLst>
              <a:gd name="connsiteX0" fmla="*/ 0 w 203200"/>
              <a:gd name="connsiteY0" fmla="*/ 0 h 751840"/>
              <a:gd name="connsiteX1" fmla="*/ 10160 w 203200"/>
              <a:gd name="connsiteY1" fmla="*/ 751840 h 751840"/>
              <a:gd name="connsiteX2" fmla="*/ 203200 w 203200"/>
              <a:gd name="connsiteY2" fmla="*/ 741680 h 751840"/>
              <a:gd name="connsiteX3" fmla="*/ 0 w 203200"/>
              <a:gd name="connsiteY3" fmla="*/ 0 h 7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" h="751840">
                <a:moveTo>
                  <a:pt x="0" y="0"/>
                </a:moveTo>
                <a:lnTo>
                  <a:pt x="10160" y="751840"/>
                </a:lnTo>
                <a:lnTo>
                  <a:pt x="203200" y="74168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>
            <a:off x="8361680" y="4998720"/>
            <a:ext cx="152400" cy="629920"/>
          </a:xfrm>
          <a:custGeom>
            <a:avLst/>
            <a:gdLst>
              <a:gd name="connsiteX0" fmla="*/ 0 w 152400"/>
              <a:gd name="connsiteY0" fmla="*/ 0 h 629920"/>
              <a:gd name="connsiteX1" fmla="*/ 142240 w 152400"/>
              <a:gd name="connsiteY1" fmla="*/ 0 h 629920"/>
              <a:gd name="connsiteX2" fmla="*/ 152400 w 152400"/>
              <a:gd name="connsiteY2" fmla="*/ 629920 h 629920"/>
              <a:gd name="connsiteX3" fmla="*/ 0 w 152400"/>
              <a:gd name="connsiteY3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629920">
                <a:moveTo>
                  <a:pt x="0" y="0"/>
                </a:moveTo>
                <a:lnTo>
                  <a:pt x="142240" y="0"/>
                </a:lnTo>
                <a:lnTo>
                  <a:pt x="152400" y="62992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7612287" y="4106890"/>
                <a:ext cx="4171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287" y="4106890"/>
                <a:ext cx="417165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8651427" y="5560292"/>
                <a:ext cx="4213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427" y="5560292"/>
                <a:ext cx="421333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17"/>
          <p:cNvCxnSpPr/>
          <p:nvPr/>
        </p:nvCxnSpPr>
        <p:spPr>
          <a:xfrm>
            <a:off x="7903617" y="4365773"/>
            <a:ext cx="335339" cy="44339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8456430" y="5169746"/>
            <a:ext cx="302638" cy="490752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Aufgabe 1 c):</a:t>
                </a:r>
                <a:r>
                  <a:rPr lang="de-DE" sz="22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Fläche </a:t>
                </a:r>
                <a:r>
                  <a:rPr lang="de-DE" sz="2200" dirty="0"/>
                  <a:t>zwischen der Kurve und der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-Achse </a:t>
                </a:r>
                <a:r>
                  <a:rPr lang="de-DE" sz="2200" dirty="0" smtClean="0"/>
                  <a:t>im </a:t>
                </a:r>
                <a:r>
                  <a:rPr lang="de-DE" sz="2200" dirty="0"/>
                  <a:t>Intervall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4;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Nullstelle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2+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de-DE" sz="2200" dirty="0" smtClean="0"/>
                  <a:t> ist bereits aus</a:t>
                </a:r>
                <a:br>
                  <a:rPr lang="de-DE" sz="2200" dirty="0" smtClean="0"/>
                </a:br>
                <a:r>
                  <a:rPr lang="de-DE" sz="2200" dirty="0" smtClean="0"/>
                  <a:t>Teilaufgabe 1a) bekannt.</a:t>
                </a:r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sup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de-DE" sz="2200" dirty="0"/>
                              <m:t> 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=1,75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sup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m:rPr>
                                <m:nor/>
                              </m:rPr>
                              <a:rPr lang="de-DE" sz="2200" dirty="0"/>
                              <m:t> 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−1,38</m:t>
                    </m:r>
                  </m:oMath>
                </a14:m>
                <a:r>
                  <a:rPr lang="de-DE" sz="2200" dirty="0"/>
                  <a:t> </a:t>
                </a:r>
                <a:endParaRPr lang="de-DE" sz="2200" dirty="0" smtClean="0"/>
              </a:p>
              <a:p>
                <a:pPr marL="0" indent="0">
                  <a:buNone/>
                </a:pPr>
                <a:endParaRPr lang="de-DE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endParaRPr lang="de-DE" sz="800" dirty="0"/>
              </a:p>
              <a:p>
                <a:pPr marL="0" indent="0">
                  <a:buNone/>
                </a:pPr>
                <a:r>
                  <a:rPr lang="de-DE" sz="2200" dirty="0" smtClean="0"/>
                  <a:t>(Ergebnis auf 2 Stellen gerundet).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7</a:t>
            </a:fld>
            <a:endParaRPr lang="de-DE"/>
          </a:p>
        </p:txBody>
      </p:sp>
      <p:pic>
        <p:nvPicPr>
          <p:cNvPr id="1028" name="Picture 4" descr="Ergebnisgra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3109539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988603" y="4958551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603" y="4958551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6860829" y="306602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29" y="3066023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744212" y="2771725"/>
                <a:ext cx="18671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212" y="2771725"/>
                <a:ext cx="1867114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/>
          <p:cNvCxnSpPr/>
          <p:nvPr/>
        </p:nvCxnSpPr>
        <p:spPr>
          <a:xfrm>
            <a:off x="8517016" y="3923853"/>
            <a:ext cx="0" cy="20209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8136656" y="3923853"/>
            <a:ext cx="0" cy="20209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8337000" y="497423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126496" y="497423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8434826" y="4989030"/>
                <a:ext cx="421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5,5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826" y="4989030"/>
                <a:ext cx="421910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7992640" y="4999189"/>
                <a:ext cx="3048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640" y="4999189"/>
                <a:ext cx="304891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8496696" y="4978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8208664" y="4715941"/>
                <a:ext cx="3723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664" y="4715941"/>
                <a:ext cx="372346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ihandform 2"/>
          <p:cNvSpPr/>
          <p:nvPr/>
        </p:nvSpPr>
        <p:spPr>
          <a:xfrm>
            <a:off x="8148320" y="4236720"/>
            <a:ext cx="203200" cy="751840"/>
          </a:xfrm>
          <a:custGeom>
            <a:avLst/>
            <a:gdLst>
              <a:gd name="connsiteX0" fmla="*/ 0 w 203200"/>
              <a:gd name="connsiteY0" fmla="*/ 0 h 751840"/>
              <a:gd name="connsiteX1" fmla="*/ 10160 w 203200"/>
              <a:gd name="connsiteY1" fmla="*/ 751840 h 751840"/>
              <a:gd name="connsiteX2" fmla="*/ 203200 w 203200"/>
              <a:gd name="connsiteY2" fmla="*/ 741680 h 751840"/>
              <a:gd name="connsiteX3" fmla="*/ 0 w 203200"/>
              <a:gd name="connsiteY3" fmla="*/ 0 h 7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" h="751840">
                <a:moveTo>
                  <a:pt x="0" y="0"/>
                </a:moveTo>
                <a:lnTo>
                  <a:pt x="10160" y="751840"/>
                </a:lnTo>
                <a:lnTo>
                  <a:pt x="203200" y="74168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>
            <a:off x="8361680" y="4998720"/>
            <a:ext cx="152400" cy="629920"/>
          </a:xfrm>
          <a:custGeom>
            <a:avLst/>
            <a:gdLst>
              <a:gd name="connsiteX0" fmla="*/ 0 w 152400"/>
              <a:gd name="connsiteY0" fmla="*/ 0 h 629920"/>
              <a:gd name="connsiteX1" fmla="*/ 142240 w 152400"/>
              <a:gd name="connsiteY1" fmla="*/ 0 h 629920"/>
              <a:gd name="connsiteX2" fmla="*/ 152400 w 152400"/>
              <a:gd name="connsiteY2" fmla="*/ 629920 h 629920"/>
              <a:gd name="connsiteX3" fmla="*/ 0 w 152400"/>
              <a:gd name="connsiteY3" fmla="*/ 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629920">
                <a:moveTo>
                  <a:pt x="0" y="0"/>
                </a:moveTo>
                <a:lnTo>
                  <a:pt x="142240" y="0"/>
                </a:lnTo>
                <a:lnTo>
                  <a:pt x="152400" y="62992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/>
          <p:cNvCxnSpPr/>
          <p:nvPr/>
        </p:nvCxnSpPr>
        <p:spPr>
          <a:xfrm>
            <a:off x="2952080" y="5508029"/>
            <a:ext cx="108012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719832" y="5508029"/>
            <a:ext cx="288032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/>
              <p:cNvSpPr/>
              <p:nvPr/>
            </p:nvSpPr>
            <p:spPr>
              <a:xfrm>
                <a:off x="7612287" y="4106890"/>
                <a:ext cx="4171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7" name="Rechtec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287" y="4106890"/>
                <a:ext cx="417165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/>
              <p:cNvSpPr/>
              <p:nvPr/>
            </p:nvSpPr>
            <p:spPr>
              <a:xfrm>
                <a:off x="8651427" y="5560292"/>
                <a:ext cx="4213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8" name="Rechtec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427" y="5560292"/>
                <a:ext cx="421333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/>
          <p:cNvCxnSpPr/>
          <p:nvPr/>
        </p:nvCxnSpPr>
        <p:spPr>
          <a:xfrm>
            <a:off x="7903617" y="4365773"/>
            <a:ext cx="335339" cy="44339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8456430" y="5169746"/>
            <a:ext cx="302638" cy="490752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00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Aufgabe 2:</a:t>
                </a:r>
                <a:endParaRPr lang="de-DE" sz="22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de-DE" sz="2200" dirty="0" smtClean="0"/>
                  <a:t>Gegeben sei die </a:t>
                </a:r>
                <a:r>
                  <a:rPr lang="de-DE" sz="2200" dirty="0"/>
                  <a:t>Funktion </a:t>
                </a:r>
                <a:endParaRPr lang="de-DE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Berechnen </a:t>
                </a:r>
                <a:r>
                  <a:rPr lang="de-DE" sz="2200" dirty="0"/>
                  <a:t>Sie die </a:t>
                </a:r>
                <a:r>
                  <a:rPr lang="de-DE" sz="2200" dirty="0" smtClean="0"/>
                  <a:t>Fläche, die die </a:t>
                </a:r>
                <a:r>
                  <a:rPr lang="de-DE" sz="2200" dirty="0"/>
                  <a:t>Kurve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mit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 einschließt </a:t>
                </a:r>
                <a:r>
                  <a:rPr lang="de-DE" sz="2200" dirty="0"/>
                  <a:t>zwischen den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Geraden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Berechnen </a:t>
                </a:r>
                <a:r>
                  <a:rPr lang="de-DE" sz="2200" dirty="0"/>
                  <a:t>Sie die Fläche zwischen der Kurve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und </a:t>
                </a:r>
                <a:r>
                  <a:rPr lang="de-DE" sz="2200" dirty="0"/>
                  <a:t>der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-Achse </a:t>
                </a:r>
                <a:r>
                  <a:rPr lang="de-DE" sz="2200" dirty="0" smtClean="0"/>
                  <a:t>zwischen der ersten und der </a:t>
                </a:r>
                <a:br>
                  <a:rPr lang="de-DE" sz="2200" dirty="0" smtClean="0"/>
                </a:br>
                <a:r>
                  <a:rPr lang="de-DE" sz="2200" dirty="0" smtClean="0"/>
                  <a:t>letzten Nullstelle.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Berechnen Sie die Fläche zwischen der </a:t>
                </a:r>
                <a:r>
                  <a:rPr lang="de-DE" sz="2200" dirty="0" smtClean="0"/>
                  <a:t>Kurve, der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-Achse </a:t>
                </a:r>
                <a:r>
                  <a:rPr lang="de-DE" sz="2200" dirty="0" smtClean="0"/>
                  <a:t>und zwischen den beiden Extrempunkten.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Ergebnisgraf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1981625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8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377922" y="1938109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922" y="1938109"/>
                <a:ext cx="306366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29424" y="3429957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424" y="3429957"/>
                <a:ext cx="306366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009119" y="1691605"/>
                <a:ext cx="21356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19" y="1691605"/>
                <a:ext cx="2135649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3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>
                    <a:solidFill>
                      <a:srgbClr val="FF0000"/>
                    </a:solidFill>
                    <a:latin typeface="Calibri" pitchFamily="34" charset="0"/>
                    <a:ea typeface="F52"/>
                    <a:cs typeface="Calibri" pitchFamily="34" charset="0"/>
                  </a:rPr>
                  <a:t>Lösung Aufgabe 2 a):</a:t>
                </a:r>
                <a:r>
                  <a:rPr lang="de-DE" sz="2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de-DE" sz="220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Fläche zwischen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: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 hat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einen Nullstelle.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Zwischen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 verläuft der Graph </a:t>
                </a:r>
                <a:br>
                  <a:rPr lang="de-DE" sz="2200" dirty="0" smtClean="0"/>
                </a:br>
                <a:r>
                  <a:rPr lang="de-DE" sz="2200" dirty="0" smtClean="0"/>
                  <a:t>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unterhalb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Für die Flächenberechnung mit dem Integral</a:t>
                </a:r>
                <a:br>
                  <a:rPr lang="de-DE" sz="2200" dirty="0" smtClean="0"/>
                </a:br>
                <a:r>
                  <a:rPr lang="de-DE" sz="2200" dirty="0" smtClean="0"/>
                  <a:t>müssen wir also den Betrag nehmen.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0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,25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 smtClean="0"/>
                  <a:t> 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Flächenberechnung mit Integralen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fld id="{11612171-5131-4161-9121-71D1E19191A1}" type="slidenum">
              <a:rPr lang="de-DE" sz="1400" smtClean="0"/>
              <a:t>9</a:t>
            </a:fld>
            <a:endParaRPr lang="de-DE"/>
          </a:p>
        </p:txBody>
      </p:sp>
      <p:cxnSp>
        <p:nvCxnSpPr>
          <p:cNvPr id="9" name="Gerader Verbinder 8"/>
          <p:cNvCxnSpPr/>
          <p:nvPr/>
        </p:nvCxnSpPr>
        <p:spPr>
          <a:xfrm>
            <a:off x="6161252" y="6084093"/>
            <a:ext cx="999124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rgebnisgraf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2124766"/>
            <a:ext cx="31146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7081127" y="1815876"/>
                <a:ext cx="21356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27" y="1815876"/>
                <a:ext cx="2135649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322138" y="3563813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138" y="3563813"/>
                <a:ext cx="306366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365986" y="2073726"/>
                <a:ext cx="30636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986" y="2073726"/>
                <a:ext cx="306366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8558544" y="3584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051552" y="358413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8397668" y="3347789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668" y="3347789"/>
                <a:ext cx="304892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8912772" y="3347789"/>
                <a:ext cx="30489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72" y="3347789"/>
                <a:ext cx="304892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erader Verbinder 19"/>
          <p:cNvCxnSpPr/>
          <p:nvPr/>
        </p:nvCxnSpPr>
        <p:spPr>
          <a:xfrm>
            <a:off x="8571640" y="2841349"/>
            <a:ext cx="0" cy="20209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ihandform 2"/>
          <p:cNvSpPr/>
          <p:nvPr/>
        </p:nvSpPr>
        <p:spPr>
          <a:xfrm>
            <a:off x="8585200" y="3606800"/>
            <a:ext cx="477520" cy="1087120"/>
          </a:xfrm>
          <a:custGeom>
            <a:avLst/>
            <a:gdLst>
              <a:gd name="connsiteX0" fmla="*/ 10160 w 477520"/>
              <a:gd name="connsiteY0" fmla="*/ 0 h 1087120"/>
              <a:gd name="connsiteX1" fmla="*/ 0 w 477520"/>
              <a:gd name="connsiteY1" fmla="*/ 1046480 h 1087120"/>
              <a:gd name="connsiteX2" fmla="*/ 50800 w 477520"/>
              <a:gd name="connsiteY2" fmla="*/ 1076960 h 1087120"/>
              <a:gd name="connsiteX3" fmla="*/ 111760 w 477520"/>
              <a:gd name="connsiteY3" fmla="*/ 1087120 h 1087120"/>
              <a:gd name="connsiteX4" fmla="*/ 203200 w 477520"/>
              <a:gd name="connsiteY4" fmla="*/ 985520 h 1087120"/>
              <a:gd name="connsiteX5" fmla="*/ 304800 w 477520"/>
              <a:gd name="connsiteY5" fmla="*/ 741680 h 1087120"/>
              <a:gd name="connsiteX6" fmla="*/ 416560 w 477520"/>
              <a:gd name="connsiteY6" fmla="*/ 314960 h 1087120"/>
              <a:gd name="connsiteX7" fmla="*/ 477520 w 477520"/>
              <a:gd name="connsiteY7" fmla="*/ 0 h 1087120"/>
              <a:gd name="connsiteX8" fmla="*/ 10160 w 477520"/>
              <a:gd name="connsiteY8" fmla="*/ 0 h 108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520" h="1087120">
                <a:moveTo>
                  <a:pt x="10160" y="0"/>
                </a:moveTo>
                <a:cubicBezTo>
                  <a:pt x="6773" y="348827"/>
                  <a:pt x="3387" y="697653"/>
                  <a:pt x="0" y="1046480"/>
                </a:cubicBezTo>
                <a:lnTo>
                  <a:pt x="50800" y="1076960"/>
                </a:lnTo>
                <a:lnTo>
                  <a:pt x="111760" y="1087120"/>
                </a:lnTo>
                <a:lnTo>
                  <a:pt x="203200" y="985520"/>
                </a:lnTo>
                <a:lnTo>
                  <a:pt x="304800" y="741680"/>
                </a:lnTo>
                <a:lnTo>
                  <a:pt x="416560" y="314960"/>
                </a:lnTo>
                <a:lnTo>
                  <a:pt x="477520" y="0"/>
                </a:lnTo>
                <a:lnTo>
                  <a:pt x="1016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8640712" y="3872740"/>
                <a:ext cx="2575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712" y="3872740"/>
                <a:ext cx="25755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3953" r="-16279"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8568704" y="464946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675402" y="4576042"/>
                <a:ext cx="4018343" cy="859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sSup>
                                    <m:sSupPr>
                                      <m:ctrlP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sz="2200" dirty="0"/>
                                    <m:t> </m:t>
                                  </m:r>
                                </m:e>
                              </m:d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2" y="4576042"/>
                <a:ext cx="4018343" cy="8599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r Verbinder 22"/>
          <p:cNvCxnSpPr/>
          <p:nvPr/>
        </p:nvCxnSpPr>
        <p:spPr>
          <a:xfrm>
            <a:off x="791840" y="5219997"/>
            <a:ext cx="288032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542</Words>
  <Application>Microsoft Office PowerPoint</Application>
  <PresentationFormat>Benutzerdefiniert</PresentationFormat>
  <Paragraphs>392</Paragraphs>
  <Slides>23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Calibri</vt:lpstr>
      <vt:lpstr>Cambria Math</vt:lpstr>
      <vt:lpstr>F52</vt:lpstr>
      <vt:lpstr>Tw Cen MT Condensed</vt:lpstr>
      <vt:lpstr>Wingdings</vt:lpstr>
      <vt:lpstr>Wingdings 2</vt:lpstr>
      <vt:lpstr>Galathea</vt:lpstr>
      <vt:lpstr>Flächenberechnungen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  <vt:lpstr>Flächenberechnung mit Integralen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122</cp:revision>
  <dcterms:modified xsi:type="dcterms:W3CDTF">2015-03-15T17:11:25Z</dcterms:modified>
</cp:coreProperties>
</file>