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notesMasterIdLst>
    <p:notesMasterId r:id="rId12"/>
  </p:notes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</p:sldIdLst>
  <p:sldSz cx="10080625" cy="7559675"/>
  <p:notesSz cx="7559675" cy="10691813"/>
  <p:defaultTextStyle>
    <a:defPPr>
      <a:defRPr lang="de-DE"/>
    </a:defPPr>
    <a:lvl1pPr marL="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7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75" autoAdjust="0"/>
  </p:normalViewPr>
  <p:slideViewPr>
    <p:cSldViewPr>
      <p:cViewPr varScale="1">
        <p:scale>
          <a:sx n="94" d="100"/>
          <a:sy n="94" d="100"/>
        </p:scale>
        <p:origin x="1134" y="66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8B071-2D22-4D06-877C-25E74B38C3CC}" type="datetimeFigureOut">
              <a:rPr lang="de-DE" smtClean="0"/>
              <a:t>15.03.2015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6700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47928-C5BF-4DBD-8378-9BAFE820D3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904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7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47928-C5BF-4DBD-8378-9BAFE820D39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520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8C9B2F-4158-4FF2-8B0D-10D6D5DD6F48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441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6581957"/>
            <a:ext cx="10080625" cy="97771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10081" y="6672673"/>
            <a:ext cx="2479834" cy="7862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600801" y="6662594"/>
            <a:ext cx="7479824" cy="78620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604161" y="4451809"/>
            <a:ext cx="7140443" cy="2015913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604162" y="6669045"/>
            <a:ext cx="7392458" cy="755968"/>
          </a:xfrm>
        </p:spPr>
        <p:txBody>
          <a:bodyPr anchor="ctr">
            <a:normAutofit/>
          </a:bodyPr>
          <a:lstStyle>
            <a:lvl1pPr marL="0" indent="0" algn="l">
              <a:buNone/>
              <a:defRPr sz="2900">
                <a:solidFill>
                  <a:srgbClr val="FFFFFF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84005" y="6689617"/>
            <a:ext cx="2268141" cy="755968"/>
          </a:xfrm>
        </p:spPr>
        <p:txBody>
          <a:bodyPr>
            <a:noAutofit/>
          </a:bodyPr>
          <a:lstStyle>
            <a:lvl1pPr algn="ctr">
              <a:defRPr sz="2200">
                <a:solidFill>
                  <a:srgbClr val="FFFFFF"/>
                </a:solidFill>
              </a:defRPr>
            </a:lvl1pPr>
          </a:lstStyle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299001" y="260740"/>
            <a:ext cx="6468401" cy="402483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820547" y="251989"/>
            <a:ext cx="924057" cy="41998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24448" y="671972"/>
            <a:ext cx="2268141" cy="6080989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4031" y="671971"/>
            <a:ext cx="6132380" cy="6080990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7224448" y="6887706"/>
            <a:ext cx="2436151" cy="402483"/>
          </a:xfrm>
        </p:spPr>
        <p:txBody>
          <a:bodyPr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4033" y="6887492"/>
            <a:ext cx="6144378" cy="402483"/>
          </a:xfrm>
        </p:spPr>
        <p:txBody>
          <a:bodyPr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720767" y="0"/>
            <a:ext cx="352822" cy="7559675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771170" y="671971"/>
            <a:ext cx="252016" cy="6887704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771170" y="0"/>
            <a:ext cx="252016" cy="587975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6603191" y="159228"/>
            <a:ext cx="587975" cy="269518"/>
          </a:xfrm>
        </p:spPr>
        <p:txBody>
          <a:bodyPr/>
          <a:lstStyle/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1" y="337321"/>
            <a:ext cx="9071640" cy="12625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1" y="1769040"/>
            <a:ext cx="9071640" cy="438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5402" y="251989"/>
            <a:ext cx="8988557" cy="1091953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75402" y="1763924"/>
            <a:ext cx="8988557" cy="4955787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2095" y="3023870"/>
            <a:ext cx="7852737" cy="1844421"/>
          </a:xfrm>
        </p:spPr>
        <p:txBody>
          <a:bodyPr anchor="t"/>
          <a:lstStyle>
            <a:lvl1pPr marL="0" indent="0">
              <a:buNone/>
              <a:defRPr sz="3100">
                <a:solidFill>
                  <a:schemeClr val="tx2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679928"/>
            <a:ext cx="10080625" cy="125994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763924"/>
            <a:ext cx="1428089" cy="1091953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512094" y="1763924"/>
            <a:ext cx="8568531" cy="109195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2094" y="1763924"/>
            <a:ext cx="8400521" cy="1091953"/>
          </a:xfrm>
        </p:spPr>
        <p:txBody>
          <a:bodyPr/>
          <a:lstStyle>
            <a:lvl1pPr algn="l">
              <a:buNone/>
              <a:defRPr sz="49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931917"/>
            <a:ext cx="1428089" cy="773468"/>
          </a:xfrm>
        </p:spPr>
        <p:txBody>
          <a:bodyPr>
            <a:noAutofit/>
          </a:bodyPr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72041" y="1752203"/>
            <a:ext cx="4284266" cy="5039783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5341167" y="1752203"/>
            <a:ext cx="4284266" cy="5039783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037" y="300987"/>
            <a:ext cx="8988557" cy="958959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72041" y="2687885"/>
            <a:ext cx="4284266" cy="394783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5292328" y="2687885"/>
            <a:ext cx="4284266" cy="394783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72041" y="1931917"/>
            <a:ext cx="4284266" cy="70557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5292328" y="1931917"/>
            <a:ext cx="4284266" cy="70557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887704"/>
            <a:ext cx="588036" cy="41998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2042" y="300987"/>
            <a:ext cx="8904552" cy="958959"/>
          </a:xfrm>
        </p:spPr>
        <p:txBody>
          <a:bodyPr anchor="ctr"/>
          <a:lstStyle>
            <a:lvl1pPr algn="l">
              <a:buNone/>
              <a:defRPr sz="49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72042" y="1931917"/>
            <a:ext cx="1764109" cy="4787794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51191" tIns="201589" rIns="151191" bIns="100794"/>
          <a:lstStyle>
            <a:lvl1pPr marL="0" indent="0">
              <a:spcAft>
                <a:spcPts val="1102"/>
              </a:spcAft>
              <a:buNone/>
              <a:defRPr sz="20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604161" y="1931917"/>
            <a:ext cx="7056438" cy="4871791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64109" y="6047740"/>
            <a:ext cx="8064500" cy="755968"/>
          </a:xfrm>
        </p:spPr>
        <p:txBody>
          <a:bodyPr/>
          <a:lstStyle>
            <a:lvl1pPr marL="0" indent="0">
              <a:buFontTx/>
              <a:buNone/>
              <a:defRPr sz="1900"/>
            </a:lvl1pPr>
            <a:lvl2pPr>
              <a:buFontTx/>
              <a:buNone/>
              <a:defRPr sz="1300"/>
            </a:lvl2pPr>
            <a:lvl3pPr>
              <a:buFontTx/>
              <a:buNone/>
              <a:defRPr sz="1100"/>
            </a:lvl3pPr>
            <a:lvl4pPr>
              <a:buFontTx/>
              <a:buNone/>
              <a:defRPr sz="1000"/>
            </a:lvl4pPr>
            <a:lvl5pPr>
              <a:buFontTx/>
              <a:buNone/>
              <a:defRPr sz="10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10081" y="5039783"/>
            <a:ext cx="10080625" cy="97771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10081" y="5140579"/>
            <a:ext cx="1612900" cy="7862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703626" y="5130500"/>
            <a:ext cx="8376999" cy="78620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4109" y="5123779"/>
            <a:ext cx="8064500" cy="755968"/>
          </a:xfrm>
        </p:spPr>
        <p:txBody>
          <a:bodyPr anchor="ctr"/>
          <a:lstStyle>
            <a:lvl1pPr algn="l">
              <a:buNone/>
              <a:defRPr sz="31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596099" y="0"/>
            <a:ext cx="110887" cy="756975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888427" y="6887704"/>
            <a:ext cx="2940182" cy="402483"/>
          </a:xfrm>
        </p:spPr>
        <p:txBody>
          <a:bodyPr rtlCol="0"/>
          <a:lstStyle/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5144778"/>
            <a:ext cx="1596099" cy="731472"/>
          </a:xfrm>
        </p:spPr>
        <p:txBody>
          <a:bodyPr rtlCol="0"/>
          <a:lstStyle>
            <a:lvl1pPr>
              <a:defRPr sz="3100"/>
            </a:lvl1pPr>
          </a:lstStyle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764109" y="6887490"/>
            <a:ext cx="5040313" cy="402483"/>
          </a:xfrm>
        </p:spPr>
        <p:txBody>
          <a:bodyPr rtlCol="0"/>
          <a:lstStyle/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20427" y="0"/>
            <a:ext cx="8360198" cy="5036423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5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72042" y="251989"/>
            <a:ext cx="8988557" cy="1091953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75402" y="1763924"/>
            <a:ext cx="8988557" cy="498938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720417" y="6887704"/>
            <a:ext cx="2940182" cy="402483"/>
          </a:xfrm>
          <a:prstGeom prst="rect">
            <a:avLst/>
          </a:prstGeom>
        </p:spPr>
        <p:txBody>
          <a:bodyPr vert="horz" lIns="100794" tIns="50397" rIns="100794" bIns="50397" anchor="ctr" anchorCtr="0"/>
          <a:lstStyle>
            <a:lvl1pPr algn="l"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r>
              <a:rPr lang="de-DE" sz="1400" smtClean="0"/>
              <a:t>&lt;Datum/Uhrzeit&gt;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72042" y="6887490"/>
            <a:ext cx="5976368" cy="402483"/>
          </a:xfrm>
          <a:prstGeom prst="rect">
            <a:avLst/>
          </a:prstGeom>
        </p:spPr>
        <p:txBody>
          <a:bodyPr vert="horz" lIns="100794" tIns="50397" rIns="100794" bIns="50397" anchor="ctr"/>
          <a:lstStyle>
            <a:lvl1pPr algn="r"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pPr algn="ctr"/>
            <a:r>
              <a:rPr lang="de-DE" sz="1400" smtClean="0"/>
              <a:t>&lt;Fußzeile&gt;</a:t>
            </a:r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360741"/>
            <a:ext cx="10080625" cy="35278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411139"/>
            <a:ext cx="588036" cy="25198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51040" y="1411139"/>
            <a:ext cx="9429585" cy="25198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402389"/>
            <a:ext cx="588036" cy="269490"/>
          </a:xfrm>
          <a:prstGeom prst="rect">
            <a:avLst/>
          </a:prstGeom>
        </p:spPr>
        <p:txBody>
          <a:bodyPr vert="horz" lIns="100794" tIns="50397" rIns="100794" bIns="50397" anchor="ctr" anchorCtr="0">
            <a:normAutofit/>
          </a:bodyPr>
          <a:lstStyle>
            <a:lvl1pPr algn="ctr" eaLnBrk="1" latinLnBrk="0" hangingPunct="1">
              <a:defRPr kumimoji="0" sz="1500" b="1">
                <a:solidFill>
                  <a:srgbClr val="FFFFFF"/>
                </a:solidFill>
              </a:defRPr>
            </a:lvl1pPr>
          </a:lstStyle>
          <a:p>
            <a:pPr algn="r"/>
            <a:fld id="{11612171-5131-4161-9121-71D1E19191A1}" type="slidenum">
              <a:rPr lang="de-DE" sz="1400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9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2780" indent="-352780" algn="l" rtl="0" eaLnBrk="1" latinLnBrk="0" hangingPunct="1">
        <a:spcBef>
          <a:spcPts val="772"/>
        </a:spcBef>
        <a:buClr>
          <a:schemeClr val="accent2"/>
        </a:buClr>
        <a:buSzPct val="60000"/>
        <a:buFont typeface="Wingdings"/>
        <a:buChar char="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05560" indent="-302383" algn="l" rtl="0" eaLnBrk="1" latinLnBrk="0" hangingPunct="1">
        <a:spcBef>
          <a:spcPts val="606"/>
        </a:spcBef>
        <a:buClr>
          <a:schemeClr val="accent1"/>
        </a:buClr>
        <a:buSzPct val="70000"/>
        <a:buFont typeface="Wingdings 2"/>
        <a:buChar char="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indent="-251986" algn="l" rtl="0" eaLnBrk="1" latinLnBrk="0" hangingPunct="1">
        <a:spcBef>
          <a:spcPts val="551"/>
        </a:spcBef>
        <a:buClr>
          <a:schemeClr val="accent2"/>
        </a:buClr>
        <a:buSzPct val="75000"/>
        <a:buFont typeface="Wingdings"/>
        <a:buChar char="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indent="-251986" algn="l" rtl="0" eaLnBrk="1" latinLnBrk="0" hangingPunct="1">
        <a:spcBef>
          <a:spcPts val="441"/>
        </a:spcBef>
        <a:buClr>
          <a:schemeClr val="accent3"/>
        </a:buClr>
        <a:buSzPct val="75000"/>
        <a:buFont typeface="Wingdings"/>
        <a:buChar char="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indent="-251986" algn="l" rtl="0" eaLnBrk="1" latinLnBrk="0" hangingPunct="1">
        <a:spcBef>
          <a:spcPts val="441"/>
        </a:spcBef>
        <a:buClr>
          <a:schemeClr val="accent4"/>
        </a:buClr>
        <a:buSzPct val="65000"/>
        <a:buFont typeface="Wingdings"/>
        <a:buChar char="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318269" indent="-251986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20652" indent="-251986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923035" indent="-251986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225418" indent="-251986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earning-freiburg.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6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Line 2"/>
          <p:cNvSpPr/>
          <p:nvPr/>
        </p:nvSpPr>
        <p:spPr>
          <a:xfrm>
            <a:off x="180001" y="7092000"/>
            <a:ext cx="9720000" cy="0"/>
          </a:xfrm>
          <a:prstGeom prst="line">
            <a:avLst/>
          </a:prstGeom>
          <a:ln>
            <a:solidFill>
              <a:srgbClr val="808080"/>
            </a:solidFill>
          </a:ln>
        </p:spPr>
      </p:sp>
      <p:sp>
        <p:nvSpPr>
          <p:cNvPr id="40" name="TextShape 3"/>
          <p:cNvSpPr txBox="1"/>
          <p:nvPr/>
        </p:nvSpPr>
        <p:spPr>
          <a:xfrm>
            <a:off x="675402" y="7115040"/>
            <a:ext cx="9116598" cy="3909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de-DE" sz="2000" smtClean="0">
                <a:hlinkClick r:id="rId3"/>
              </a:rPr>
              <a:t>http://www.elearning-freiburg.de/</a:t>
            </a:r>
            <a:r>
              <a:rPr lang="de-DE" sz="2000" smtClean="0"/>
              <a:t> </a:t>
            </a:r>
            <a:endParaRPr dirty="0"/>
          </a:p>
        </p:txBody>
      </p:sp>
      <p:sp>
        <p:nvSpPr>
          <p:cNvPr id="5" name="Inhaltsplatzhalt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de-DE" sz="4400" dirty="0" smtClean="0">
              <a:solidFill>
                <a:srgbClr val="2300DC"/>
              </a:solidFill>
            </a:endParaRPr>
          </a:p>
          <a:p>
            <a:pPr marL="0" indent="0" algn="ctr">
              <a:buNone/>
            </a:pPr>
            <a:r>
              <a:rPr lang="de-DE" sz="4400" dirty="0" smtClean="0">
                <a:solidFill>
                  <a:srgbClr val="2300DC"/>
                </a:solidFill>
              </a:rPr>
              <a:t>Aufgaben </a:t>
            </a:r>
            <a:r>
              <a:rPr lang="de-DE" sz="4400" dirty="0" smtClean="0">
                <a:solidFill>
                  <a:srgbClr val="2300DC"/>
                </a:solidFill>
              </a:rPr>
              <a:t>und Lösungen</a:t>
            </a:r>
            <a:endParaRPr lang="de-DE" sz="4400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1512094" y="1763924"/>
            <a:ext cx="8568531" cy="1091953"/>
          </a:xfrm>
        </p:spPr>
        <p:txBody>
          <a:bodyPr>
            <a:normAutofit/>
          </a:bodyPr>
          <a:lstStyle/>
          <a:p>
            <a:r>
              <a:rPr lang="de-DE" dirty="0" smtClean="0"/>
              <a:t>e-Funktionen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 Aufgabe 1 </a:t>
            </a:r>
            <a:r>
              <a:rPr lang="de-DE" dirty="0" smtClean="0"/>
              <a:t>e)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b="1" dirty="0">
                    <a:latin typeface="Calibri" panose="020F0502020204030204" pitchFamily="34" charset="0"/>
                  </a:rPr>
                  <a:t>e) Behauptung: </a:t>
                </a:r>
                <a14:m>
                  <m:oMath xmlns:m="http://schemas.openxmlformats.org/officeDocument/2006/math">
                    <m:r>
                      <a:rPr lang="de-DE" sz="2400" b="1" i="1" dirty="0"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de-DE" sz="2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1" i="1" dirty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de-DE" sz="2400" b="1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400" b="1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1" i="1" dirty="0">
                            <a:latin typeface="Cambria Math"/>
                          </a:rPr>
                          <m:t>−</m:t>
                        </m:r>
                        <m:r>
                          <a:rPr lang="de-DE" sz="2400" b="1" i="1" dirty="0">
                            <a:latin typeface="Cambria Math"/>
                          </a:rPr>
                          <m:t>𝟐</m:t>
                        </m:r>
                        <m:r>
                          <a:rPr lang="de-DE" sz="2400" b="1" i="1" dirty="0">
                            <a:latin typeface="Cambria Math"/>
                          </a:rPr>
                          <m:t>𝒙</m:t>
                        </m:r>
                        <m:r>
                          <a:rPr lang="de-DE" sz="2400" b="1" i="1" dirty="0">
                            <a:latin typeface="Cambria Math"/>
                          </a:rPr>
                          <m:t>−</m:t>
                        </m:r>
                        <m:r>
                          <a:rPr lang="de-DE" sz="2400" b="1" i="1" dirty="0">
                            <a:latin typeface="Cambria Math"/>
                          </a:rPr>
                          <m:t>𝟖</m:t>
                        </m:r>
                      </m:e>
                    </m:d>
                    <m:r>
                      <a:rPr lang="de-DE" sz="2400" b="1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b="1" i="1" dirty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de-DE" sz="2400" b="1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b="1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b="1" i="1" dirty="0"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de-DE" sz="2400" b="1" i="1" dirty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sz="2400" b="1" dirty="0">
                    <a:latin typeface="Calibri" panose="020F0502020204030204" pitchFamily="34" charset="0"/>
                  </a:rPr>
                  <a:t> sei eine Stammfunktion 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Für den Beweis muss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lediglich einmal abgeleitet werden: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=−2⋅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−2</m:t>
                        </m:r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  <m:r>
                          <a:rPr lang="de-DE" sz="2400" i="1" dirty="0">
                            <a:latin typeface="Cambria Math"/>
                          </a:rPr>
                          <m:t>−8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>
                          <a:latin typeface="Cambria Math"/>
                        </a:rPr>
                        <m:t>            =</m:t>
                      </m:r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/>
                            </a:rPr>
                            <m:t>−2+</m:t>
                          </m:r>
                          <m:d>
                            <m:d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i="1" dirty="0">
                                  <a:latin typeface="Cambria Math"/>
                                </a:rPr>
                                <m:t>−2</m:t>
                              </m:r>
                              <m:r>
                                <a:rPr lang="de-DE" sz="2400" i="1" dirty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de-DE" sz="2400" i="1" dirty="0">
                                  <a:latin typeface="Cambria Math"/>
                                </a:rPr>
                                <m:t>−8</m:t>
                              </m:r>
                            </m:e>
                          </m:d>
                          <m:r>
                            <a:rPr lang="de-DE" sz="2400" i="1" dirty="0">
                              <a:latin typeface="Cambria Math"/>
                            </a:rPr>
                            <m:t>⋅</m:t>
                          </m:r>
                          <m:d>
                            <m:d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i="1" dirty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e-DE" sz="2400" i="1" dirty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de-DE" sz="2400" i="1" dirty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de-DE" sz="2400" i="1" dirty="0">
                          <a:latin typeface="Cambria Math"/>
                        </a:rPr>
                        <m:t>⋅</m:t>
                      </m:r>
                      <m:sSup>
                        <m:sSup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i="1" dirty="0" err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2400" i="1" dirty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2400" i="1" dirty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de-DE" sz="2400" i="1" dirty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de-DE" sz="2400" i="1" dirty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/>
                            </a:rPr>
                            <m:t>𝑥</m:t>
                          </m:r>
                          <m:r>
                            <a:rPr lang="de-DE" sz="2400" i="1" dirty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de-DE" sz="2400" i="1" dirty="0">
                          <a:latin typeface="Cambria Math"/>
                        </a:rPr>
                        <m:t>⋅</m:t>
                      </m:r>
                      <m:sSup>
                        <m:sSup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i="1" dirty="0" err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2400" i="1" dirty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2400" i="1" dirty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de-DE" sz="2400" i="1" dirty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de-DE" sz="2400" i="1" dirty="0">
                          <a:latin typeface="Cambria Math"/>
                        </a:rPr>
                        <m:t>=</m:t>
                      </m:r>
                      <m:r>
                        <a:rPr lang="de-DE" sz="2400" i="1" dirty="0">
                          <a:latin typeface="Cambria Math"/>
                        </a:rPr>
                        <m:t>𝑓</m:t>
                      </m:r>
                      <m:r>
                        <a:rPr lang="de-DE" sz="2400" i="1" dirty="0">
                          <a:latin typeface="Cambria Math"/>
                        </a:rPr>
                        <m:t>(</m:t>
                      </m:r>
                      <m:r>
                        <a:rPr lang="de-DE" sz="2400" i="1" dirty="0">
                          <a:latin typeface="Cambria Math"/>
                        </a:rPr>
                        <m:t>𝑥</m:t>
                      </m:r>
                      <m:r>
                        <a:rPr lang="de-DE" sz="2400" i="1" dirty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de-DE" sz="2400" b="1" dirty="0">
                    <a:latin typeface="Calibri" panose="020F0502020204030204" pitchFamily="34" charset="0"/>
                  </a:rPr>
                  <a:t>Fläche unterhalb des Graphen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Die Schnittpunkte mit den Koordinatenachsen liegen bei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=−2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. Somit gilt: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>
                          <a:latin typeface="Cambria Math"/>
                        </a:rPr>
                        <m:t>𝐴</m:t>
                      </m:r>
                      <m:r>
                        <a:rPr lang="de-DE" sz="2400" i="1" dirty="0">
                          <a:latin typeface="Cambria Math"/>
                        </a:rPr>
                        <m:t>=</m:t>
                      </m:r>
                      <m:nary>
                        <m:nary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e-DE" sz="2400" i="1" dirty="0">
                              <a:latin typeface="Cambria Math"/>
                            </a:rPr>
                            <m:t>−</m:t>
                          </m:r>
                          <m:r>
                            <a:rPr lang="de-DE" sz="2400" i="1" dirty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de-DE" sz="2400" i="1" dirty="0">
                              <a:latin typeface="Cambria Math"/>
                            </a:rPr>
                            <m:t>0</m:t>
                          </m:r>
                        </m:sup>
                        <m:e>
                          <m:r>
                            <a:rPr lang="de-DE" sz="2400" i="1" dirty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i="1" dirty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de-DE" sz="2400" i="1" dirty="0">
                          <a:latin typeface="Cambria Math"/>
                        </a:rPr>
                        <m:t>𝑑𝑥</m:t>
                      </m:r>
                      <m:r>
                        <a:rPr lang="de-DE" sz="2400" i="1" dirty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2400" i="1" dirty="0">
                                  <a:latin typeface="Cambria Math"/>
                                </a:rPr>
                                <m:t>𝐹</m:t>
                              </m:r>
                              <m:d>
                                <m:dPr>
                                  <m:ctrlPr>
                                    <a:rPr lang="de-DE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de-DE" sz="2400" i="1" dirty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a:rPr lang="de-DE" sz="2400" i="1" dirty="0">
                              <a:latin typeface="Cambria Math"/>
                            </a:rPr>
                            <m:t>−2</m:t>
                          </m:r>
                        </m:sub>
                        <m:sup>
                          <m:r>
                            <a:rPr lang="de-DE" sz="2400" i="1" dirty="0">
                              <a:latin typeface="Cambria Math"/>
                            </a:rPr>
                            <m:t>0</m:t>
                          </m:r>
                        </m:sup>
                      </m:sSubSup>
                      <m:r>
                        <a:rPr lang="de-DE" sz="2400" i="1" dirty="0">
                          <a:latin typeface="Cambria Math"/>
                        </a:rPr>
                        <m:t>=−8+4</m:t>
                      </m:r>
                      <m:r>
                        <a:rPr lang="de-DE" sz="2400" i="1" dirty="0">
                          <a:latin typeface="Cambria Math"/>
                        </a:rPr>
                        <m:t>𝑒</m:t>
                      </m:r>
                      <m:r>
                        <a:rPr lang="de-DE" sz="2400" i="1" dirty="0">
                          <a:latin typeface="Cambria Math"/>
                        </a:rPr>
                        <m:t>≈2,87</m:t>
                      </m:r>
                    </m:oMath>
                  </m:oMathPara>
                </a14:m>
                <a:endParaRPr lang="de-DE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97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Gerade Verbindung 15"/>
          <p:cNvCxnSpPr/>
          <p:nvPr/>
        </p:nvCxnSpPr>
        <p:spPr>
          <a:xfrm>
            <a:off x="8599049" y="4256090"/>
            <a:ext cx="889829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hteck 13"/>
              <p:cNvSpPr/>
              <p:nvPr/>
            </p:nvSpPr>
            <p:spPr>
              <a:xfrm>
                <a:off x="8014909" y="49189"/>
                <a:ext cx="2074409" cy="426841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5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 = </m:t>
                      </m:r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  <m:r>
                            <a:rPr lang="de-DE" sz="1500" i="1" dirty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⋅</m:t>
                      </m:r>
                      <m:sSup>
                        <m:sSup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500" i="1" dirty="0" err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1500" i="1" dirty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15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1500" i="1" dirty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de-DE" sz="1500" i="1" dirty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de-DE" sz="1500" dirty="0"/>
              </a:p>
            </p:txBody>
          </p:sp>
        </mc:Choice>
        <mc:Fallback xmlns="">
          <p:sp>
            <p:nvSpPr>
              <p:cNvPr id="14" name="Rechteck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0216" y="44624"/>
                <a:ext cx="1881669" cy="387222"/>
              </a:xfrm>
              <a:prstGeom prst="rect">
                <a:avLst/>
              </a:prstGeom>
              <a:blipFill rotWithShape="1">
                <a:blip r:embed="rId3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Gerade Verbindung 16"/>
          <p:cNvCxnSpPr/>
          <p:nvPr/>
        </p:nvCxnSpPr>
        <p:spPr>
          <a:xfrm>
            <a:off x="2103111" y="6478604"/>
            <a:ext cx="317535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7591948" y="6457179"/>
            <a:ext cx="714454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529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 1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Gegeben sei die Funktion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durch</a:t>
                </a:r>
              </a:p>
              <a:p>
                <a:pPr marL="0" indent="0">
                  <a:buNone/>
                </a:pPr>
                <a:endParaRPr lang="de-DE" sz="9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2400" i="1" dirty="0">
                          <a:latin typeface="Cambria Math"/>
                        </a:rPr>
                        <m:t> = </m:t>
                      </m:r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/>
                            </a:rPr>
                            <m:t>𝑥</m:t>
                          </m:r>
                          <m:r>
                            <a:rPr lang="de-DE" sz="2400" i="1" dirty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de-DE" sz="2400" i="1" dirty="0">
                          <a:latin typeface="Cambria Math"/>
                        </a:rPr>
                        <m:t>⋅</m:t>
                      </m:r>
                      <m:sSup>
                        <m:sSup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i="1" dirty="0" err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2400" i="1" dirty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24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2400" i="1" dirty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de-DE" sz="2400" i="1" dirty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de-DE" sz="2400" i="1" dirty="0">
                          <a:latin typeface="Cambria Math"/>
                        </a:rPr>
                        <m:t>;      </m:t>
                      </m:r>
                      <m:r>
                        <a:rPr lang="de-DE" sz="2400" i="1" dirty="0">
                          <a:latin typeface="Cambria Math"/>
                        </a:rPr>
                        <m:t>𝑥</m:t>
                      </m:r>
                      <m:r>
                        <a:rPr lang="de-DE" sz="2400" i="1" dirty="0">
                          <a:latin typeface="Cambria Math"/>
                        </a:rPr>
                        <m:t>∈</m:t>
                      </m:r>
                      <m:r>
                        <a:rPr lang="de-DE" sz="2400" i="1" dirty="0">
                          <a:latin typeface="Cambria Math"/>
                          <a:ea typeface="Cambria Math"/>
                        </a:rPr>
                        <m:t>ℝ</m:t>
                      </m:r>
                    </m:oMath>
                  </m:oMathPara>
                </a14:m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de-DE" sz="900" dirty="0">
                  <a:latin typeface="Calibri" panose="020F0502020204030204" pitchFamily="34" charset="0"/>
                </a:endParaRPr>
              </a:p>
              <a:p>
                <a:pPr marL="503972" indent="-503972">
                  <a:buClrTx/>
                  <a:buSzPct val="100000"/>
                  <a:buFont typeface="+mj-lt"/>
                  <a:buAutoNum type="alphaLcParenR"/>
                </a:pPr>
                <a:r>
                  <a:rPr lang="de-DE" sz="2400" dirty="0">
                    <a:latin typeface="Calibri" panose="020F0502020204030204" pitchFamily="34" charset="0"/>
                  </a:rPr>
                  <a:t>Berechnen Sie die Schnittpunkte des Graphen der Funktion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mit den Koordinatenachsen und alle Extrempunkte.</a:t>
                </a:r>
              </a:p>
              <a:p>
                <a:pPr marL="503972" indent="-503972">
                  <a:buClrTx/>
                  <a:buSzPct val="100000"/>
                  <a:buFont typeface="+mj-lt"/>
                  <a:buAutoNum type="alphaLcParenR"/>
                </a:pPr>
                <a:r>
                  <a:rPr lang="de-DE" sz="2400" dirty="0">
                    <a:latin typeface="Calibri" panose="020F0502020204030204" pitchFamily="34" charset="0"/>
                  </a:rPr>
                  <a:t>Ermitteln Sie die Gleichungen der Tangente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𝑇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und der Normalen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𝑁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im Schnittpunkt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des Graphen von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mit der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-Achse.</a:t>
                </a:r>
              </a:p>
              <a:p>
                <a:pPr marL="503972" indent="-503972">
                  <a:buClrTx/>
                  <a:buSzPct val="100000"/>
                  <a:buFont typeface="+mj-lt"/>
                  <a:buAutoNum type="alphaLcParenR"/>
                </a:pPr>
                <a:r>
                  <a:rPr lang="de-DE" sz="2400" dirty="0">
                    <a:latin typeface="Calibri" panose="020F0502020204030204" pitchFamily="34" charset="0"/>
                  </a:rPr>
                  <a:t>Bestimmen Sie den Winkel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𝛼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, unter dem der Graph von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die </a:t>
                </a:r>
                <a:br>
                  <a:rPr lang="de-DE" sz="2400" dirty="0">
                    <a:latin typeface="Calibri" panose="020F0502020204030204" pitchFamily="34" charset="0"/>
                  </a:rPr>
                </a:b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-Achse schneidet.</a:t>
                </a: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047" t="-81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950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 1 - Rest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503972" indent="-503972">
                  <a:buClrTx/>
                  <a:buSzPct val="100000"/>
                  <a:buFont typeface="+mj-lt"/>
                  <a:buAutoNum type="alphaLcParenR" startAt="4"/>
                </a:pPr>
                <a:r>
                  <a:rPr lang="de-DE" sz="2400" dirty="0">
                    <a:latin typeface="Calibri" panose="020F0502020204030204" pitchFamily="34" charset="0"/>
                  </a:rPr>
                  <a:t>Der Koordinatenursprung und die Schnittpunkte der Tangente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𝑇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mit den Koordinatenachsen bilden die Eckpunkte eines Dreiecks. </a:t>
                </a:r>
                <a:br>
                  <a:rPr lang="de-DE" sz="2400" dirty="0">
                    <a:latin typeface="Calibri" panose="020F0502020204030204" pitchFamily="34" charset="0"/>
                  </a:rPr>
                </a:br>
                <a:r>
                  <a:rPr lang="de-DE" sz="2400" dirty="0">
                    <a:latin typeface="Calibri" panose="020F0502020204030204" pitchFamily="34" charset="0"/>
                  </a:rPr>
                  <a:t>Bestimmen Sie den Flächeninhalt dieses Dreiecks.</a:t>
                </a:r>
              </a:p>
              <a:p>
                <a:pPr marL="503972" indent="-503972">
                  <a:buClrTx/>
                  <a:buSzPct val="100000"/>
                  <a:buFont typeface="+mj-lt"/>
                  <a:buAutoNum type="alphaLcParenR" startAt="4"/>
                </a:pPr>
                <a:r>
                  <a:rPr lang="de-DE" sz="2400" dirty="0">
                    <a:latin typeface="Calibri" panose="020F0502020204030204" pitchFamily="34" charset="0"/>
                  </a:rPr>
                  <a:t>Zeigen Sie, dass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−2</m:t>
                        </m:r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  <m:r>
                          <a:rPr lang="de-DE" sz="2400" i="1" dirty="0">
                            <a:latin typeface="Cambria Math"/>
                          </a:rPr>
                          <m:t>−8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eine Stammfunktion von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ist. </a:t>
                </a:r>
                <a:br>
                  <a:rPr lang="de-DE" sz="2400" dirty="0">
                    <a:latin typeface="Calibri" panose="020F0502020204030204" pitchFamily="34" charset="0"/>
                  </a:rPr>
                </a:br>
                <a:r>
                  <a:rPr lang="de-DE" sz="2400" dirty="0">
                    <a:latin typeface="Calibri" panose="020F0502020204030204" pitchFamily="34" charset="0"/>
                  </a:rPr>
                  <a:t>Bestimmen Sie die Fläche unter dem Graphen von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zwischen den beiden Schnittpunkten mit den Koordinatenachsen.</a:t>
                </a: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047" t="-1085" r="-142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799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1 a)</a:t>
            </a:r>
            <a:endParaRPr lang="de-D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b="1" dirty="0" smtClean="0">
                    <a:latin typeface="Calibri" panose="020F0502020204030204" pitchFamily="34" charset="0"/>
                  </a:rPr>
                  <a:t>a</a:t>
                </a:r>
                <a:r>
                  <a:rPr lang="de-DE" sz="2400" b="1" dirty="0">
                    <a:latin typeface="Calibri" panose="020F0502020204030204" pitchFamily="34" charset="0"/>
                  </a:rPr>
                  <a:t>) Schnittpunkt mit der </a:t>
                </a:r>
                <a14:m>
                  <m:oMath xmlns:m="http://schemas.openxmlformats.org/officeDocument/2006/math">
                    <m:r>
                      <a:rPr lang="de-DE" sz="2400" b="1" i="1" dirty="0">
                        <a:latin typeface="Cambria Math"/>
                      </a:rPr>
                      <m:t>𝒙</m:t>
                    </m:r>
                  </m:oMath>
                </a14:m>
                <a:r>
                  <a:rPr lang="de-DE" sz="2400" b="1" dirty="0">
                    <a:latin typeface="Calibri" panose="020F0502020204030204" pitchFamily="34" charset="0"/>
                  </a:rPr>
                  <a:t>-Achse (Nullstelle)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Da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≠0</m:t>
                    </m:r>
                  </m:oMath>
                </a14:m>
                <a:r>
                  <a:rPr lang="de-DE" sz="2400" dirty="0">
                    <a:latin typeface="Cambria Math"/>
                  </a:rPr>
                  <a:t> </a:t>
                </a:r>
                <a:r>
                  <a:rPr lang="de-DE" sz="2400" dirty="0">
                    <a:latin typeface="Calibri" panose="020F0502020204030204" pitchFamily="34" charset="0"/>
                  </a:rPr>
                  <a:t>für alle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∈</m:t>
                    </m:r>
                    <m:r>
                      <a:rPr lang="de-DE" sz="2400" i="1" dirty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gilt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  <m:r>
                          <a:rPr lang="de-DE" sz="2400" i="1" dirty="0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=0 </m:t>
                    </m:r>
                    <m:r>
                      <a:rPr lang="de-DE" sz="2400" i="1" dirty="0">
                        <a:latin typeface="Cambria Math"/>
                        <a:ea typeface="Cambria Math"/>
                      </a:rPr>
                      <m:t>⟹  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de-DE" sz="2400" i="1" dirty="0">
                            <a:latin typeface="Cambria Math"/>
                            <a:ea typeface="Cambria Math"/>
                          </a:rPr>
                          <m:t>+2</m:t>
                        </m:r>
                      </m:e>
                    </m:d>
                    <m:r>
                      <a:rPr lang="de-DE" sz="2400" i="1" dirty="0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r>
                  <a:rPr lang="de-DE" sz="2400" i="1" dirty="0">
                    <a:latin typeface="Cambria Math"/>
                    <a:ea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de-DE" sz="2400" dirty="0">
                    <a:ea typeface="Cambria Math"/>
                  </a:rPr>
                  <a:t>                           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  <a:ea typeface="Cambria Math"/>
                      </a:rPr>
                      <m:t>⟹  </m:t>
                    </m:r>
                    <m:r>
                      <a:rPr lang="de-DE" sz="2400" i="1" dirty="0">
                        <a:latin typeface="Cambria Math"/>
                        <a:ea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  <a:ea typeface="Cambria Math"/>
                      </a:rPr>
                      <m:t>=−2</m:t>
                    </m:r>
                  </m:oMath>
                </a14:m>
                <a:r>
                  <a:rPr lang="de-DE" sz="2400" dirty="0"/>
                  <a:t> 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Somit 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−2</m:t>
                        </m:r>
                      </m:e>
                      <m:e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der (einzige) </a:t>
                </a:r>
                <a:r>
                  <a:rPr lang="de-DE" sz="2400" dirty="0" smtClean="0">
                    <a:latin typeface="Calibri" panose="020F0502020204030204" pitchFamily="34" charset="0"/>
                  </a:rPr>
                  <a:t>Schnittpunkt</a:t>
                </a:r>
              </a:p>
              <a:p>
                <a:pPr marL="0" indent="0">
                  <a:spcAft>
                    <a:spcPts val="600"/>
                  </a:spcAft>
                  <a:buNone/>
                </a:pPr>
                <a:r>
                  <a:rPr lang="de-DE" sz="2400" dirty="0" smtClean="0">
                    <a:latin typeface="Calibri" panose="020F0502020204030204" pitchFamily="34" charset="0"/>
                  </a:rPr>
                  <a:t> mit </a:t>
                </a:r>
                <a:r>
                  <a:rPr lang="de-DE" sz="2400" dirty="0">
                    <a:latin typeface="Calibri" panose="020F0502020204030204" pitchFamily="34" charset="0"/>
                  </a:rPr>
                  <a:t>der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-Achse.</a:t>
                </a:r>
              </a:p>
              <a:p>
                <a:pPr marL="0" indent="0">
                  <a:buNone/>
                </a:pPr>
                <a:endParaRPr lang="de-DE" sz="900" b="1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de-DE" sz="2400" b="1" dirty="0">
                    <a:latin typeface="Calibri" panose="020F0502020204030204" pitchFamily="34" charset="0"/>
                  </a:rPr>
                  <a:t>Schnittpunkt mit der </a:t>
                </a:r>
                <a14:m>
                  <m:oMath xmlns:m="http://schemas.openxmlformats.org/officeDocument/2006/math">
                    <m:r>
                      <a:rPr lang="de-DE" sz="2400" b="1" i="1" dirty="0">
                        <a:latin typeface="Cambria Math"/>
                      </a:rPr>
                      <m:t>𝒚</m:t>
                    </m:r>
                  </m:oMath>
                </a14:m>
                <a:r>
                  <a:rPr lang="de-DE" sz="2400" b="1" dirty="0">
                    <a:latin typeface="Calibri" panose="020F0502020204030204" pitchFamily="34" charset="0"/>
                  </a:rPr>
                  <a:t>-Achse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Wegen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 = 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0+2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0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=2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𝑦</m:t>
                        </m:r>
                      </m:sub>
                    </m:sSub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e>
                      <m:e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e>
                    </m:d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der Schnittpunkt mit der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𝑦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-Achse.</a:t>
                </a:r>
              </a:p>
            </p:txBody>
          </p:sp>
        </mc:Choice>
        <mc:Fallback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3"/>
                <a:stretch>
                  <a:fillRect l="-950" t="-861" r="-156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hteck 3"/>
              <p:cNvSpPr/>
              <p:nvPr/>
            </p:nvSpPr>
            <p:spPr>
              <a:xfrm>
                <a:off x="7977514" y="49189"/>
                <a:ext cx="2061968" cy="426841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5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 = </m:t>
                      </m:r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  <m:r>
                            <a:rPr lang="de-DE" sz="1500" i="1" dirty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⋅</m:t>
                      </m:r>
                      <m:sSup>
                        <m:sSup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500" i="1" dirty="0" err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1500" i="1" dirty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15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1500" i="1" dirty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de-DE" sz="1500" i="1" dirty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de-DE" sz="1500" dirty="0"/>
              </a:p>
            </p:txBody>
          </p:sp>
        </mc:Choice>
        <mc:Fallback xmlns="">
          <p:sp>
            <p:nvSpPr>
              <p:cNvPr id="4" name="Rechtec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44624"/>
                <a:ext cx="1870384" cy="387222"/>
              </a:xfrm>
              <a:prstGeom prst="rect">
                <a:avLst/>
              </a:prstGeom>
              <a:blipFill rotWithShape="1">
                <a:blip r:embed="rId4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Gerade Verbindung 4"/>
          <p:cNvCxnSpPr/>
          <p:nvPr/>
        </p:nvCxnSpPr>
        <p:spPr>
          <a:xfrm>
            <a:off x="1943968" y="4366061"/>
            <a:ext cx="1194259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5410512" y="6228109"/>
            <a:ext cx="1013523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6141" y="2033577"/>
            <a:ext cx="2824675" cy="2813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Ellipse 5"/>
          <p:cNvSpPr/>
          <p:nvPr/>
        </p:nvSpPr>
        <p:spPr>
          <a:xfrm>
            <a:off x="7710284" y="3026692"/>
            <a:ext cx="39688" cy="3968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"/>
              <p:cNvSpPr/>
              <p:nvPr/>
            </p:nvSpPr>
            <p:spPr>
              <a:xfrm>
                <a:off x="9397132" y="2998545"/>
                <a:ext cx="322761" cy="271413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100" i="1" dirty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sz="1100" dirty="0"/>
              </a:p>
            </p:txBody>
          </p:sp>
        </mc:Choice>
        <mc:Fallback xmlns="">
          <p:sp>
            <p:nvSpPr>
              <p:cNvPr id="9" name="Rechtec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4013" y="2720225"/>
                <a:ext cx="292772" cy="24622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hteck 9"/>
              <p:cNvSpPr/>
              <p:nvPr/>
            </p:nvSpPr>
            <p:spPr>
              <a:xfrm>
                <a:off x="7759665" y="2001832"/>
                <a:ext cx="322761" cy="271413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100" i="1" dirty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de-DE" sz="1100" dirty="0"/>
              </a:p>
            </p:txBody>
          </p:sp>
        </mc:Choice>
        <mc:Fallback xmlns="">
          <p:sp>
            <p:nvSpPr>
              <p:cNvPr id="10" name="Rechtec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8688" y="1816025"/>
                <a:ext cx="292772" cy="24622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6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1 a)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b="1" dirty="0">
                    <a:latin typeface="Calibri" panose="020F0502020204030204" pitchFamily="34" charset="0"/>
                  </a:rPr>
                  <a:t>Extrempunkte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=1⋅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  <m:r>
                          <a:rPr lang="de-DE" sz="2400" i="1" dirty="0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⋅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de-DE" sz="24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1−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+2</m:t>
                            </m:r>
                          </m:e>
                        </m:d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            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de-DE" sz="900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⋅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de-DE" sz="24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de-DE" sz="2400" i="1" dirty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de-DE" sz="9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Mit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folgt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Dies ist unser einziger Kandidat für eine Extremstelle.</a:t>
                </a: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972" t="-81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hteck 3"/>
              <p:cNvSpPr/>
              <p:nvPr/>
            </p:nvSpPr>
            <p:spPr>
              <a:xfrm>
                <a:off x="7977514" y="49189"/>
                <a:ext cx="2061968" cy="426841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5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 = </m:t>
                      </m:r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  <m:r>
                            <a:rPr lang="de-DE" sz="1500" i="1" dirty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⋅</m:t>
                      </m:r>
                      <m:sSup>
                        <m:sSup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500" i="1" dirty="0" err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1500" i="1" dirty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15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1500" i="1" dirty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de-DE" sz="1500" i="1" dirty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de-DE" sz="1500" dirty="0"/>
              </a:p>
            </p:txBody>
          </p:sp>
        </mc:Choice>
        <mc:Fallback xmlns="">
          <p:sp>
            <p:nvSpPr>
              <p:cNvPr id="4" name="Rechtec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44624"/>
                <a:ext cx="1870384" cy="387222"/>
              </a:xfrm>
              <a:prstGeom prst="rect">
                <a:avLst/>
              </a:prstGeom>
              <a:blipFill rotWithShape="1">
                <a:blip r:embed="rId3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7428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 Aufgabe 1 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Mit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′′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de-DE" sz="2400" i="1" dirty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de-DE" sz="2400" i="1" dirty="0">
                            <a:latin typeface="Cambria Math"/>
                          </a:rPr>
                          <m:t>⋅0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400" i="1" dirty="0">
                                <a:latin typeface="Cambria Math"/>
                              </a:rPr>
                              <m:t>0</m:t>
                            </m:r>
                          </m:num>
                          <m:den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de-DE" sz="2400" i="1" dirty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de-DE" sz="2400" i="1" dirty="0">
                        <a:latin typeface="Cambria Math"/>
                      </a:rPr>
                      <m:t>&lt;0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sehen wir, dass bei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ein Hochpunkt vorliegen muss.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Mit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=2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erhalten wir die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𝑦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-Koordinate dieses Hochpunkts.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Somit ist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𝐻</m:t>
                    </m:r>
                    <m:r>
                      <a:rPr lang="de-DE" sz="2400" i="1" dirty="0">
                        <a:latin typeface="Cambria Math"/>
                      </a:rPr>
                      <m:t>(0|2)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die einzige Extremstelle von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r>
                      <a:rPr lang="de-DE" sz="2400" i="1" dirty="0">
                        <a:latin typeface="Cambria Math"/>
                      </a:rPr>
                      <m:t>(</m:t>
                    </m:r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de-DE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97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hteck 3"/>
              <p:cNvSpPr/>
              <p:nvPr/>
            </p:nvSpPr>
            <p:spPr>
              <a:xfrm>
                <a:off x="7977514" y="49189"/>
                <a:ext cx="2061968" cy="426841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5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 = </m:t>
                      </m:r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  <m:r>
                            <a:rPr lang="de-DE" sz="1500" i="1" dirty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⋅</m:t>
                      </m:r>
                      <m:sSup>
                        <m:sSup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500" i="1" dirty="0" err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1500" i="1" dirty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15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1500" i="1" dirty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de-DE" sz="1500" i="1" dirty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de-DE" sz="1500" dirty="0"/>
              </a:p>
            </p:txBody>
          </p:sp>
        </mc:Choice>
        <mc:Fallback xmlns="">
          <p:sp>
            <p:nvSpPr>
              <p:cNvPr id="4" name="Rechtec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44624"/>
                <a:ext cx="1870384" cy="387222"/>
              </a:xfrm>
              <a:prstGeom prst="rect">
                <a:avLst/>
              </a:prstGeom>
              <a:blipFill rotWithShape="1">
                <a:blip r:embed="rId3"/>
                <a:stretch>
                  <a:fillRect b="-62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 Verbindung 5"/>
          <p:cNvCxnSpPr/>
          <p:nvPr/>
        </p:nvCxnSpPr>
        <p:spPr>
          <a:xfrm>
            <a:off x="1944344" y="3779838"/>
            <a:ext cx="873222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27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 Aufgabe 1 </a:t>
            </a:r>
            <a:r>
              <a:rPr lang="de-DE" dirty="0" smtClean="0"/>
              <a:t>b)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b="1" dirty="0">
                    <a:latin typeface="Calibri" panose="020F0502020204030204" pitchFamily="34" charset="0"/>
                  </a:rPr>
                  <a:t>b) Tangenten- und </a:t>
                </a:r>
                <a:r>
                  <a:rPr lang="de-DE" sz="2400" b="1" dirty="0" err="1">
                    <a:latin typeface="Calibri" panose="020F0502020204030204" pitchFamily="34" charset="0"/>
                  </a:rPr>
                  <a:t>Normalengleichung</a:t>
                </a:r>
                <a:endParaRPr lang="de-DE" sz="2400" b="1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Tangentengleichung an der Stelle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𝑦</m:t>
                    </m:r>
                    <m:r>
                      <a:rPr lang="de-DE" sz="2400" i="1" dirty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 dirty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de-DE" sz="2400" i="1" dirty="0">
                        <a:latin typeface="Cambria Math"/>
                      </a:rPr>
                      <m:t>⋅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 dirty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de-DE" sz="2400" i="1" dirty="0">
                        <a:latin typeface="Cambria Math"/>
                      </a:rPr>
                      <m:t>+</m:t>
                    </m:r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 dirty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Mit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de-DE" sz="2400" i="1" dirty="0">
                        <a:latin typeface="Cambria Math"/>
                      </a:rPr>
                      <m:t>=−2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folgt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6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600" i="1" dirty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600" i="1" dirty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de-DE" sz="2600" i="1" dirty="0">
                        <a:latin typeface="Cambria Math"/>
                      </a:rPr>
                      <m:t>=</m:t>
                    </m:r>
                    <m:r>
                      <a:rPr lang="de-DE" sz="2600" i="1" dirty="0">
                        <a:latin typeface="Cambria Math"/>
                      </a:rPr>
                      <m:t>𝑒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de-DE" sz="2200" i="1" dirty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und damit</a:t>
                </a:r>
              </a:p>
              <a:p>
                <a:pPr marL="0" indent="0">
                  <a:buNone/>
                </a:pPr>
                <a:endParaRPr lang="de-DE" sz="9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>
                          <a:latin typeface="Cambria Math"/>
                        </a:rPr>
                        <m:t>𝑇</m:t>
                      </m:r>
                      <m:r>
                        <a:rPr lang="de-DE" sz="2400" i="1" dirty="0">
                          <a:latin typeface="Cambria Math"/>
                        </a:rPr>
                        <m:t>: </m:t>
                      </m:r>
                      <m:r>
                        <a:rPr lang="de-DE" sz="2400" i="1" dirty="0">
                          <a:latin typeface="Cambria Math"/>
                        </a:rPr>
                        <m:t>𝑦</m:t>
                      </m:r>
                      <m:r>
                        <a:rPr lang="de-DE" sz="2400" i="1" dirty="0">
                          <a:latin typeface="Cambria Math"/>
                        </a:rPr>
                        <m:t>=</m:t>
                      </m:r>
                      <m:r>
                        <a:rPr lang="de-DE" sz="2400" i="1" dirty="0">
                          <a:latin typeface="Cambria Math"/>
                        </a:rPr>
                        <m:t>𝑒</m:t>
                      </m:r>
                      <m:r>
                        <a:rPr lang="de-DE" sz="2400" i="1" dirty="0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/>
                            </a:rPr>
                            <m:t>𝑥</m:t>
                          </m:r>
                          <m:r>
                            <a:rPr lang="de-DE" sz="2400" i="1" dirty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de-DE" sz="2400" i="1" dirty="0">
                          <a:latin typeface="Cambria Math"/>
                        </a:rPr>
                        <m:t>=</m:t>
                      </m:r>
                      <m:r>
                        <a:rPr lang="de-DE" sz="2400" i="1" dirty="0">
                          <a:latin typeface="Cambria Math"/>
                        </a:rPr>
                        <m:t>𝑒𝑥</m:t>
                      </m:r>
                      <m:r>
                        <a:rPr lang="de-DE" sz="2400" i="1" dirty="0">
                          <a:latin typeface="Cambria Math"/>
                        </a:rPr>
                        <m:t>+2</m:t>
                      </m:r>
                      <m:r>
                        <a:rPr lang="de-DE" sz="2400" i="1" dirty="0">
                          <a:latin typeface="Cambria Math"/>
                        </a:rPr>
                        <m:t>𝑒</m:t>
                      </m:r>
                    </m:oMath>
                  </m:oMathPara>
                </a14:m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 err="1">
                    <a:latin typeface="Calibri" panose="020F0502020204030204" pitchFamily="34" charset="0"/>
                  </a:rPr>
                  <a:t>Normalengleichung</a:t>
                </a:r>
                <a:r>
                  <a:rPr lang="de-DE" sz="2400" dirty="0">
                    <a:latin typeface="Calibri" panose="020F0502020204030204" pitchFamily="34" charset="0"/>
                  </a:rPr>
                  <a:t> an der Stelle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𝑦</m:t>
                    </m:r>
                    <m:r>
                      <a:rPr lang="de-DE" sz="2400" i="1" dirty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𝑓</m:t>
                            </m:r>
                          </m:e>
                          <m:sup>
                            <m:r>
                              <a:rPr lang="de-DE" sz="2400" i="1" dirty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de-DE" sz="2400" i="1" dirty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de-DE" sz="2400" i="1" dirty="0">
                        <a:latin typeface="Cambria Math"/>
                      </a:rPr>
                      <m:t>⋅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 dirty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de-DE" sz="2400" i="1" dirty="0">
                        <a:latin typeface="Cambria Math"/>
                      </a:rPr>
                      <m:t>+</m:t>
                    </m:r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de-DE" sz="2400" i="1" dirty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Es folgt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dirty="0">
                          <a:latin typeface="Cambria Math"/>
                        </a:rPr>
                        <m:t>𝑁</m:t>
                      </m:r>
                      <m:r>
                        <a:rPr lang="de-DE" sz="2400" i="1" dirty="0">
                          <a:latin typeface="Cambria Math"/>
                        </a:rPr>
                        <m:t>: </m:t>
                      </m:r>
                      <m:r>
                        <a:rPr lang="de-DE" sz="2400" i="1" dirty="0">
                          <a:latin typeface="Cambria Math"/>
                        </a:rPr>
                        <m:t>𝑦</m:t>
                      </m:r>
                      <m:r>
                        <a:rPr lang="de-DE" sz="2400" i="1" dirty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 dirty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de-DE" sz="2400" i="1" dirty="0">
                              <a:latin typeface="Cambria Math"/>
                            </a:rPr>
                            <m:t>𝑒</m:t>
                          </m:r>
                        </m:den>
                      </m:f>
                      <m:r>
                        <a:rPr lang="de-DE" sz="2400" i="1" dirty="0">
                          <a:latin typeface="Cambria Math"/>
                        </a:rPr>
                        <m:t>⋅</m:t>
                      </m:r>
                      <m:d>
                        <m:d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 dirty="0">
                              <a:latin typeface="Cambria Math"/>
                            </a:rPr>
                            <m:t>𝑥</m:t>
                          </m:r>
                          <m:r>
                            <a:rPr lang="de-DE" sz="2400" i="1" dirty="0">
                              <a:latin typeface="Cambria Math"/>
                            </a:rPr>
                            <m:t>+2</m:t>
                          </m:r>
                        </m:e>
                      </m:d>
                      <m:r>
                        <a:rPr lang="de-DE" sz="2400" i="1" dirty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 dirty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de-DE" sz="2400" i="1" dirty="0">
                              <a:latin typeface="Cambria Math"/>
                            </a:rPr>
                            <m:t>𝑒</m:t>
                          </m:r>
                        </m:den>
                      </m:f>
                      <m:r>
                        <a:rPr lang="de-DE" sz="2400" i="1" dirty="0">
                          <a:latin typeface="Cambria Math"/>
                        </a:rPr>
                        <m:t>𝑥</m:t>
                      </m:r>
                      <m:r>
                        <a:rPr lang="de-DE" sz="2400" i="1" dirty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de-DE" sz="2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400" i="1" dirty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de-DE" sz="2400" i="1" dirty="0">
                              <a:latin typeface="Cambria Math"/>
                            </a:rPr>
                            <m:t>𝑒</m:t>
                          </m:r>
                        </m:den>
                      </m:f>
                    </m:oMath>
                  </m:oMathPara>
                </a14:m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de-DE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972" t="-81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hteck 3"/>
              <p:cNvSpPr/>
              <p:nvPr/>
            </p:nvSpPr>
            <p:spPr>
              <a:xfrm>
                <a:off x="8093925" y="49190"/>
                <a:ext cx="1995393" cy="1070313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r>
                      <a:rPr lang="de-DE" sz="15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5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1500" i="1" dirty="0">
                        <a:latin typeface="Cambria Math"/>
                      </a:rPr>
                      <m:t> = </m:t>
                    </m:r>
                    <m:d>
                      <m:d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500" i="1" dirty="0">
                            <a:latin typeface="Cambria Math"/>
                          </a:rPr>
                          <m:t>𝑥</m:t>
                        </m:r>
                        <m:r>
                          <a:rPr lang="de-DE" sz="1500" i="1" dirty="0">
                            <a:latin typeface="Cambria Math"/>
                          </a:rPr>
                          <m:t>+2</m:t>
                        </m:r>
                      </m:e>
                    </m:d>
                    <m:r>
                      <a:rPr lang="de-DE" sz="1500" i="1" dirty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500" i="1" dirty="0" err="1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1500" i="1" dirty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de-DE" sz="15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1500" i="1" dirty="0">
                                <a:latin typeface="Cambria Math"/>
                              </a:rPr>
                              <m:t>𝑥</m:t>
                            </m:r>
                          </m:num>
                          <m:den>
                            <m:r>
                              <a:rPr lang="de-DE" sz="15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sz="1500" dirty="0"/>
                  <a:t> </a:t>
                </a:r>
              </a:p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500" i="1" dirty="0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de-DE" sz="1500" i="1" dirty="0">
                              <a:latin typeface="Cambria Math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5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500" i="1" dirty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1500" i="1" dirty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de-DE" sz="1500" i="1" dirty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de-DE" sz="1500" i="1" dirty="0">
                          <a:latin typeface="Cambria Math"/>
                        </a:rPr>
                        <m:t>𝑥</m:t>
                      </m:r>
                      <m:r>
                        <a:rPr lang="de-DE" sz="1500" i="1" dirty="0">
                          <a:latin typeface="Cambria Math"/>
                        </a:rPr>
                        <m:t>⋅</m:t>
                      </m:r>
                      <m:sSup>
                        <m:sSupPr>
                          <m:ctrlPr>
                            <a:rPr lang="de-DE" sz="15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500" i="1" dirty="0" err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1500" i="1" dirty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15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sz="1500" i="1" dirty="0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de-DE" sz="1500" i="1" dirty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de-DE" sz="1500" dirty="0"/>
              </a:p>
              <a:p>
                <a:pPr algn="r"/>
                <a14:m>
                  <m:oMath xmlns:m="http://schemas.openxmlformats.org/officeDocument/2006/math">
                    <m:sSub>
                      <m:sSub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5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de-DE" sz="1500" i="1" dirty="0">
                            <a:latin typeface="Cambria Math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500" i="1" dirty="0">
                            <a:latin typeface="Cambria Math"/>
                          </a:rPr>
                          <m:t>−2</m:t>
                        </m:r>
                      </m:e>
                      <m:e>
                        <m:r>
                          <a:rPr lang="de-DE" sz="1500" i="1" dirty="0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de-DE" sz="1500" dirty="0"/>
                  <a:t> </a:t>
                </a:r>
              </a:p>
            </p:txBody>
          </p:sp>
        </mc:Choice>
        <mc:Fallback xmlns="">
          <p:sp>
            <p:nvSpPr>
              <p:cNvPr id="4" name="Rechtec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6818" y="44624"/>
                <a:ext cx="1885067" cy="9959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 Verbindung 5"/>
          <p:cNvCxnSpPr/>
          <p:nvPr/>
        </p:nvCxnSpPr>
        <p:spPr>
          <a:xfrm>
            <a:off x="3611404" y="3861054"/>
            <a:ext cx="317535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5675383" y="3861054"/>
            <a:ext cx="1428909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3452636" y="6161102"/>
            <a:ext cx="317535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/>
        </p:nvCxnSpPr>
        <p:spPr>
          <a:xfrm>
            <a:off x="5834151" y="6161102"/>
            <a:ext cx="1587676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704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 Aufgabe 1 </a:t>
            </a:r>
            <a:r>
              <a:rPr lang="de-DE" dirty="0" smtClean="0"/>
              <a:t>c)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b="1" dirty="0">
                    <a:latin typeface="Calibri" panose="020F0502020204030204" pitchFamily="34" charset="0"/>
                  </a:rPr>
                  <a:t>c) Schnittwinkel </a:t>
                </a:r>
                <a14:m>
                  <m:oMath xmlns:m="http://schemas.openxmlformats.org/officeDocument/2006/math">
                    <m:r>
                      <a:rPr lang="de-DE" sz="2400" b="1" i="1" dirty="0">
                        <a:latin typeface="Cambria Math"/>
                      </a:rPr>
                      <m:t>𝜶</m:t>
                    </m:r>
                  </m:oMath>
                </a14:m>
                <a:r>
                  <a:rPr lang="de-DE" sz="2400" b="1" dirty="0">
                    <a:latin typeface="Calibri" panose="020F0502020204030204" pitchFamily="34" charset="0"/>
                  </a:rPr>
                  <a:t> mit der </a:t>
                </a:r>
                <a14:m>
                  <m:oMath xmlns:m="http://schemas.openxmlformats.org/officeDocument/2006/math">
                    <m:r>
                      <a:rPr lang="de-DE" sz="2400" b="1" i="1" dirty="0">
                        <a:latin typeface="Cambria Math"/>
                      </a:rPr>
                      <m:t>𝒙</m:t>
                    </m:r>
                  </m:oMath>
                </a14:m>
                <a:r>
                  <a:rPr lang="de-DE" sz="2400" b="1" dirty="0">
                    <a:latin typeface="Calibri" panose="020F0502020204030204" pitchFamily="34" charset="0"/>
                  </a:rPr>
                  <a:t>-Achse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Die erste Ableitung von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an der Stelle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ist bekanntlich der Tangens der Steigungswinkels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, d.h.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600" i="1" dirty="0"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600" i="1" dirty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600" i="1" dirty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de-DE" sz="2600" i="1" dirty="0">
                        <a:latin typeface="Cambria Math"/>
                      </a:rPr>
                      <m:t>=</m:t>
                    </m:r>
                    <m:r>
                      <a:rPr lang="de-DE" sz="2600" i="1" dirty="0">
                        <a:latin typeface="Cambria Math"/>
                      </a:rPr>
                      <m:t>𝑒</m:t>
                    </m:r>
                    <m:r>
                      <a:rPr lang="de-DE" sz="2600" i="1" dirty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de-DE" sz="2600" i="1" dirty="0">
                        <a:latin typeface="Cambria Math"/>
                      </a:rPr>
                      <m:t>tan</m:t>
                    </m:r>
                    <m:r>
                      <a:rPr lang="de-DE" sz="2600" i="1" dirty="0">
                        <a:latin typeface="Cambria Math"/>
                      </a:rPr>
                      <m:t> </m:t>
                    </m:r>
                    <m:r>
                      <a:rPr lang="de-DE" sz="2600" i="1" dirty="0">
                        <a:latin typeface="Cambria Math"/>
                      </a:rPr>
                      <m:t>𝛼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Mit dem Taschenrechner (beim GTR mit </a:t>
                </a:r>
                <a:r>
                  <a:rPr lang="de-DE" sz="2400" dirty="0">
                    <a:latin typeface="Tw Cen MT Condensed" panose="020B0606020104020203" pitchFamily="34" charset="0"/>
                  </a:rPr>
                  <a:t>2ND TAN</a:t>
                </a:r>
                <a:r>
                  <a:rPr lang="de-DE" sz="2400" dirty="0">
                    <a:latin typeface="Calibri" panose="020F0502020204030204" pitchFamily="34" charset="0"/>
                  </a:rPr>
                  <a:t>) bestimmt man daraus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𝛼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zu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𝛼</m:t>
                    </m:r>
                    <m:r>
                      <a:rPr lang="de-DE" sz="2400" i="1" dirty="0">
                        <a:latin typeface="Cambria Math"/>
                      </a:rPr>
                      <m:t>=69,8°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de-DE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972" t="-814" r="-89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hteck 3"/>
              <p:cNvSpPr/>
              <p:nvPr/>
            </p:nvSpPr>
            <p:spPr>
              <a:xfrm>
                <a:off x="9043984" y="49190"/>
                <a:ext cx="1045333" cy="339267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sSub>
                      <m:sSub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5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de-DE" sz="1500" i="1" dirty="0">
                            <a:latin typeface="Cambria Math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500" i="1" dirty="0">
                            <a:latin typeface="Cambria Math"/>
                          </a:rPr>
                          <m:t>−2</m:t>
                        </m:r>
                      </m:e>
                      <m:e>
                        <m:r>
                          <a:rPr lang="de-DE" sz="1500" i="1" dirty="0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de-DE" sz="1500" dirty="0"/>
                  <a:t> </a:t>
                </a:r>
              </a:p>
            </p:txBody>
          </p:sp>
        </mc:Choice>
        <mc:Fallback xmlns="">
          <p:sp>
            <p:nvSpPr>
              <p:cNvPr id="4" name="Rechtec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3677" y="44624"/>
                <a:ext cx="948208" cy="3077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5993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687" y="1874826"/>
            <a:ext cx="3496717" cy="349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 Aufgabe 1 </a:t>
            </a:r>
            <a:r>
              <a:rPr lang="de-DE" dirty="0" smtClean="0"/>
              <a:t>d)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b="1" dirty="0">
                    <a:latin typeface="Calibri" panose="020F0502020204030204" pitchFamily="34" charset="0"/>
                  </a:rPr>
                  <a:t>d) Flächeninhalt des Tangentendreiecks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  <a:ea typeface="Cambria Math"/>
                          </a:rPr>
                          <m:t>∆</m:t>
                        </m:r>
                      </m:sub>
                    </m:sSub>
                    <m:r>
                      <a:rPr lang="de-DE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𝑔</m:t>
                        </m:r>
                        <m:r>
                          <a:rPr lang="de-DE" sz="2400" i="1" dirty="0">
                            <a:latin typeface="Cambria Math"/>
                          </a:rPr>
                          <m:t>⋅</m:t>
                        </m:r>
                        <m:r>
                          <a:rPr lang="de-DE" sz="2400" i="1" dirty="0">
                            <a:latin typeface="Cambria Math"/>
                          </a:rPr>
                          <m:t>h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Wegen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−2</m:t>
                        </m:r>
                      </m:e>
                      <m:e>
                        <m:r>
                          <a:rPr lang="de-DE" sz="2400" i="1" dirty="0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ergibt sich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𝑔</m:t>
                    </m:r>
                    <m:r>
                      <a:rPr lang="de-DE" sz="2400" i="1" dirty="0">
                        <a:latin typeface="Cambria Math"/>
                      </a:rPr>
                      <m:t>=2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Setze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in T ein und erhalte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𝑦</m:t>
                    </m:r>
                    <m:r>
                      <a:rPr lang="de-DE" sz="2400" i="1" dirty="0">
                        <a:latin typeface="Cambria Math"/>
                      </a:rPr>
                      <m:t>=2</m:t>
                    </m:r>
                    <m:r>
                      <a:rPr lang="de-DE" sz="2400" i="1" dirty="0">
                        <a:latin typeface="Cambria Math"/>
                      </a:rPr>
                      <m:t>𝑒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Dies ist der Schnittpunkt der Tangente</a:t>
                </a:r>
                <a:br>
                  <a:rPr lang="de-DE" sz="2400" dirty="0">
                    <a:latin typeface="Calibri" panose="020F0502020204030204" pitchFamily="34" charset="0"/>
                  </a:rPr>
                </a:br>
                <a:r>
                  <a:rPr lang="de-DE" sz="2400" dirty="0">
                    <a:latin typeface="Calibri" panose="020F0502020204030204" pitchFamily="34" charset="0"/>
                  </a:rPr>
                  <a:t>mit der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𝑦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-Achse also die Höhe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h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 unseres</a:t>
                </a:r>
                <a:br>
                  <a:rPr lang="de-DE" sz="2400" dirty="0">
                    <a:latin typeface="Calibri" panose="020F0502020204030204" pitchFamily="34" charset="0"/>
                  </a:rPr>
                </a:br>
                <a:r>
                  <a:rPr lang="de-DE" sz="2400" dirty="0">
                    <a:latin typeface="Calibri" panose="020F0502020204030204" pitchFamily="34" charset="0"/>
                  </a:rPr>
                  <a:t>Dreiecks. Somit ist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h</m:t>
                    </m:r>
                    <m:r>
                      <a:rPr lang="de-DE" sz="2400" i="1" dirty="0">
                        <a:latin typeface="Cambria Math"/>
                      </a:rPr>
                      <m:t>=2</m:t>
                    </m:r>
                    <m:r>
                      <a:rPr lang="de-DE" sz="2400" i="1" dirty="0">
                        <a:latin typeface="Cambria Math"/>
                      </a:rPr>
                      <m:t>𝑒</m:t>
                    </m:r>
                  </m:oMath>
                </a14:m>
                <a:r>
                  <a:rPr lang="de-DE" sz="2400" dirty="0">
                    <a:latin typeface="Calibri" panose="020F050202020403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2400" dirty="0">
                    <a:latin typeface="Calibri" panose="020F0502020204030204" pitchFamily="34" charset="0"/>
                  </a:rPr>
                  <a:t>Folglich gilt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400" i="1" dirty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de-DE" sz="2400" i="1" dirty="0">
                            <a:latin typeface="Cambria Math"/>
                            <a:ea typeface="Cambria Math"/>
                          </a:rPr>
                          <m:t>∆</m:t>
                        </m:r>
                      </m:sub>
                    </m:sSub>
                    <m:r>
                      <a:rPr lang="de-DE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𝑔</m:t>
                        </m:r>
                        <m:r>
                          <a:rPr lang="de-DE" sz="2400" i="1" dirty="0">
                            <a:latin typeface="Cambria Math"/>
                          </a:rPr>
                          <m:t>⋅</m:t>
                        </m:r>
                        <m:r>
                          <a:rPr lang="de-DE" sz="2400" i="1" dirty="0">
                            <a:latin typeface="Cambria Math"/>
                          </a:rPr>
                          <m:t>h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de-DE" sz="2400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400" i="1" dirty="0">
                            <a:latin typeface="Cambria Math"/>
                          </a:rPr>
                          <m:t>2⋅2</m:t>
                        </m:r>
                        <m:r>
                          <a:rPr lang="de-DE" sz="2400" i="1" dirty="0">
                            <a:latin typeface="Cambria Math"/>
                          </a:rPr>
                          <m:t>𝑒</m:t>
                        </m:r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de-DE" sz="2400" i="1" dirty="0">
                        <a:latin typeface="Cambria Math"/>
                      </a:rPr>
                      <m:t>=2</m:t>
                    </m:r>
                    <m:r>
                      <a:rPr lang="de-DE" sz="2400" i="1" dirty="0">
                        <a:latin typeface="Cambria Math"/>
                      </a:rPr>
                      <m:t>𝑒</m:t>
                    </m:r>
                    <m:r>
                      <a:rPr lang="de-DE" sz="2400" i="1" dirty="0">
                        <a:latin typeface="Cambria Math"/>
                      </a:rPr>
                      <m:t>=5,43</m:t>
                    </m:r>
                  </m:oMath>
                </a14:m>
                <a:endParaRPr lang="de-DE" sz="24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de-DE" sz="900" dirty="0"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de-DE" sz="2400" b="1" dirty="0">
                    <a:latin typeface="Calibri" panose="020F0502020204030204" pitchFamily="34" charset="0"/>
                  </a:rPr>
                  <a:t>Ergebnis:</a:t>
                </a:r>
                <a:r>
                  <a:rPr lang="de-DE" sz="2400" dirty="0">
                    <a:latin typeface="Calibri" panose="020F0502020204030204" pitchFamily="34" charset="0"/>
                  </a:rPr>
                  <a:t> Das Tangentendreieck hat die Fläche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𝐴</m:t>
                    </m:r>
                    <m:r>
                      <a:rPr lang="de-DE" sz="2400" i="1" dirty="0">
                        <a:latin typeface="Cambria Math"/>
                      </a:rPr>
                      <m:t>=5,43 </m:t>
                    </m:r>
                    <m:r>
                      <m:rPr>
                        <m:sty m:val="p"/>
                      </m:rPr>
                      <a:rPr lang="de-DE" sz="2400" dirty="0">
                        <a:latin typeface="Cambria Math"/>
                      </a:rPr>
                      <m:t>L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de-DE" sz="2400" dirty="0">
                            <a:latin typeface="Cambria Math"/>
                          </a:rPr>
                          <m:t>E</m:t>
                        </m:r>
                      </m:e>
                      <m:sup>
                        <m:r>
                          <a:rPr lang="de-DE" sz="2400" dirty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de-DE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972" t="-81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hteck 3"/>
              <p:cNvSpPr/>
              <p:nvPr/>
            </p:nvSpPr>
            <p:spPr>
              <a:xfrm>
                <a:off x="8530860" y="49190"/>
                <a:ext cx="1558458" cy="576753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 algn="r"/>
                <a14:m>
                  <m:oMath xmlns:m="http://schemas.openxmlformats.org/officeDocument/2006/math">
                    <m:sSub>
                      <m:sSub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1500" i="1" dirty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de-DE" sz="1500" i="1" dirty="0">
                            <a:latin typeface="Cambria Math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de-DE" sz="15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1500" i="1" dirty="0">
                            <a:latin typeface="Cambria Math"/>
                          </a:rPr>
                          <m:t>−2</m:t>
                        </m:r>
                      </m:e>
                      <m:e>
                        <m:r>
                          <a:rPr lang="de-DE" sz="1500" i="1" dirty="0">
                            <a:latin typeface="Cambria Math"/>
                          </a:rPr>
                          <m:t>0</m:t>
                        </m:r>
                      </m:e>
                    </m:d>
                  </m:oMath>
                </a14:m>
                <a:r>
                  <a:rPr lang="de-DE" sz="1500" dirty="0"/>
                  <a:t> </a:t>
                </a:r>
              </a:p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500" i="1" dirty="0">
                          <a:latin typeface="Cambria Math"/>
                        </a:rPr>
                        <m:t>𝑇</m:t>
                      </m:r>
                      <m:r>
                        <a:rPr lang="de-DE" sz="1500" i="1" dirty="0">
                          <a:latin typeface="Cambria Math"/>
                        </a:rPr>
                        <m:t>: </m:t>
                      </m:r>
                      <m:r>
                        <a:rPr lang="de-DE" sz="1500" i="1" dirty="0">
                          <a:latin typeface="Cambria Math"/>
                        </a:rPr>
                        <m:t>𝑦</m:t>
                      </m:r>
                      <m:r>
                        <a:rPr lang="de-DE" sz="1500" i="1" dirty="0">
                          <a:latin typeface="Cambria Math"/>
                        </a:rPr>
                        <m:t>=</m:t>
                      </m:r>
                      <m:r>
                        <a:rPr lang="de-DE" sz="1500" i="1" dirty="0">
                          <a:latin typeface="Cambria Math"/>
                        </a:rPr>
                        <m:t>𝑒𝑥</m:t>
                      </m:r>
                      <m:r>
                        <a:rPr lang="de-DE" sz="1500" i="1" dirty="0">
                          <a:latin typeface="Cambria Math"/>
                        </a:rPr>
                        <m:t>+2</m:t>
                      </m:r>
                      <m:r>
                        <a:rPr lang="de-DE" sz="1500" i="1" dirty="0">
                          <a:latin typeface="Cambria Math"/>
                        </a:rPr>
                        <m:t>𝑒</m:t>
                      </m:r>
                    </m:oMath>
                  </m:oMathPara>
                </a14:m>
                <a:endParaRPr lang="de-DE" sz="1500" dirty="0"/>
              </a:p>
            </p:txBody>
          </p:sp>
        </mc:Choice>
        <mc:Fallback xmlns="">
          <p:sp>
            <p:nvSpPr>
              <p:cNvPr id="4" name="Rechtec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8229" y="44624"/>
                <a:ext cx="1413656" cy="523220"/>
              </a:xfrm>
              <a:prstGeom prst="rect">
                <a:avLst/>
              </a:prstGeom>
              <a:blipFill rotWithShape="1">
                <a:blip r:embed="rId4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Ellipse 7"/>
          <p:cNvSpPr/>
          <p:nvPr/>
        </p:nvSpPr>
        <p:spPr>
          <a:xfrm>
            <a:off x="7710284" y="3471110"/>
            <a:ext cx="39688" cy="3968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"/>
              <p:cNvSpPr/>
              <p:nvPr/>
            </p:nvSpPr>
            <p:spPr>
              <a:xfrm>
                <a:off x="9397132" y="3448433"/>
                <a:ext cx="322761" cy="271413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100" i="1" dirty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sz="1100" dirty="0"/>
              </a:p>
            </p:txBody>
          </p:sp>
        </mc:Choice>
        <mc:Fallback xmlns="">
          <p:sp>
            <p:nvSpPr>
              <p:cNvPr id="9" name="Rechtec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4013" y="3128355"/>
                <a:ext cx="292772" cy="24622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hteck 9"/>
              <p:cNvSpPr/>
              <p:nvPr/>
            </p:nvSpPr>
            <p:spPr>
              <a:xfrm>
                <a:off x="7759665" y="1827384"/>
                <a:ext cx="322761" cy="271413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100" i="1" dirty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de-DE" sz="1100" dirty="0"/>
              </a:p>
            </p:txBody>
          </p:sp>
        </mc:Choice>
        <mc:Fallback xmlns="">
          <p:sp>
            <p:nvSpPr>
              <p:cNvPr id="10" name="Rechtec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8688" y="1657769"/>
                <a:ext cx="292772" cy="24622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Ellipse 11"/>
          <p:cNvSpPr/>
          <p:nvPr/>
        </p:nvSpPr>
        <p:spPr>
          <a:xfrm>
            <a:off x="8023683" y="2648281"/>
            <a:ext cx="39688" cy="3968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de-DE"/>
          </a:p>
        </p:txBody>
      </p:sp>
      <p:sp>
        <p:nvSpPr>
          <p:cNvPr id="13" name="Ellipse 12"/>
          <p:cNvSpPr/>
          <p:nvPr/>
        </p:nvSpPr>
        <p:spPr>
          <a:xfrm>
            <a:off x="8026920" y="3472027"/>
            <a:ext cx="39688" cy="3968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hteck 5"/>
              <p:cNvSpPr/>
              <p:nvPr/>
            </p:nvSpPr>
            <p:spPr>
              <a:xfrm>
                <a:off x="7735150" y="3419368"/>
                <a:ext cx="331457" cy="271413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100" i="1" dirty="0">
                          <a:latin typeface="Cambria Math"/>
                        </a:rPr>
                        <m:t>𝑔</m:t>
                      </m:r>
                    </m:oMath>
                  </m:oMathPara>
                </a14:m>
                <a:endParaRPr lang="de-DE" sz="1100" dirty="0"/>
              </a:p>
            </p:txBody>
          </p:sp>
        </mc:Choice>
        <mc:Fallback xmlns="">
          <p:sp>
            <p:nvSpPr>
              <p:cNvPr id="6" name="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6451" y="3101988"/>
                <a:ext cx="300660" cy="24622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hteck 14"/>
              <p:cNvSpPr/>
              <p:nvPr/>
            </p:nvSpPr>
            <p:spPr>
              <a:xfrm>
                <a:off x="7946593" y="2892804"/>
                <a:ext cx="316600" cy="271055"/>
              </a:xfrm>
              <a:prstGeom prst="rect">
                <a:avLst/>
              </a:prstGeom>
            </p:spPr>
            <p:txBody>
              <a:bodyPr wrap="none" lIns="100794" tIns="50397" rIns="100794" bIns="50397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100" i="1" dirty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de-DE" sz="1100" dirty="0"/>
              </a:p>
            </p:txBody>
          </p:sp>
        </mc:Choice>
        <mc:Fallback xmlns="">
          <p:sp>
            <p:nvSpPr>
              <p:cNvPr id="15" name="Rechteck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8248" y="2624299"/>
                <a:ext cx="300660" cy="24622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Gerade Verbindung 15"/>
          <p:cNvCxnSpPr/>
          <p:nvPr/>
        </p:nvCxnSpPr>
        <p:spPr>
          <a:xfrm>
            <a:off x="6594775" y="6319853"/>
            <a:ext cx="1779658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60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136</Words>
  <Application>Microsoft Office PowerPoint</Application>
  <PresentationFormat>Benutzerdefiniert</PresentationFormat>
  <Paragraphs>87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Calibri</vt:lpstr>
      <vt:lpstr>Cambria Math</vt:lpstr>
      <vt:lpstr>Tw Cen MT Condensed</vt:lpstr>
      <vt:lpstr>Wingdings</vt:lpstr>
      <vt:lpstr>Wingdings 2</vt:lpstr>
      <vt:lpstr>Galathea</vt:lpstr>
      <vt:lpstr>e-Funktionen</vt:lpstr>
      <vt:lpstr>Aufgabe 1</vt:lpstr>
      <vt:lpstr>Aufgabe 1 - Rest</vt:lpstr>
      <vt:lpstr>Lösung Aufgabe 1 a)</vt:lpstr>
      <vt:lpstr>Lösung Aufgabe 1 a)</vt:lpstr>
      <vt:lpstr>Lösung Aufgabe 1 a)</vt:lpstr>
      <vt:lpstr>Lösung Aufgabe 1 b)</vt:lpstr>
      <vt:lpstr>Lösung Aufgabe 1 c)</vt:lpstr>
      <vt:lpstr>Lösung Aufgabe 1 d)</vt:lpstr>
      <vt:lpstr>Lösung Aufgabe 1 e)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123</cp:revision>
  <dcterms:modified xsi:type="dcterms:W3CDTF">2015-03-15T17:22:48Z</dcterms:modified>
</cp:coreProperties>
</file>