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5" r:id="rId6"/>
    <p:sldId id="261" r:id="rId7"/>
    <p:sldId id="266" r:id="rId8"/>
    <p:sldId id="267" r:id="rId9"/>
    <p:sldId id="262" r:id="rId10"/>
    <p:sldId id="268" r:id="rId11"/>
    <p:sldId id="269" r:id="rId12"/>
    <p:sldId id="270" r:id="rId13"/>
    <p:sldId id="271" r:id="rId14"/>
    <p:sldId id="277" r:id="rId15"/>
    <p:sldId id="278" r:id="rId16"/>
    <p:sldId id="272" r:id="rId17"/>
    <p:sldId id="273" r:id="rId18"/>
    <p:sldId id="274" r:id="rId19"/>
    <p:sldId id="275" r:id="rId20"/>
    <p:sldId id="264" r:id="rId21"/>
    <p:sldId id="276" r:id="rId22"/>
    <p:sldId id="279" r:id="rId23"/>
  </p:sldIdLst>
  <p:sldSz cx="10080625" cy="7559675"/>
  <p:notesSz cx="7559675" cy="10691813"/>
  <p:defaultTextStyle>
    <a:defPPr>
      <a:defRPr lang="de-DE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62" autoAdjust="0"/>
  </p:normalViewPr>
  <p:slideViewPr>
    <p:cSldViewPr>
      <p:cViewPr varScale="1">
        <p:scale>
          <a:sx n="77" d="100"/>
          <a:sy n="77" d="100"/>
        </p:scale>
        <p:origin x="108" y="18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8B071-2D22-4D06-877C-25E74B38C3CC}" type="datetimeFigureOut">
              <a:rPr lang="de-DE" smtClean="0"/>
              <a:t>02.11.2018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47928-C5BF-4DBD-8378-9BAFE820D3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90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6581957"/>
            <a:ext cx="10080625" cy="97771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-10081" y="6672673"/>
            <a:ext cx="2479834" cy="786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600801" y="6662594"/>
            <a:ext cx="7479824" cy="78620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604161" y="4451809"/>
            <a:ext cx="7140443" cy="2015913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604162" y="6669045"/>
            <a:ext cx="7392458" cy="755968"/>
          </a:xfrm>
        </p:spPr>
        <p:txBody>
          <a:bodyPr anchor="ctr">
            <a:normAutofit/>
          </a:bodyPr>
          <a:lstStyle>
            <a:lvl1pPr marL="0" indent="0" algn="l">
              <a:buNone/>
              <a:defRPr sz="2900">
                <a:solidFill>
                  <a:srgbClr val="FFFFFF"/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84005" y="6689617"/>
            <a:ext cx="2268141" cy="755968"/>
          </a:xfrm>
        </p:spPr>
        <p:txBody>
          <a:bodyPr>
            <a:noAutofit/>
          </a:bodyPr>
          <a:lstStyle>
            <a:lvl1pPr algn="ctr">
              <a:defRPr sz="2200">
                <a:solidFill>
                  <a:srgbClr val="FFFFFF"/>
                </a:solidFill>
              </a:defRPr>
            </a:lvl1pPr>
          </a:lstStyle>
          <a:p>
            <a:r>
              <a:rPr lang="de-DE" sz="1400" smtClean="0"/>
              <a:t>&lt;Datum/Uhrzeit&gt;</a:t>
            </a:r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299001" y="260740"/>
            <a:ext cx="6468401" cy="402483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820547" y="251989"/>
            <a:ext cx="924057" cy="4199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 smtClean="0"/>
              <a:t>&lt;Datum/Uhrzeit&gt;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24448" y="671972"/>
            <a:ext cx="2268141" cy="6080989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4031" y="671971"/>
            <a:ext cx="6132380" cy="6080990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224448" y="6887706"/>
            <a:ext cx="2436151" cy="402483"/>
          </a:xfrm>
        </p:spPr>
        <p:txBody>
          <a:bodyPr/>
          <a:lstStyle/>
          <a:p>
            <a:r>
              <a:rPr lang="de-DE" sz="1400" smtClean="0"/>
              <a:t>&lt;Datum/Uhrzeit&gt;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04033" y="6887492"/>
            <a:ext cx="6144378" cy="402483"/>
          </a:xfrm>
        </p:spPr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6720767" y="0"/>
            <a:ext cx="352822" cy="7559675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771170" y="671971"/>
            <a:ext cx="252016" cy="6887704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771170" y="0"/>
            <a:ext cx="252016" cy="587975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6603191" y="159228"/>
            <a:ext cx="587975" cy="269518"/>
          </a:xfrm>
        </p:spPr>
        <p:txBody>
          <a:bodyPr/>
          <a:lstStyle/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1" y="337321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1" y="1769040"/>
            <a:ext cx="9071640" cy="438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5402" y="251989"/>
            <a:ext cx="8988557" cy="1091953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 smtClean="0"/>
              <a:t>&lt;Datum/Uhrzeit&gt;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75402" y="1763924"/>
            <a:ext cx="8988557" cy="4955787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2095" y="3023870"/>
            <a:ext cx="7852737" cy="1844421"/>
          </a:xfrm>
        </p:spPr>
        <p:txBody>
          <a:bodyPr anchor="t"/>
          <a:lstStyle>
            <a:lvl1pPr marL="0" indent="0">
              <a:buNone/>
              <a:defRPr sz="3100">
                <a:solidFill>
                  <a:schemeClr val="tx2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679928"/>
            <a:ext cx="10080625" cy="125994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763924"/>
            <a:ext cx="1428089" cy="1091953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512094" y="1763924"/>
            <a:ext cx="8568531" cy="109195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2094" y="1763924"/>
            <a:ext cx="8400521" cy="1091953"/>
          </a:xfrm>
        </p:spPr>
        <p:txBody>
          <a:bodyPr/>
          <a:lstStyle>
            <a:lvl1pPr algn="l">
              <a:buNone/>
              <a:defRPr sz="49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 smtClean="0"/>
              <a:t>&lt;Datum/Uhrzeit&gt;</a:t>
            </a: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931917"/>
            <a:ext cx="1428089" cy="773468"/>
          </a:xfrm>
        </p:spPr>
        <p:txBody>
          <a:bodyPr>
            <a:no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72041" y="1752203"/>
            <a:ext cx="4284266" cy="5039783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5341167" y="1752203"/>
            <a:ext cx="4284266" cy="5039783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de-DE" sz="1400" smtClean="0"/>
              <a:t>&lt;Datum/Uhrzeit&gt;</a:t>
            </a:r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037" y="300987"/>
            <a:ext cx="8988557" cy="958959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72041" y="2687885"/>
            <a:ext cx="4284266" cy="394783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5292328" y="2687885"/>
            <a:ext cx="4284266" cy="394783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de-DE" sz="1400" smtClean="0"/>
              <a:t>&lt;Datum/Uhrzeit&gt;</a:t>
            </a:r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72041" y="1931917"/>
            <a:ext cx="4284266" cy="70557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5292328" y="1931917"/>
            <a:ext cx="4284266" cy="70557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 smtClean="0"/>
              <a:t>&lt;Datum/Uhrzeit&gt;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 smtClean="0"/>
              <a:t>&lt;Datum/Uhrzeit&gt;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887704"/>
            <a:ext cx="588036" cy="41998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2042" y="300987"/>
            <a:ext cx="8904552" cy="958959"/>
          </a:xfrm>
        </p:spPr>
        <p:txBody>
          <a:bodyPr anchor="ctr"/>
          <a:lstStyle>
            <a:lvl1pPr algn="l">
              <a:buNone/>
              <a:defRPr sz="4900" b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z="1400" smtClean="0"/>
              <a:t>&lt;Datum/Uhrzeit&gt;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72042" y="1931917"/>
            <a:ext cx="1764109" cy="4787794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1191" tIns="201589" rIns="151191" bIns="100794"/>
          <a:lstStyle>
            <a:lvl1pPr marL="0" indent="0">
              <a:spcAft>
                <a:spcPts val="1102"/>
              </a:spcAft>
              <a:buNone/>
              <a:defRPr sz="20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604161" y="1931917"/>
            <a:ext cx="7056438" cy="4871791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64109" y="6047740"/>
            <a:ext cx="8064500" cy="755968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10081" y="5039783"/>
            <a:ext cx="10080625" cy="97771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10081" y="5140579"/>
            <a:ext cx="1612900" cy="78620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703626" y="5130500"/>
            <a:ext cx="8376999" cy="78620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4109" y="5123779"/>
            <a:ext cx="8064500" cy="755968"/>
          </a:xfrm>
        </p:spPr>
        <p:txBody>
          <a:bodyPr anchor="ctr"/>
          <a:lstStyle>
            <a:lvl1pPr algn="l">
              <a:buNone/>
              <a:defRPr sz="3100" b="0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596099" y="0"/>
            <a:ext cx="110887" cy="756975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6888427" y="6887704"/>
            <a:ext cx="2940182" cy="402483"/>
          </a:xfrm>
        </p:spPr>
        <p:txBody>
          <a:bodyPr rtlCol="0"/>
          <a:lstStyle/>
          <a:p>
            <a:r>
              <a:rPr lang="de-DE" sz="1400" smtClean="0"/>
              <a:t>&lt;Datum/Uhrzeit&gt;</a:t>
            </a: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5144778"/>
            <a:ext cx="1596099" cy="731472"/>
          </a:xfrm>
        </p:spPr>
        <p:txBody>
          <a:bodyPr rtlCol="0"/>
          <a:lstStyle>
            <a:lvl1pPr>
              <a:defRPr sz="3100"/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764109" y="6887490"/>
            <a:ext cx="5040313" cy="402483"/>
          </a:xfrm>
        </p:spPr>
        <p:txBody>
          <a:bodyPr rtlCol="0"/>
          <a:lstStyle/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20427" y="0"/>
            <a:ext cx="8360198" cy="5036423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72042" y="251989"/>
            <a:ext cx="8988557" cy="1091953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75402" y="1763924"/>
            <a:ext cx="8988557" cy="4989386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720417" y="6887704"/>
            <a:ext cx="2940182" cy="402483"/>
          </a:xfrm>
          <a:prstGeom prst="rect">
            <a:avLst/>
          </a:prstGeom>
        </p:spPr>
        <p:txBody>
          <a:bodyPr vert="horz" lIns="100794" tIns="50397" rIns="100794" bIns="50397" anchor="ctr" anchorCtr="0"/>
          <a:lstStyle>
            <a:lvl1pPr algn="l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r>
              <a:rPr lang="de-DE" sz="1400" smtClean="0"/>
              <a:t>&lt;Datum/Uhrzeit&gt;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72042" y="6887490"/>
            <a:ext cx="5976368" cy="402483"/>
          </a:xfrm>
          <a:prstGeom prst="rect">
            <a:avLst/>
          </a:prstGeom>
        </p:spPr>
        <p:txBody>
          <a:bodyPr vert="horz" lIns="100794" tIns="50397" rIns="100794" bIns="50397" anchor="ctr"/>
          <a:lstStyle>
            <a:lvl1pPr algn="r" eaLnBrk="1" latinLnBrk="0" hangingPunct="1">
              <a:defRPr kumimoji="0" sz="1500">
                <a:solidFill>
                  <a:schemeClr val="tx2"/>
                </a:solidFill>
              </a:defRPr>
            </a:lvl1pPr>
          </a:lstStyle>
          <a:p>
            <a:pPr algn="ctr"/>
            <a:r>
              <a:rPr lang="de-DE" sz="1400"/>
              <a:t>&lt;Fußzeile&gt;</a:t>
            </a:r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0" y="1360741"/>
            <a:ext cx="10080625" cy="35278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411139"/>
            <a:ext cx="588036" cy="25198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51040" y="1411139"/>
            <a:ext cx="9429585" cy="25198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402389"/>
            <a:ext cx="588036" cy="269490"/>
          </a:xfrm>
          <a:prstGeom prst="rect">
            <a:avLst/>
          </a:prstGeom>
        </p:spPr>
        <p:txBody>
          <a:bodyPr vert="horz" lIns="100794" tIns="50397" rIns="100794" bIns="50397" anchor="ctr" anchorCtr="0">
            <a:normAutofit/>
          </a:bodyPr>
          <a:lstStyle>
            <a:lvl1pPr algn="ctr" eaLnBrk="1" latinLnBrk="0" hangingPunct="1">
              <a:defRPr kumimoji="0" sz="1500" b="1">
                <a:solidFill>
                  <a:srgbClr val="FFFFFF"/>
                </a:solidFill>
              </a:defRPr>
            </a:lvl1pPr>
          </a:lstStyle>
          <a:p>
            <a:pPr algn="r"/>
            <a:fld id="{11612171-5131-4161-9121-71D1E19191A1}" type="slidenum">
              <a:rPr lang="de-DE" sz="1400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9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2780" indent="-352780" algn="l" rtl="0" eaLnBrk="1" latinLnBrk="0" hangingPunct="1">
        <a:spcBef>
          <a:spcPts val="772"/>
        </a:spcBef>
        <a:buClr>
          <a:schemeClr val="accent2"/>
        </a:buClr>
        <a:buSzPct val="60000"/>
        <a:buFont typeface="Wingdings"/>
        <a:buChar char="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302383" algn="l" rtl="0" eaLnBrk="1" latinLnBrk="0" hangingPunct="1">
        <a:spcBef>
          <a:spcPts val="606"/>
        </a:spcBef>
        <a:buClr>
          <a:schemeClr val="accent1"/>
        </a:buClr>
        <a:buSzPct val="70000"/>
        <a:buFont typeface="Wingdings 2"/>
        <a:buChar char="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indent="-251986" algn="l" rtl="0" eaLnBrk="1" latinLnBrk="0" hangingPunct="1">
        <a:spcBef>
          <a:spcPts val="551"/>
        </a:spcBef>
        <a:buClr>
          <a:schemeClr val="accent2"/>
        </a:buClr>
        <a:buSzPct val="75000"/>
        <a:buFont typeface="Wingdings"/>
        <a:buChar char="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indent="-251986" algn="l" rtl="0" eaLnBrk="1" latinLnBrk="0" hangingPunct="1">
        <a:spcBef>
          <a:spcPts val="441"/>
        </a:spcBef>
        <a:buClr>
          <a:schemeClr val="accent3"/>
        </a:buClr>
        <a:buSzPct val="7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indent="-251986" algn="l" rtl="0" eaLnBrk="1" latinLnBrk="0" hangingPunct="1">
        <a:spcBef>
          <a:spcPts val="441"/>
        </a:spcBef>
        <a:buClr>
          <a:schemeClr val="accent4"/>
        </a:buClr>
        <a:buSzPct val="65000"/>
        <a:buFont typeface="Wingdings"/>
        <a:buChar char="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18269" indent="-251986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620652" indent="-251986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23035" indent="-251986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225418" indent="-251986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laus_messner@web.d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learning-freiburg.d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2"/>
          <p:cNvSpPr/>
          <p:nvPr/>
        </p:nvSpPr>
        <p:spPr>
          <a:xfrm>
            <a:off x="180001" y="7092000"/>
            <a:ext cx="9720000" cy="0"/>
          </a:xfrm>
          <a:prstGeom prst="line">
            <a:avLst/>
          </a:prstGeom>
          <a:ln>
            <a:solidFill>
              <a:srgbClr val="808080"/>
            </a:solidFill>
          </a:ln>
        </p:spPr>
      </p:sp>
      <p:pic>
        <p:nvPicPr>
          <p:cNvPr id="39" name="Grafik 38"/>
          <p:cNvPicPr/>
          <p:nvPr/>
        </p:nvPicPr>
        <p:blipFill>
          <a:blip r:embed="rId2"/>
          <a:stretch>
            <a:fillRect/>
          </a:stretch>
        </p:blipFill>
        <p:spPr>
          <a:xfrm>
            <a:off x="235440" y="7183440"/>
            <a:ext cx="304920" cy="304920"/>
          </a:xfrm>
          <a:prstGeom prst="rect">
            <a:avLst/>
          </a:prstGeom>
        </p:spPr>
      </p:pic>
      <p:sp>
        <p:nvSpPr>
          <p:cNvPr id="40" name="TextShape 3"/>
          <p:cNvSpPr txBox="1"/>
          <p:nvPr/>
        </p:nvSpPr>
        <p:spPr>
          <a:xfrm>
            <a:off x="612000" y="7115040"/>
            <a:ext cx="9180000" cy="3909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de-DE" sz="2000" dirty="0">
                <a:hlinkClick r:id="rId3"/>
              </a:rPr>
              <a:t>klaus_messner@web.de</a:t>
            </a:r>
            <a:r>
              <a:rPr lang="de-DE" sz="2000" dirty="0"/>
              <a:t>			     		</a:t>
            </a:r>
            <a:r>
              <a:rPr lang="de-DE" sz="2000" dirty="0">
                <a:hlinkClick r:id="rId4"/>
              </a:rPr>
              <a:t>www.elearning-freiburg.de</a:t>
            </a:r>
            <a:endParaRPr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400" dirty="0">
                <a:solidFill>
                  <a:srgbClr val="2300DC"/>
                </a:solidFill>
              </a:rPr>
              <a:t>Abiturprüfung Mathematik 2018 Baden-Württemberg</a:t>
            </a:r>
            <a:endParaRPr lang="de-DE" sz="4400" dirty="0"/>
          </a:p>
          <a:p>
            <a:pPr marL="0" indent="0" algn="ctr">
              <a:buNone/>
            </a:pPr>
            <a:r>
              <a:rPr lang="de-DE" sz="4400" dirty="0">
                <a:solidFill>
                  <a:srgbClr val="2300DC"/>
                </a:solidFill>
              </a:rPr>
              <a:t>Allgemeinbildende Gymnasien</a:t>
            </a:r>
            <a:endParaRPr lang="de-DE" sz="4400" dirty="0"/>
          </a:p>
          <a:p>
            <a:pPr marL="0" indent="0" algn="ctr">
              <a:buNone/>
            </a:pPr>
            <a:r>
              <a:rPr lang="de-DE" sz="4400" dirty="0">
                <a:solidFill>
                  <a:srgbClr val="0000FF"/>
                </a:solidFill>
              </a:rPr>
              <a:t>Pflichtteil</a:t>
            </a:r>
            <a:endParaRPr lang="de-DE" sz="4400" dirty="0"/>
          </a:p>
          <a:p>
            <a:pPr marL="0" indent="0" algn="ctr">
              <a:buNone/>
            </a:pPr>
            <a:r>
              <a:rPr lang="de-DE" sz="4400" dirty="0">
                <a:solidFill>
                  <a:srgbClr val="FF0000"/>
                </a:solidFill>
              </a:rPr>
              <a:t>Lösungen</a:t>
            </a:r>
            <a:endParaRPr lang="de-DE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>
                    <a:solidFill>
                      <a:srgbClr val="FF0000"/>
                    </a:solidFill>
                  </a:rPr>
                  <a:t>Lösung a)</a:t>
                </a:r>
                <a:r>
                  <a:rPr lang="de-DE" sz="2200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de-DE" sz="2200" dirty="0"/>
                  <a:t>Wenn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/>
                  <a:t> in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/>
                  <a:t> liegt, dann gilt dies für jeden Wert 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de-DE" sz="2200" dirty="0"/>
                  <a:t>, insbesondere auch für den Wert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 dirty="0"/>
                  <a:t>. Es reicht also, den Stützvektor 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/>
                  <a:t> in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/>
                  <a:t> einzusetzen, wodurch wir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sz="2200" dirty="0"/>
                  <a:t> erhalten:</a:t>
                </a:r>
                <a:br>
                  <a:rPr lang="de-DE" sz="2200" dirty="0"/>
                </a:br>
                <a:r>
                  <a:rPr lang="de-DE" sz="800" dirty="0"/>
                  <a:t/>
                </a:r>
                <a:br>
                  <a:rPr lang="de-DE" sz="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</a:rPr>
                        <m:t>2⋅1+2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+1=5  ⇒  2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+3=5  ⇒   2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=2   ⇒    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r>
                  <a:rPr lang="de-DE" sz="2200" dirty="0"/>
                  <a:t/>
                </a:r>
                <a:br>
                  <a:rPr lang="de-DE" sz="2200" dirty="0"/>
                </a:br>
                <a:endParaRPr lang="de-DE" sz="22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Wir</m:t>
                    </m:r>
                    <m:r>
                      <a:rPr lang="de-DE" sz="2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k</m:t>
                    </m:r>
                    <m:r>
                      <a:rPr lang="de-DE" sz="2200">
                        <a:latin typeface="Cambria Math" panose="02040503050406030204" pitchFamily="18" charset="0"/>
                      </a:rPr>
                      <m:t>ö</m:t>
                    </m:r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nnen</m:t>
                    </m:r>
                    <m:r>
                      <a:rPr lang="de-DE" sz="2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nun</m:t>
                    </m:r>
                    <m:r>
                      <a:rPr lang="de-DE" sz="220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de-DE" sz="2200" dirty="0"/>
                  <a:t> beliebig z.B.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sz="2200" dirty="0"/>
                  <a:t> wählen und mit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sz="2200" dirty="0"/>
                  <a:t> erhalten wir durch Einsetzen in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/>
                  <a:t> folgendes: </a:t>
                </a:r>
                <a:br>
                  <a:rPr lang="de-DE" sz="2200" dirty="0"/>
                </a:br>
                <a:r>
                  <a:rPr lang="de-DE" sz="800" dirty="0"/>
                  <a:t/>
                </a:r>
                <a:br>
                  <a:rPr lang="de-DE" sz="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1+1</m:t>
                          </m: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+2⋅1+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de-DE" sz="2200" dirty="0"/>
              </a:p>
              <a:p>
                <a:pPr marL="0" indent="0">
                  <a:buNone/>
                </a:pPr>
                <a:r>
                  <a:rPr lang="de-DE" sz="2200" dirty="0"/>
                  <a:t>Daraus ergibt sich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4+2+1+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=5  ⇒  7+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=5   ⇒   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de-DE" sz="2200" dirty="0"/>
              </a:p>
              <a:p>
                <a:pPr marL="0" indent="0">
                  <a:buNone/>
                </a:pPr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b="1" dirty="0"/>
                  <a:t>Ergebnis:</a:t>
                </a:r>
                <a:r>
                  <a:rPr lang="de-DE" sz="2200" dirty="0"/>
                  <a:t> Die gesuchten Werte lauten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sz="2200" dirty="0"/>
                  <a:t>.</a:t>
                </a:r>
                <a:br>
                  <a:rPr lang="de-DE" sz="2200" dirty="0"/>
                </a:br>
                <a:endParaRPr lang="de-DE" sz="2200" dirty="0"/>
              </a:p>
              <a:p>
                <a:pPr marL="0" indent="0">
                  <a:buNone/>
                </a:pPr>
                <a:endParaRPr lang="de-DE" altLang="de-DE" sz="22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 r="-4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2018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9B69F496-B2C8-428C-82B5-93A11EE4016D}"/>
                  </a:ext>
                </a:extLst>
              </p:cNvPr>
              <p:cNvSpPr/>
              <p:nvPr/>
            </p:nvSpPr>
            <p:spPr>
              <a:xfrm>
                <a:off x="7560592" y="359191"/>
                <a:ext cx="2230413" cy="877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: 2</m:t>
                    </m:r>
                    <m:sSub>
                      <m:sSub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400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14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de-DE" sz="1400" dirty="0"/>
              </a:p>
              <a:p>
                <a:pPr algn="r"/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:  </m:t>
                    </m:r>
                    <m:acc>
                      <m:accPr>
                        <m:chr m:val="⃗"/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de-DE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eqArr>
                      </m:e>
                    </m:d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9B69F496-B2C8-428C-82B5-93A11EE401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592" y="359191"/>
                <a:ext cx="2230413" cy="8775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5C6D3B56-D759-47CD-AD57-C2A6A7F3D76F}"/>
              </a:ext>
            </a:extLst>
          </p:cNvPr>
          <p:cNvCxnSpPr>
            <a:cxnSpLocks/>
          </p:cNvCxnSpPr>
          <p:nvPr/>
        </p:nvCxnSpPr>
        <p:spPr>
          <a:xfrm>
            <a:off x="5112320" y="6228109"/>
            <a:ext cx="864096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5392C60A-FA68-4726-92D5-E2CC7292DD71}"/>
              </a:ext>
            </a:extLst>
          </p:cNvPr>
          <p:cNvCxnSpPr>
            <a:cxnSpLocks/>
          </p:cNvCxnSpPr>
          <p:nvPr/>
        </p:nvCxnSpPr>
        <p:spPr>
          <a:xfrm>
            <a:off x="6552480" y="6228109"/>
            <a:ext cx="648072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72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de-DE" sz="2200" b="1" dirty="0">
                    <a:solidFill>
                      <a:srgbClr val="FF0000"/>
                    </a:solidFill>
                  </a:rPr>
                  <a:t>Lösung b)</a:t>
                </a:r>
              </a:p>
              <a:p>
                <a:pPr marL="0" lvl="0" indent="0">
                  <a:buNone/>
                </a:pPr>
                <a:r>
                  <a:rPr lang="de-DE" sz="2200" dirty="0"/>
                  <a:t>Gemäß den Ergebnissen aus Teilaufgabe a) ist die Gerade nun vollständig gegeben durch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:  </m:t>
                    </m:r>
                    <m:acc>
                      <m:accPr>
                        <m:chr m:val="⃗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/>
                  <a:t>. </a:t>
                </a:r>
              </a:p>
              <a:p>
                <a:pPr marL="0" lvl="0" indent="0">
                  <a:buNone/>
                </a:pPr>
                <a:r>
                  <a:rPr lang="de-DE" sz="2200" dirty="0"/>
                  <a:t>Der Richtungsvektor einer Geraden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2200" dirty="0"/>
                  <a:t>, die senkrecht zu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/>
                  <a:t> steht und gleichzeitig in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/>
                  <a:t> liegt, muss sowohl senkrecht zum Richtungsvektor 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/>
                  <a:t> als auch senkrecht zum Normalenvektor 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/>
                  <a:t> verlaufen. Es müssen also folgende beiden Gleichungen erfüllt sein:</a:t>
                </a:r>
              </a:p>
              <a:p>
                <a:pPr marL="0" indent="0" algn="ctr">
                  <a:buNone/>
                </a:pPr>
                <a:r>
                  <a:rPr lang="de-DE" sz="2200" dirty="0"/>
                  <a:t/>
                </a:r>
                <a:br>
                  <a:rPr lang="de-DE" sz="220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I</m:t>
                    </m:r>
                    <m:r>
                      <a:rPr lang="de-DE" sz="2200">
                        <a:latin typeface="Cambria Math" panose="02040503050406030204" pitchFamily="18" charset="0"/>
                      </a:rPr>
                      <m:t>. 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eqAr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II</m:t>
                    </m:r>
                    <m:r>
                      <a:rPr lang="de-DE" sz="2200">
                        <a:latin typeface="Cambria Math" panose="02040503050406030204" pitchFamily="18" charset="0"/>
                      </a:rPr>
                      <m:t>. 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de-DE" sz="2200" dirty="0"/>
              </a:p>
              <a:p>
                <a:pPr marL="0" indent="0">
                  <a:buNone/>
                </a:pPr>
                <a:endParaRPr lang="de-DE" altLang="de-DE" sz="22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2018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9B69F496-B2C8-428C-82B5-93A11EE4016D}"/>
                  </a:ext>
                </a:extLst>
              </p:cNvPr>
              <p:cNvSpPr/>
              <p:nvPr/>
            </p:nvSpPr>
            <p:spPr>
              <a:xfrm>
                <a:off x="7560592" y="359191"/>
                <a:ext cx="2230413" cy="877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: 2</m:t>
                    </m:r>
                    <m:sSub>
                      <m:sSub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400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14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de-DE" sz="1400" dirty="0"/>
              </a:p>
              <a:p>
                <a:pPr algn="r"/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:  </m:t>
                    </m:r>
                    <m:acc>
                      <m:accPr>
                        <m:chr m:val="⃗"/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de-DE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eqArr>
                      </m:e>
                    </m:d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9B69F496-B2C8-428C-82B5-93A11EE401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592" y="359191"/>
                <a:ext cx="2230413" cy="8775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55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de-DE" sz="2200" dirty="0"/>
                  <a:t>Wenn wir beide Skalarprodukte ausmultiplizieren, erhalten wir </a:t>
                </a:r>
                <a:br>
                  <a:rPr lang="de-DE" sz="220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I</m:t>
                    </m:r>
                    <m:r>
                      <a:rPr lang="de-DE" sz="2200">
                        <a:latin typeface="Cambria Math" panose="02040503050406030204" pitchFamily="18" charset="0"/>
                      </a:rPr>
                      <m:t>. 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II</m:t>
                    </m:r>
                    <m:r>
                      <a:rPr lang="de-DE" sz="2200">
                        <a:latin typeface="Cambria Math" panose="02040503050406030204" pitchFamily="18" charset="0"/>
                      </a:rPr>
                      <m:t>. 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 2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 dirty="0"/>
                  <a:t>. </a:t>
                </a:r>
              </a:p>
              <a:p>
                <a:pPr marL="0" lvl="0" indent="0">
                  <a:buNone/>
                </a:pPr>
                <a:r>
                  <a:rPr lang="de-DE" sz="2200" dirty="0"/>
                  <a:t>Wir formen die erste Gleichung um zu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I</m:t>
                    </m:r>
                    <m:r>
                      <a:rPr lang="de-DE" sz="2200">
                        <a:latin typeface="Cambria Math" panose="02040503050406030204" pitchFamily="18" charset="0"/>
                      </a:rPr>
                      <m:t>. 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e-DE" sz="2200" dirty="0"/>
                  <a:t>, setzen dies in die zweite Gleichung ein und erhalten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II</m:t>
                    </m:r>
                    <m:r>
                      <a:rPr lang="de-DE" sz="2200">
                        <a:latin typeface="Cambria Math" panose="02040503050406030204" pitchFamily="18" charset="0"/>
                      </a:rPr>
                      <m:t>. 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 2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+5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 dirty="0"/>
                  <a:t>. </a:t>
                </a:r>
              </a:p>
              <a:p>
                <a:pPr marL="0" lvl="0" indent="0">
                  <a:buNone/>
                </a:pPr>
                <a:r>
                  <a:rPr lang="de-DE" sz="2200" dirty="0"/>
                  <a:t>Übrig bleibt eine Gleichung mit zwei Unbekannten, von denen wir eine frei wählen können, z.B.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de-DE" sz="2200" dirty="0"/>
                  <a:t>. </a:t>
                </a:r>
              </a:p>
              <a:p>
                <a:pPr marL="0" lvl="0" indent="0">
                  <a:buNone/>
                </a:pPr>
                <a:r>
                  <a:rPr lang="de-DE" sz="2200" dirty="0"/>
                  <a:t>Daraus ergibt sich nach Umstellung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de-DE" sz="2200" dirty="0"/>
                  <a:t> und durch Einsetzen in Gleichung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de-DE" sz="2200" dirty="0"/>
                  <a:t>.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de-DE" sz="2200" dirty="0"/>
                  <a:t>. Damit haben wir einen Richtungsvektor für die Gerade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2200" dirty="0"/>
                  <a:t>. Als Stützvektor können wir einen beliebigen Punkt aus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/>
                  <a:t> wählen, beispielsweise den Stützvektor 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/>
                  <a:t>. Damit haben wir ein</a:t>
                </a:r>
                <a:br>
                  <a:rPr lang="de-DE" sz="2200" dirty="0"/>
                </a:br>
                <a:r>
                  <a:rPr lang="de-DE" sz="2200" b="1" dirty="0"/>
                  <a:t>Ergebnis:</a:t>
                </a:r>
                <a:r>
                  <a:rPr lang="de-DE" sz="2200" dirty="0"/>
                  <a:t> Die gesuchte Gerade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2200" dirty="0"/>
                  <a:t> ist gegeben durch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:  </m:t>
                    </m:r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/>
                  <a:t>.</a:t>
                </a:r>
              </a:p>
              <a:p>
                <a:pPr marL="0" indent="0">
                  <a:buNone/>
                </a:pPr>
                <a:endParaRPr lang="de-DE" altLang="de-DE" sz="22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 r="-10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2018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9B69F496-B2C8-428C-82B5-93A11EE4016D}"/>
                  </a:ext>
                </a:extLst>
              </p:cNvPr>
              <p:cNvSpPr/>
              <p:nvPr/>
            </p:nvSpPr>
            <p:spPr>
              <a:xfrm>
                <a:off x="7560592" y="359191"/>
                <a:ext cx="2230413" cy="877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: 2</m:t>
                    </m:r>
                    <m:sSub>
                      <m:sSub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1400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1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14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de-DE" sz="1400" dirty="0"/>
              </a:p>
              <a:p>
                <a:pPr algn="r"/>
                <a:r>
                  <a:rPr lang="de-DE" sz="1400" dirty="0"/>
                  <a:t> </a:t>
                </a:r>
                <a14:m>
                  <m:oMath xmlns:m="http://schemas.openxmlformats.org/officeDocument/2006/math">
                    <m:r>
                      <a:rPr lang="de-DE" sz="1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:  </m:t>
                    </m:r>
                    <m:acc>
                      <m:accPr>
                        <m:chr m:val="⃗"/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de-DE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14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1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eqArr>
                      </m:e>
                    </m:d>
                  </m:oMath>
                </a14:m>
                <a:endParaRPr lang="de-DE" sz="1400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9B69F496-B2C8-428C-82B5-93A11EE401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592" y="359191"/>
                <a:ext cx="2230413" cy="8775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60ED8AFE-04B5-4C29-B616-1FA5A21AD8AE}"/>
              </a:ext>
            </a:extLst>
          </p:cNvPr>
          <p:cNvCxnSpPr>
            <a:cxnSpLocks/>
          </p:cNvCxnSpPr>
          <p:nvPr/>
        </p:nvCxnSpPr>
        <p:spPr>
          <a:xfrm>
            <a:off x="6624488" y="6516141"/>
            <a:ext cx="2664296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46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/>
                  <a:t>Aufgabe 6</a:t>
                </a:r>
                <a:endParaRPr lang="de-DE" sz="2200" dirty="0"/>
              </a:p>
              <a:p>
                <a:pPr marL="0" indent="0">
                  <a:buNone/>
                </a:pPr>
                <a:r>
                  <a:rPr lang="de-DE" sz="2200" dirty="0"/>
                  <a:t>Gegeben ist die Ebene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de-DE" sz="2200" dirty="0"/>
                  <a:t>.</a:t>
                </a:r>
              </a:p>
              <a:p>
                <a:pPr marL="457200" lvl="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200" dirty="0"/>
                  <a:t>Begründen Sie, dass die Spurpunkte 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/>
                  <a:t> die Ecken eines gleichschenkligen Dreiecks bilden.</a:t>
                </a:r>
              </a:p>
              <a:p>
                <a:pPr marL="457200" lvl="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200" dirty="0"/>
                  <a:t>Die Ebene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: </m:t>
                    </m:r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eqAr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/>
                  <a:t> schneidet die Ebene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/>
                  <a:t>.</a:t>
                </a:r>
                <a:br>
                  <a:rPr lang="de-DE" sz="2200" dirty="0"/>
                </a:br>
                <a:r>
                  <a:rPr lang="de-DE" sz="2200" dirty="0"/>
                  <a:t>Bestimmen Sie eine Gleichung der Schnittgeraden.</a:t>
                </a:r>
              </a:p>
              <a:p>
                <a:pPr marL="0" indent="0">
                  <a:buNone/>
                </a:pPr>
                <a:r>
                  <a:rPr lang="de-DE" sz="2200" dirty="0"/>
                  <a:t>								         (3,5 VP)</a:t>
                </a:r>
                <a:endParaRPr lang="de-DE" altLang="de-DE" sz="22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 r="-6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2018</a:t>
            </a:r>
          </a:p>
        </p:txBody>
      </p:sp>
    </p:spTree>
    <p:extLst>
      <p:ext uri="{BB962C8B-B14F-4D97-AF65-F5344CB8AC3E}">
        <p14:creationId xmlns:p14="http://schemas.microsoft.com/office/powerpoint/2010/main" val="197820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altLang="de-DE" sz="2200" b="1" dirty="0" smtClean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Lösung a)</a:t>
                </a:r>
              </a:p>
              <a:p>
                <a:pPr marL="0" lvl="0" indent="0">
                  <a:buNone/>
                </a:pPr>
                <a:r>
                  <a:rPr lang="de-DE" sz="2200" dirty="0"/>
                  <a:t>Wenn man jeweils zwei Koordinaten Null setzt und die Ebenengleichung nach der dritten Koordinate auflöst, erhält man die Spurpunkte. </a:t>
                </a:r>
              </a:p>
              <a:p>
                <a:pPr marL="0" lvl="0" indent="0">
                  <a:buNone/>
                </a:pPr>
                <a:r>
                  <a:rPr lang="de-DE" sz="2200" dirty="0"/>
                  <a:t>Beispielsweise setzen wir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 dirty="0"/>
                  <a:t> und erhalten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de-DE" sz="2200" dirty="0"/>
                  <a:t> und damit den Spurpunkt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(4|0|0)</m:t>
                    </m:r>
                  </m:oMath>
                </a14:m>
                <a:r>
                  <a:rPr lang="de-DE" sz="2200" dirty="0"/>
                  <a:t>. Analog erhalten wir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(0|2|0)</m:t>
                    </m:r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(0</m:t>
                    </m:r>
                    <m:d>
                      <m:dPr>
                        <m:begChr m:val="|"/>
                        <m:endChr m:val="|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−4)</m:t>
                    </m:r>
                  </m:oMath>
                </a14:m>
                <a:r>
                  <a:rPr lang="de-DE" sz="2200" dirty="0"/>
                  <a:t>. </a:t>
                </a:r>
              </a:p>
              <a:p>
                <a:pPr marL="0" lvl="0" indent="0">
                  <a:buNone/>
                </a:pPr>
                <a:r>
                  <a:rPr lang="de-DE" sz="2200" dirty="0"/>
                  <a:t>Die Seiten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sz="2200" dirty="0"/>
                  <a:t> sind zwei Seiten eines Dreiecks mit den </a:t>
                </a:r>
                <a:r>
                  <a:rPr lang="de-DE" sz="2200" dirty="0" smtClean="0"/>
                  <a:t>Längen</a:t>
                </a:r>
              </a:p>
              <a:p>
                <a:pPr marL="0" lvl="0" indent="0">
                  <a:buNone/>
                </a:pPr>
                <a:r>
                  <a:rPr lang="de-DE" sz="2200" dirty="0"/>
                  <a:t/>
                </a:r>
                <a:br>
                  <a:rPr lang="de-DE" sz="22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d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d>
                        </m:e>
                      </m:d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d>
                        </m:e>
                      </m:d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rad>
                    </m:oMath>
                  </m:oMathPara>
                </a14:m>
                <a:endParaRPr lang="de-DE" altLang="de-DE" sz="2200" b="1" dirty="0" smtClean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0" lvl="0" indent="0">
                  <a:buNone/>
                </a:pPr>
                <a:endParaRPr lang="de-DE" altLang="de-DE" sz="2200" b="1" dirty="0" smtClean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eqArr>
                            </m:e>
                          </m:d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d>
                        </m:e>
                      </m:d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eqArr>
                            </m:e>
                          </m:d>
                        </m:e>
                      </m:d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rad>
                    </m:oMath>
                  </m:oMathPara>
                </a14:m>
                <a:endParaRPr lang="de-DE" altLang="de-DE" sz="20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 r="-11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2018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8064648" y="1036165"/>
                <a:ext cx="185159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1400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1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sz="1400" i="1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648" y="1036165"/>
                <a:ext cx="1851597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628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lvl="0" indent="0">
                  <a:buNone/>
                </a:pPr>
                <a:r>
                  <a:rPr lang="de-DE" sz="2000" dirty="0" smtClean="0"/>
                  <a:t>Mit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de-DE" sz="2000" b="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de-DE" sz="20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de-DE" sz="20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de-DE" sz="2000" b="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de-DE" sz="2000" b="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de-DE" sz="2000" b="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000" b="0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rad>
                  </m:oMath>
                </a14:m>
                <a:r>
                  <a:rPr lang="de-DE" altLang="de-DE" sz="22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sehen wir, dass die Behauptung, das Dreieck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220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de-DE" sz="220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de-DE" altLang="de-DE" sz="220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altLang="de-DE" sz="220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de-DE" sz="220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de-DE" altLang="de-DE" sz="220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de-DE" altLang="de-DE" sz="220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de-DE" altLang="de-DE" sz="220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de-DE" altLang="de-DE" sz="2200" i="1" dirty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altLang="de-DE" sz="22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gleichschenklig sei, korrekt ist.</a:t>
                </a:r>
                <a:endParaRPr lang="de-DE" altLang="de-DE" sz="20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2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2018</a:t>
            </a:r>
          </a:p>
        </p:txBody>
      </p:sp>
    </p:spTree>
    <p:extLst>
      <p:ext uri="{BB962C8B-B14F-4D97-AF65-F5344CB8AC3E}">
        <p14:creationId xmlns:p14="http://schemas.microsoft.com/office/powerpoint/2010/main" val="245020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altLang="de-DE" sz="2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Lösung b)</a:t>
                </a:r>
              </a:p>
              <a:p>
                <a:pPr marL="0" indent="0">
                  <a:buNone/>
                </a:pPr>
                <a:r>
                  <a:rPr lang="de-DE" sz="2200" dirty="0"/>
                  <a:t>Wir wandeln zunächst die Parameterform 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de-DE" sz="2200" dirty="0"/>
                  <a:t> um in die Koordinatenform. Der Normalenvektor ergibt sich dabei aus dem Kreuzprodukt der beiden Richtungsvektoren, welches wir wie gewohnt nach dem „</a:t>
                </a:r>
                <a:r>
                  <a:rPr lang="de-DE" sz="2200" dirty="0" err="1"/>
                  <a:t>Schnürsenkelprinzip</a:t>
                </a:r>
                <a:r>
                  <a:rPr lang="de-DE" sz="2200" dirty="0"/>
                  <a:t>“ ausrechnen</a:t>
                </a:r>
              </a:p>
              <a:p>
                <a:pPr marL="0" indent="0">
                  <a:buNone/>
                </a:pPr>
                <a:endParaRPr lang="de-DE" sz="2200" dirty="0"/>
              </a:p>
              <a:p>
                <a:pPr marL="0" indent="0">
                  <a:buNone/>
                </a:pPr>
                <a:r>
                  <a:rPr lang="de-DE" sz="2000" dirty="0"/>
                  <a:t>		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eqArr>
                    <m:r>
                      <a:rPr lang="de-DE" sz="2000" i="1">
                        <a:latin typeface="Cambria Math" panose="02040503050406030204" pitchFamily="18" charset="0"/>
                      </a:rPr>
                      <m:t>           </m:t>
                    </m:r>
                    <m:eqArr>
                      <m:eqArr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eqArr>
                    <m:r>
                      <a:rPr lang="de-DE" sz="2000" i="1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de-DE" sz="2000" dirty="0"/>
                  <a:t>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3⋅0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8⋅1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2⋅2</m:t>
                            </m:r>
                          </m:e>
                        </m:eqAr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8⋅2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2⋅0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3⋅1</m:t>
                            </m:r>
                          </m:e>
                        </m:eqAr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−16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endParaRPr lang="de-DE" sz="20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2018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432FBEC2-7F33-433D-B656-7D2C2D2A3CB8}"/>
              </a:ext>
            </a:extLst>
          </p:cNvPr>
          <p:cNvGrpSpPr/>
          <p:nvPr/>
        </p:nvGrpSpPr>
        <p:grpSpPr>
          <a:xfrm>
            <a:off x="2592040" y="4241817"/>
            <a:ext cx="936104" cy="1482236"/>
            <a:chOff x="0" y="0"/>
            <a:chExt cx="618467" cy="824345"/>
          </a:xfrm>
        </p:grpSpPr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184FA226-52D3-4694-B01A-17BDF2429678}"/>
                </a:ext>
              </a:extLst>
            </p:cNvPr>
            <p:cNvCxnSpPr/>
            <p:nvPr/>
          </p:nvCxnSpPr>
          <p:spPr>
            <a:xfrm>
              <a:off x="0" y="0"/>
              <a:ext cx="61846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9EBA6CE2-2240-4D90-822B-0C845638B189}"/>
                </a:ext>
              </a:extLst>
            </p:cNvPr>
            <p:cNvCxnSpPr/>
            <p:nvPr/>
          </p:nvCxnSpPr>
          <p:spPr>
            <a:xfrm>
              <a:off x="0" y="824345"/>
              <a:ext cx="61785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A84FCF71-4ABB-4DC9-AEE8-3872FFB971CB}"/>
                </a:ext>
              </a:extLst>
            </p:cNvPr>
            <p:cNvGrpSpPr/>
            <p:nvPr/>
          </p:nvGrpSpPr>
          <p:grpSpPr>
            <a:xfrm>
              <a:off x="173182" y="180109"/>
              <a:ext cx="240360" cy="131445"/>
              <a:chOff x="0" y="0"/>
              <a:chExt cx="240360" cy="131445"/>
            </a:xfrm>
          </p:grpSpPr>
          <p:cxnSp>
            <p:nvCxnSpPr>
              <p:cNvPr id="18" name="Gerader Verbinder 17">
                <a:extLst>
                  <a:ext uri="{FF2B5EF4-FFF2-40B4-BE49-F238E27FC236}">
                    <a16:creationId xmlns:a16="http://schemas.microsoft.com/office/drawing/2014/main" id="{92F8D6AA-4EF0-48AC-9B39-3B77A73198BC}"/>
                  </a:ext>
                </a:extLst>
              </p:cNvPr>
              <p:cNvCxnSpPr/>
              <p:nvPr/>
            </p:nvCxnSpPr>
            <p:spPr>
              <a:xfrm>
                <a:off x="0" y="0"/>
                <a:ext cx="240030" cy="13144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>
                <a:extLst>
                  <a:ext uri="{FF2B5EF4-FFF2-40B4-BE49-F238E27FC236}">
                    <a16:creationId xmlns:a16="http://schemas.microsoft.com/office/drawing/2014/main" id="{C7CC2F00-7277-4F93-82D3-EE968233654F}"/>
                  </a:ext>
                </a:extLst>
              </p:cNvPr>
              <p:cNvCxnSpPr/>
              <p:nvPr/>
            </p:nvCxnSpPr>
            <p:spPr>
              <a:xfrm flipV="1">
                <a:off x="0" y="7315"/>
                <a:ext cx="240360" cy="1241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53C139A6-08EF-448C-A357-738F0394E74A}"/>
                </a:ext>
              </a:extLst>
            </p:cNvPr>
            <p:cNvGrpSpPr/>
            <p:nvPr/>
          </p:nvGrpSpPr>
          <p:grpSpPr>
            <a:xfrm>
              <a:off x="166255" y="353291"/>
              <a:ext cx="240030" cy="131445"/>
              <a:chOff x="0" y="0"/>
              <a:chExt cx="240360" cy="131445"/>
            </a:xfrm>
          </p:grpSpPr>
          <p:cxnSp>
            <p:nvCxnSpPr>
              <p:cNvPr id="16" name="Gerader Verbinder 15">
                <a:extLst>
                  <a:ext uri="{FF2B5EF4-FFF2-40B4-BE49-F238E27FC236}">
                    <a16:creationId xmlns:a16="http://schemas.microsoft.com/office/drawing/2014/main" id="{2024ABBA-D96B-4CCA-A819-2E72DB51D711}"/>
                  </a:ext>
                </a:extLst>
              </p:cNvPr>
              <p:cNvCxnSpPr/>
              <p:nvPr/>
            </p:nvCxnSpPr>
            <p:spPr>
              <a:xfrm>
                <a:off x="0" y="0"/>
                <a:ext cx="240030" cy="13144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r Verbinder 16">
                <a:extLst>
                  <a:ext uri="{FF2B5EF4-FFF2-40B4-BE49-F238E27FC236}">
                    <a16:creationId xmlns:a16="http://schemas.microsoft.com/office/drawing/2014/main" id="{9AA6B630-CA37-46A8-AFD2-DF7BDE118000}"/>
                  </a:ext>
                </a:extLst>
              </p:cNvPr>
              <p:cNvCxnSpPr/>
              <p:nvPr/>
            </p:nvCxnSpPr>
            <p:spPr>
              <a:xfrm flipV="1">
                <a:off x="0" y="7315"/>
                <a:ext cx="240360" cy="1241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4C788868-4E3F-4D5F-86BB-6F8AD620A743}"/>
                </a:ext>
              </a:extLst>
            </p:cNvPr>
            <p:cNvGrpSpPr/>
            <p:nvPr/>
          </p:nvGrpSpPr>
          <p:grpSpPr>
            <a:xfrm>
              <a:off x="166255" y="533400"/>
              <a:ext cx="240360" cy="131445"/>
              <a:chOff x="0" y="0"/>
              <a:chExt cx="240360" cy="131445"/>
            </a:xfrm>
          </p:grpSpPr>
          <p:cxnSp>
            <p:nvCxnSpPr>
              <p:cNvPr id="11" name="Gerader Verbinder 10">
                <a:extLst>
                  <a:ext uri="{FF2B5EF4-FFF2-40B4-BE49-F238E27FC236}">
                    <a16:creationId xmlns:a16="http://schemas.microsoft.com/office/drawing/2014/main" id="{ADBD436B-0E70-4A35-98E0-9EA2BE81CCA9}"/>
                  </a:ext>
                </a:extLst>
              </p:cNvPr>
              <p:cNvCxnSpPr/>
              <p:nvPr/>
            </p:nvCxnSpPr>
            <p:spPr>
              <a:xfrm>
                <a:off x="0" y="0"/>
                <a:ext cx="240030" cy="13144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14">
                <a:extLst>
                  <a:ext uri="{FF2B5EF4-FFF2-40B4-BE49-F238E27FC236}">
                    <a16:creationId xmlns:a16="http://schemas.microsoft.com/office/drawing/2014/main" id="{9AE87A5C-08D9-465A-B554-5B570D389BE8}"/>
                  </a:ext>
                </a:extLst>
              </p:cNvPr>
              <p:cNvCxnSpPr/>
              <p:nvPr/>
            </p:nvCxnSpPr>
            <p:spPr>
              <a:xfrm flipV="1">
                <a:off x="0" y="7315"/>
                <a:ext cx="240360" cy="1241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E2189846-38C9-4EFF-B2E1-7E2D0E78EE6C}"/>
                  </a:ext>
                </a:extLst>
              </p:cNvPr>
              <p:cNvSpPr/>
              <p:nvPr/>
            </p:nvSpPr>
            <p:spPr>
              <a:xfrm>
                <a:off x="7128544" y="467469"/>
                <a:ext cx="2783903" cy="877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de-DE" sz="14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1400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1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sz="1400" i="1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de-DE" sz="1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de-DE" sz="14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de-DE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de-DE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eqArr>
                        </m:e>
                      </m:d>
                      <m:r>
                        <a:rPr lang="de-DE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E2189846-38C9-4EFF-B2E1-7E2D0E78E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544" y="467469"/>
                <a:ext cx="2783903" cy="8775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397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dirty="0"/>
                  <a:t>Damit folgt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: −16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+8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sz="2200" dirty="0"/>
                  <a:t> mit noch unbekanntem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sz="2200" dirty="0"/>
                  <a:t>. </a:t>
                </a:r>
              </a:p>
              <a:p>
                <a:pPr marL="0" indent="0">
                  <a:buNone/>
                </a:pPr>
                <a:r>
                  <a:rPr lang="de-DE" sz="2200" dirty="0"/>
                  <a:t>Da der Stützvektor 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de-DE" sz="2200" dirty="0"/>
                  <a:t> auf einen Punkt in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de-DE" sz="2200" dirty="0"/>
                  <a:t> zeigt, können wir diesen in die Koordinatenform einsetzen und erhalten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sz="2200" dirty="0"/>
                  <a:t>:</a:t>
                </a:r>
              </a:p>
              <a:p>
                <a:pPr marL="0" indent="0">
                  <a:buNone/>
                </a:pPr>
                <a:r>
                  <a:rPr lang="de-DE" sz="800" dirty="0"/>
                  <a:t/>
                </a:r>
                <a:br>
                  <a:rPr lang="de-DE" sz="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</a:rPr>
                        <m:t>−16⋅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+8⋅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+0=16=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de-DE" sz="2200" dirty="0"/>
              </a:p>
              <a:p>
                <a:pPr marL="0" indent="0">
                  <a:buNone/>
                </a:pPr>
                <a:r>
                  <a:rPr lang="de-DE" sz="800" dirty="0"/>
                  <a:t/>
                </a:r>
                <a:br>
                  <a:rPr lang="de-DE" sz="800" dirty="0"/>
                </a:br>
                <a:r>
                  <a:rPr lang="de-DE" sz="2200" dirty="0"/>
                  <a:t>Damit haben wir die Koordinatenform für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de-DE" sz="2200" dirty="0"/>
                  <a:t> komplett: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: −16</m:t>
                      </m:r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200" i="1">
                          <a:latin typeface="Cambria Math" panose="02040503050406030204" pitchFamily="18" charset="0"/>
                        </a:rPr>
                        <m:t>+8</m:t>
                      </m:r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2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sz="2200" i="1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de-DE" sz="2200" dirty="0"/>
              </a:p>
              <a:p>
                <a:pPr marL="0" indent="0">
                  <a:buNone/>
                </a:pPr>
                <a:r>
                  <a:rPr lang="de-DE" sz="2200" dirty="0"/>
                  <a:t>Wir schreiben nun beide Ebenengleichungen untereinander, und lösen das lineare Gleichungssystem.</a:t>
                </a:r>
              </a:p>
              <a:p>
                <a:pPr marL="0" indent="0">
                  <a:buNone/>
                </a:pPr>
                <a:r>
                  <a:rPr lang="de-DE" sz="2200" dirty="0"/>
                  <a:t>			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I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.   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de-DE" sz="2200" dirty="0"/>
                  <a:t> </a:t>
                </a:r>
              </a:p>
              <a:p>
                <a:pPr marL="0" indent="0">
                  <a:buNone/>
                </a:pPr>
                <a:r>
                  <a:rPr lang="de-DE" sz="2200" dirty="0"/>
                  <a:t>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II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. −16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+8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de-DE" sz="2200" dirty="0"/>
                  <a:t> </a:t>
                </a:r>
              </a:p>
              <a:p>
                <a:pPr marL="0" indent="0">
                  <a:buNone/>
                </a:pPr>
                <a:r>
                  <a:rPr lang="de-DE" sz="2200" dirty="0"/>
                  <a:t> Wir wählen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sz="2200" dirty="0"/>
                  <a:t> und setzen dies in das Gleichungssystem ein:</a:t>
                </a:r>
              </a:p>
              <a:p>
                <a:pPr marL="0" indent="0">
                  <a:buNone/>
                </a:pPr>
                <a:r>
                  <a:rPr lang="de-DE" sz="2200" dirty="0"/>
                  <a:t> </a:t>
                </a:r>
                <a:endParaRPr lang="de-DE" altLang="de-DE" sz="2200" b="1" dirty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 r="-4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2018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53706F27-2268-4287-A5F4-14F130073BA0}"/>
                  </a:ext>
                </a:extLst>
              </p:cNvPr>
              <p:cNvSpPr/>
              <p:nvPr/>
            </p:nvSpPr>
            <p:spPr>
              <a:xfrm>
                <a:off x="7200552" y="467469"/>
                <a:ext cx="2783903" cy="877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de-DE" sz="14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1400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1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DE" sz="1400" i="1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de-DE" sz="1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de-DE" sz="14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: </m:t>
                      </m:r>
                      <m:acc>
                        <m:accPr>
                          <m:chr m:val="⃗"/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de-DE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de-DE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</m:eqArr>
                        </m:e>
                      </m:d>
                      <m:r>
                        <a:rPr lang="de-DE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53706F27-2268-4287-A5F4-14F130073B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552" y="467469"/>
                <a:ext cx="2783903" cy="8775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11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I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.   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=4+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sz="2200" dirty="0"/>
                  <a:t> 	</a:t>
                </a:r>
                <a:br>
                  <a:rPr lang="de-DE" sz="220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II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. −16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+8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=16−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sz="2200" dirty="0"/>
                  <a:t> </a:t>
                </a:r>
              </a:p>
              <a:p>
                <a:pPr marL="0" indent="0">
                  <a:buNone/>
                </a:pPr>
                <a:r>
                  <a:rPr lang="de-DE" sz="2200" dirty="0"/>
                  <a:t>Wir multiplizieren die erste Gleichung mit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de-DE" sz="2200" dirty="0"/>
                  <a:t> und ziehen die zweite ab. </a:t>
                </a:r>
              </a:p>
              <a:p>
                <a:pPr marL="0" indent="0">
                  <a:buNone/>
                </a:pPr>
                <a:r>
                  <a:rPr lang="de-DE" sz="2200" dirty="0"/>
                  <a:t>Es folgt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20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=5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sz="2200" dirty="0"/>
                  <a:t> und weiter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sz="2200" dirty="0"/>
                  <a:t>. Einsetzen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II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de-DE" sz="2200" dirty="0"/>
                  <a:t> :</a:t>
                </a:r>
                <a:br>
                  <a:rPr lang="de-DE" sz="22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</a:rPr>
                        <m:t>−16⋅</m:t>
                      </m:r>
                      <m:f>
                        <m:f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de-DE" sz="22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+8</m:t>
                      </m:r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2200" i="1">
                          <a:latin typeface="Cambria Math" panose="02040503050406030204" pitchFamily="18" charset="0"/>
                        </a:rPr>
                        <m:t>=16−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 ⇒ −4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+8</m:t>
                      </m:r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2200" i="1">
                          <a:latin typeface="Cambria Math" panose="02040503050406030204" pitchFamily="18" charset="0"/>
                        </a:rPr>
                        <m:t>=16−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de-DE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</a:rPr>
                        <m:t>⇒  8</m:t>
                      </m:r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2200" i="1">
                          <a:latin typeface="Cambria Math" panose="02040503050406030204" pitchFamily="18" charset="0"/>
                        </a:rPr>
                        <m:t>=16+3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  ⇒  </m:t>
                      </m:r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sz="2200" i="1">
                          <a:latin typeface="Cambria Math" panose="02040503050406030204" pitchFamily="18" charset="0"/>
                        </a:rPr>
                        <m:t>=2+</m:t>
                      </m:r>
                      <m:f>
                        <m:f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de-DE" sz="22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de-DE" sz="2200" dirty="0"/>
              </a:p>
              <a:p>
                <a:pPr marL="0" indent="0">
                  <a:buNone/>
                </a:pPr>
                <a:r>
                  <a:rPr lang="de-DE" sz="2200" dirty="0"/>
                  <a:t>Die gefundenen Ausdrücke für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sz="2200" dirty="0"/>
                  <a:t> schreiben wir als Vektor und erhalten daraus eine Parameterform der Schnittgeraden: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f>
                                <m:f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a:rPr lang="de-DE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de-DE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b="-541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2018</a:t>
            </a:r>
          </a:p>
        </p:txBody>
      </p:sp>
    </p:spTree>
    <p:extLst>
      <p:ext uri="{BB962C8B-B14F-4D97-AF65-F5344CB8AC3E}">
        <p14:creationId xmlns:p14="http://schemas.microsoft.com/office/powerpoint/2010/main" val="1238431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dirty="0"/>
                  <a:t>Da es auf die Länge des Richtungsvektors nicht ankommt multiplizieren wir noch mit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de-DE" sz="2200" dirty="0"/>
                  <a:t> und erhalten dadurch „schönere“ Zahlen.</a:t>
                </a:r>
              </a:p>
              <a:p>
                <a:pPr marL="0" indent="0">
                  <a:buNone/>
                </a:pPr>
                <a:r>
                  <a:rPr lang="de-DE" sz="2200" dirty="0"/>
                  <a:t> </a:t>
                </a:r>
              </a:p>
              <a:p>
                <a:pPr marL="0" indent="0">
                  <a:buNone/>
                </a:pPr>
                <a:r>
                  <a:rPr lang="de-DE" sz="2200" b="1" dirty="0"/>
                  <a:t>Ergebnis:</a:t>
                </a:r>
                <a:r>
                  <a:rPr lang="de-DE" sz="2200" dirty="0"/>
                  <a:t> Eine Parameterform der Schnittgeraden der Ebenen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de-DE" sz="2200" dirty="0"/>
                  <a:t> ist gegeben durch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: </m:t>
                    </m:r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/>
                  <a:t>.</a:t>
                </a:r>
              </a:p>
              <a:p>
                <a:pPr marL="0" indent="0">
                  <a:buNone/>
                </a:pPr>
                <a:endParaRPr lang="de-DE" altLang="de-DE" sz="2200" b="1" dirty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2018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3CEB1FA0-A772-4023-B2A2-372E2F09A6DA}"/>
                  </a:ext>
                </a:extLst>
              </p:cNvPr>
              <p:cNvSpPr/>
              <p:nvPr/>
            </p:nvSpPr>
            <p:spPr>
              <a:xfrm>
                <a:off x="8424688" y="179437"/>
                <a:ext cx="1569852" cy="1115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DE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de-DE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de-DE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sz="1400" i="1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de-DE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de-DE" sz="140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  <m:e>
                              <m:r>
                                <a:rPr lang="de-DE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3CEB1FA0-A772-4023-B2A2-372E2F09A6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688" y="179437"/>
                <a:ext cx="1569852" cy="1115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9CD1E050-8351-4418-B854-AB185CAA85DC}"/>
              </a:ext>
            </a:extLst>
          </p:cNvPr>
          <p:cNvCxnSpPr>
            <a:cxnSpLocks/>
          </p:cNvCxnSpPr>
          <p:nvPr/>
        </p:nvCxnSpPr>
        <p:spPr>
          <a:xfrm>
            <a:off x="2520032" y="4355901"/>
            <a:ext cx="2448272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81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de-DE" altLang="de-DE" sz="22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Aufgabe 1</a:t>
                </a:r>
                <a:endParaRPr lang="de-DE" altLang="de-DE" sz="2200" dirty="0"/>
              </a:p>
              <a:p>
                <a:pPr marL="0" indent="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de-DE" altLang="de-DE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Bilden Sie die Ableitung der Funktion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altLang="de-DE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mit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de-DE" sz="2200" i="1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2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de-DE" altLang="de-DE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	 </a:t>
                </a:r>
              </a:p>
              <a:p>
                <a:pPr marL="0" indent="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de-DE" altLang="de-DE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								         (2  VP)</a:t>
                </a:r>
              </a:p>
              <a:p>
                <a:pPr marL="0" indent="0">
                  <a:buNone/>
                </a:pPr>
                <a:r>
                  <a:rPr lang="de-DE" sz="2200" b="1" dirty="0">
                    <a:solidFill>
                      <a:srgbClr val="FF0000"/>
                    </a:solidFill>
                  </a:rPr>
                  <a:t>Lösung:</a:t>
                </a:r>
              </a:p>
              <a:p>
                <a:pPr marL="0" indent="0">
                  <a:buNone/>
                </a:pPr>
                <a:r>
                  <a:rPr lang="de-DE" sz="2200" dirty="0"/>
                  <a:t>Wir schreiben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de-DE" sz="2200" i="1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2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de-DE" sz="2200" dirty="0"/>
                  <a:t> zunächst um in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de-DE" sz="2200" i="1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sz="22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sz="22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de-DE" sz="22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de-DE" sz="2200" dirty="0"/>
                  <a:t>. Unter Verwendung sowohl der Produkt- als auch der Kettenregel folgt dann</a:t>
                </a:r>
                <a:br>
                  <a:rPr lang="de-DE" sz="2200" dirty="0"/>
                </a:br>
                <a:endParaRPr lang="de-DE" sz="2200" dirty="0"/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sz="2200" i="1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2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de-DE" sz="22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de-DE" sz="2200" i="1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de-DE" sz="2200" i="1">
                          <a:latin typeface="Cambria Math" panose="02040503050406030204" pitchFamily="18" charset="0"/>
                        </a:rPr>
                        <m:t>⋅2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de-DE" sz="2200" i="1" dirty="0"/>
              </a:p>
              <a:p>
                <a:pPr marL="0" indent="0">
                  <a:spcBef>
                    <a:spcPts val="1200"/>
                  </a:spcBef>
                  <a:buNone/>
                </a:pPr>
                <a:endParaRPr lang="de-DE" sz="600" i="1" dirty="0"/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func>
                        <m:func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2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de-DE" sz="22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de-DE" sz="2200" i="1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de-DE" sz="2200" i="1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de-DE" altLang="de-DE" sz="2200" dirty="0"/>
              </a:p>
              <a:p>
                <a:pPr marL="0" indent="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22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2018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98F42048-1011-462E-8581-90553E3F666E}"/>
              </a:ext>
            </a:extLst>
          </p:cNvPr>
          <p:cNvCxnSpPr>
            <a:cxnSpLocks/>
          </p:cNvCxnSpPr>
          <p:nvPr/>
        </p:nvCxnSpPr>
        <p:spPr>
          <a:xfrm>
            <a:off x="3600152" y="6300117"/>
            <a:ext cx="3528392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69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DE" sz="2200" b="1" dirty="0"/>
              <a:t>Aufgabe 7</a:t>
            </a:r>
            <a:endParaRPr lang="de-DE" sz="2200" dirty="0"/>
          </a:p>
          <a:p>
            <a:pPr marL="0" indent="0">
              <a:buNone/>
            </a:pPr>
            <a:r>
              <a:rPr lang="de-DE" sz="2200" dirty="0"/>
              <a:t>Zwei ideale Würfel werden gleichzeitig geworfen.</a:t>
            </a:r>
          </a:p>
          <a:p>
            <a:pPr marL="457200" lvl="0" indent="-457200">
              <a:buClrTx/>
              <a:buSzPct val="100000"/>
              <a:buFont typeface="+mj-lt"/>
              <a:buAutoNum type="alphaLcParenR"/>
            </a:pPr>
            <a:r>
              <a:rPr lang="de-DE" sz="2200" dirty="0"/>
              <a:t>Bestimmen Sie die Wahrscheinlichkeit dafür, dass zwei verschiedene Augenzahlen fallen.</a:t>
            </a:r>
          </a:p>
          <a:p>
            <a:pPr marL="457200" lvl="0" indent="-457200">
              <a:buClrTx/>
              <a:buSzPct val="100000"/>
              <a:buFont typeface="+mj-lt"/>
              <a:buAutoNum type="alphaLcParenR"/>
            </a:pPr>
            <a:r>
              <a:rPr lang="de-DE" sz="2200" dirty="0"/>
              <a:t>Mit welcher Wahrscheinlichkeit erhält man eine „1“ und eine „2“?</a:t>
            </a:r>
          </a:p>
          <a:p>
            <a:pPr marL="457200" lvl="0" indent="-457200">
              <a:buClrTx/>
              <a:buSzPct val="100000"/>
              <a:buFont typeface="+mj-lt"/>
              <a:buAutoNum type="alphaLcParenR"/>
            </a:pPr>
            <a:r>
              <a:rPr lang="de-DE" sz="2200" dirty="0"/>
              <a:t>Mit welcher Wahrscheinlichkeit zeigen die Würfel zwei aufeinanderfolgende Zahlen?</a:t>
            </a:r>
          </a:p>
          <a:p>
            <a:pPr marL="0" indent="0">
              <a:buNone/>
            </a:pPr>
            <a:r>
              <a:rPr lang="de-DE" sz="2200" dirty="0"/>
              <a:t>								            (3 VP)</a:t>
            </a:r>
            <a:endParaRPr lang="de-DE" altLang="de-DE" sz="22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2018</a:t>
            </a:r>
          </a:p>
        </p:txBody>
      </p:sp>
    </p:spTree>
    <p:extLst>
      <p:ext uri="{BB962C8B-B14F-4D97-AF65-F5344CB8AC3E}">
        <p14:creationId xmlns:p14="http://schemas.microsoft.com/office/powerpoint/2010/main" val="47182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>
                    <a:solidFill>
                      <a:srgbClr val="FF0000"/>
                    </a:solidFill>
                  </a:rPr>
                  <a:t>Lösung</a:t>
                </a:r>
              </a:p>
              <a:p>
                <a:pPr marL="457200" lvl="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200" dirty="0"/>
                  <a:t>Für die erste Zahl gibt es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de-DE" sz="2200" dirty="0"/>
                  <a:t> 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de-DE" sz="2200" dirty="0"/>
                  <a:t> Möglichkeiten, aber für die zweite Zahl nur noch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de-DE" sz="2200" dirty="0"/>
                  <a:t> 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de-DE" sz="2200" dirty="0"/>
                  <a:t> Möglichkeiten, da die zweite Zahl von der ersten Zahl verschieden sein soll. Die gesuchte Wahrscheinlichkeit ist somit gegeben durch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de-DE" sz="2200">
                            <a:latin typeface="Cambria Math" panose="02040503050406030204" pitchFamily="18" charset="0"/>
                          </a:rPr>
                          <m:t>zwei</m:t>
                        </m:r>
                        <m:r>
                          <a:rPr lang="de-DE" sz="2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200">
                            <a:latin typeface="Cambria Math" panose="02040503050406030204" pitchFamily="18" charset="0"/>
                          </a:rPr>
                          <m:t>verschiedene</m:t>
                        </m:r>
                        <m:r>
                          <a:rPr lang="de-DE" sz="2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200">
                            <a:latin typeface="Cambria Math" panose="02040503050406030204" pitchFamily="18" charset="0"/>
                          </a:rPr>
                          <m:t>Zahlen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de-DE" sz="22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de-DE" sz="2200" dirty="0"/>
                  <a:t>.</a:t>
                </a:r>
              </a:p>
              <a:p>
                <a:pPr marL="457200" lvl="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200" dirty="0"/>
                  <a:t>Eine „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de-DE" sz="2200" dirty="0"/>
                  <a:t>“ und eine „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de-DE" sz="2200" dirty="0"/>
                  <a:t>“ wird durch die Paare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2,1</m:t>
                        </m:r>
                      </m:e>
                    </m:d>
                  </m:oMath>
                </a14:m>
                <a:r>
                  <a:rPr lang="de-DE" sz="2200" dirty="0"/>
                  <a:t> realisiert. Das sind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de-DE" sz="2200" dirty="0"/>
                  <a:t> von insgesamt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de-DE" sz="2200" dirty="0"/>
                  <a:t> möglichen Paaren. Mithin ist die gesuchte Wahrscheinlichkeit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eine</m:t>
                    </m:r>
                    <m:r>
                      <a:rPr lang="de-DE" sz="2200">
                        <a:latin typeface="Cambria Math" panose="02040503050406030204" pitchFamily="18" charset="0"/>
                      </a:rPr>
                      <m:t> „1“ </m:t>
                    </m:r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und</m:t>
                    </m:r>
                    <m:r>
                      <a:rPr lang="de-DE" sz="22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2200">
                        <a:latin typeface="Cambria Math" panose="02040503050406030204" pitchFamily="18" charset="0"/>
                      </a:rPr>
                      <m:t>eine</m:t>
                    </m:r>
                    <m:r>
                      <a:rPr lang="de-DE" sz="2200">
                        <a:latin typeface="Cambria Math" panose="02040503050406030204" pitchFamily="18" charset="0"/>
                      </a:rPr>
                      <m:t> „2“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de-DE" sz="2200" dirty="0" smtClean="0"/>
                  <a:t>.</a:t>
                </a:r>
                <a:endParaRPr lang="de-DE" sz="2200" dirty="0"/>
              </a:p>
            </p:txBody>
          </p:sp>
        </mc:Choice>
        <mc:Fallback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 r="-7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2018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CF01167-E78E-440C-984B-F3C49CDD9924}"/>
              </a:ext>
            </a:extLst>
          </p:cNvPr>
          <p:cNvCxnSpPr>
            <a:cxnSpLocks/>
          </p:cNvCxnSpPr>
          <p:nvPr/>
        </p:nvCxnSpPr>
        <p:spPr>
          <a:xfrm>
            <a:off x="6480472" y="3814947"/>
            <a:ext cx="288032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184D385-7E7A-4B21-BF18-C5449D738F03}"/>
              </a:ext>
            </a:extLst>
          </p:cNvPr>
          <p:cNvCxnSpPr>
            <a:cxnSpLocks/>
          </p:cNvCxnSpPr>
          <p:nvPr/>
        </p:nvCxnSpPr>
        <p:spPr>
          <a:xfrm>
            <a:off x="7200552" y="5075981"/>
            <a:ext cx="288032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37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457200" lvl="0" indent="-457200">
                  <a:buClrTx/>
                  <a:buSzPct val="100000"/>
                  <a:buFont typeface="+mj-lt"/>
                  <a:buAutoNum type="alphaLcParenR" startAt="3"/>
                </a:pPr>
                <a:r>
                  <a:rPr lang="de-DE" sz="2200" dirty="0" smtClean="0"/>
                  <a:t>Das </a:t>
                </a:r>
                <a:r>
                  <a:rPr lang="de-DE" sz="2200" dirty="0"/>
                  <a:t>Ereignis „zwei aufeinanderfolgende Zahlen“ wird realisiert durch die Paare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r>
                  <a:rPr lang="de-DE" sz="22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</m:oMath>
                </a14:m>
                <a:r>
                  <a:rPr lang="de-DE" sz="22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</m:oMath>
                </a14:m>
                <a:r>
                  <a:rPr lang="de-DE" sz="22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4,5</m:t>
                        </m:r>
                      </m:e>
                    </m:d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5,6</m:t>
                        </m:r>
                      </m:e>
                    </m:d>
                  </m:oMath>
                </a14:m>
                <a:r>
                  <a:rPr lang="de-DE" sz="2200" dirty="0"/>
                  <a:t>. </a:t>
                </a:r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dirty="0" smtClean="0"/>
                  <a:t>Da die zwei Würfel zusammen geworfen werden, spielt die Reihenfolge der Ziffern aber keine Rolle, d.h. dass auch die Paare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de-DE" sz="22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de-DE" sz="22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de-DE" sz="22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de-DE" sz="2200" dirty="0" smtClean="0"/>
                  <a:t> zwei aufeinanderfolgende Zahlen darstellen!</a:t>
                </a:r>
                <a:br>
                  <a:rPr lang="de-DE" sz="2200" dirty="0" smtClean="0"/>
                </a:br>
                <a:r>
                  <a:rPr lang="de-DE" sz="2200" dirty="0" smtClean="0"/>
                  <a:t>Insgesamt haben wir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de-DE" sz="2200" dirty="0"/>
                  <a:t> von insgesamt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de-DE" sz="2200" dirty="0"/>
                  <a:t> Paaren. </a:t>
                </a:r>
                <a:r>
                  <a:rPr lang="de-DE" sz="2200" dirty="0" smtClean="0"/>
                  <a:t/>
                </a:r>
                <a:br>
                  <a:rPr lang="de-DE" sz="2200" dirty="0" smtClean="0"/>
                </a:br>
                <a:r>
                  <a:rPr lang="de-DE" sz="2200" dirty="0" smtClean="0"/>
                  <a:t>Die </a:t>
                </a:r>
                <a:r>
                  <a:rPr lang="de-DE" sz="2200" dirty="0"/>
                  <a:t>Wahrscheinlichkeit ist demnach gegeben durch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>
                            <a:latin typeface="Cambria Math" panose="02040503050406030204" pitchFamily="18" charset="0"/>
                          </a:rPr>
                          <m:t>„</m:t>
                        </m:r>
                        <m:r>
                          <m:rPr>
                            <m:sty m:val="p"/>
                          </m:rPr>
                          <a:rPr lang="de-DE" sz="2200">
                            <a:latin typeface="Cambria Math" panose="02040503050406030204" pitchFamily="18" charset="0"/>
                          </a:rPr>
                          <m:t>zwei</m:t>
                        </m:r>
                        <m:r>
                          <a:rPr lang="de-DE" sz="2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200">
                            <a:latin typeface="Cambria Math" panose="02040503050406030204" pitchFamily="18" charset="0"/>
                          </a:rPr>
                          <m:t>aufeinanderfolgende</m:t>
                        </m:r>
                        <m:r>
                          <a:rPr lang="de-DE" sz="22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de-DE" sz="2200">
                            <a:latin typeface="Cambria Math" panose="02040503050406030204" pitchFamily="18" charset="0"/>
                          </a:rPr>
                          <m:t>Zahlen</m:t>
                        </m:r>
                        <m:r>
                          <a:rPr lang="de-DE" sz="2200">
                            <a:latin typeface="Cambria Math" panose="02040503050406030204" pitchFamily="18" charset="0"/>
                          </a:rPr>
                          <m:t>“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de-DE" sz="2200" dirty="0"/>
                  <a:t>.</a:t>
                </a:r>
              </a:p>
              <a:p>
                <a:pPr marL="0" indent="0">
                  <a:buNone/>
                </a:pPr>
                <a:endParaRPr lang="de-DE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8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2018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CF01167-E78E-440C-984B-F3C49CDD9924}"/>
              </a:ext>
            </a:extLst>
          </p:cNvPr>
          <p:cNvCxnSpPr>
            <a:cxnSpLocks/>
          </p:cNvCxnSpPr>
          <p:nvPr/>
        </p:nvCxnSpPr>
        <p:spPr>
          <a:xfrm>
            <a:off x="6768504" y="4715941"/>
            <a:ext cx="288032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12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lvl="0" indent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de-DE" altLang="de-DE" sz="22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Aufgabe 2</a:t>
                </a:r>
                <a:endParaRPr lang="de-DE" altLang="de-DE" sz="2200" dirty="0"/>
              </a:p>
              <a:p>
                <a:pPr marL="0" lvl="0" indent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de-DE" altLang="de-DE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Untersuchen Sie, ob der Wert des Integrals                    ganzzahlig ist.	</a:t>
                </a:r>
              </a:p>
              <a:p>
                <a:pPr marL="0" lvl="0" indent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de-DE" altLang="de-DE" sz="22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								       (2,5 VP)</a:t>
                </a:r>
              </a:p>
              <a:p>
                <a:pPr marL="0" lvl="0" indent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de-DE" altLang="de-DE" sz="22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Lösung:</a:t>
                </a:r>
              </a:p>
              <a:p>
                <a:pPr marL="0" lvl="0" indent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22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  <m:e>
                          <m:f>
                            <m:fPr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de-DE"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de-DE" sz="220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bSup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2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+2−2</m:t>
                              </m:r>
                            </m:e>
                          </m:d>
                        </m:e>
                      </m:func>
                      <m:r>
                        <a:rPr lang="de-DE" sz="22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2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</a:rPr>
                                <m:t>3−2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de-DE" sz="22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2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func>
                      <m:r>
                        <a:rPr lang="de-DE" sz="22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e-DE" sz="22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a:rPr lang="de-DE" sz="2200" i="1">
                          <a:latin typeface="Cambria Math" panose="02040503050406030204" pitchFamily="18" charset="0"/>
                        </a:rPr>
                        <m:t>=1−0=1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</m:oMath>
                  </m:oMathPara>
                </a14:m>
                <a:endParaRPr lang="de-DE" sz="2200" dirty="0"/>
              </a:p>
              <a:p>
                <a:pPr marL="0" indent="0">
                  <a:buNone/>
                </a:pPr>
                <a:r>
                  <a:rPr lang="de-DE" sz="2200" b="1" dirty="0"/>
                  <a:t> </a:t>
                </a:r>
                <a:endParaRPr lang="de-DE" sz="2200" dirty="0"/>
              </a:p>
              <a:p>
                <a:pPr marL="0" indent="0">
                  <a:buNone/>
                </a:pPr>
                <a:r>
                  <a:rPr lang="de-DE" sz="2200" b="1" dirty="0"/>
                  <a:t>Ergebnis:</a:t>
                </a:r>
                <a:r>
                  <a:rPr lang="de-DE" sz="2200" dirty="0"/>
                  <a:t> Der Wert des Integrals ist ganzzahlig.</a:t>
                </a:r>
                <a:endParaRPr lang="de-DE" altLang="de-DE" sz="2200" dirty="0"/>
              </a:p>
              <a:p>
                <a:pPr marL="0" indent="0" algn="just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de-DE" altLang="de-DE" sz="22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2018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2A2D7610-7533-4339-89D5-910B81807025}"/>
                  </a:ext>
                </a:extLst>
              </p:cNvPr>
              <p:cNvSpPr/>
              <p:nvPr/>
            </p:nvSpPr>
            <p:spPr>
              <a:xfrm>
                <a:off x="5526941" y="1858989"/>
                <a:ext cx="1428403" cy="9267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  <m:e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2A2D7610-7533-4339-89D5-910B818070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941" y="1858989"/>
                <a:ext cx="1428403" cy="926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020CB812-B758-4798-9B0E-1506F72CA460}"/>
              </a:ext>
            </a:extLst>
          </p:cNvPr>
          <p:cNvCxnSpPr>
            <a:cxnSpLocks/>
          </p:cNvCxnSpPr>
          <p:nvPr/>
        </p:nvCxnSpPr>
        <p:spPr>
          <a:xfrm>
            <a:off x="4814240" y="5796061"/>
            <a:ext cx="1224136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98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/>
                  <a:t>Aufgabe 3</a:t>
                </a:r>
                <a:endParaRPr lang="de-DE" sz="2200" dirty="0"/>
              </a:p>
              <a:p>
                <a:pPr marL="0" indent="0">
                  <a:buNone/>
                </a:pPr>
                <a:r>
                  <a:rPr lang="de-DE" sz="2200" dirty="0"/>
                  <a:t>Gegeben ist die Funktion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/>
                  <a:t> mit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de-DE" sz="2200" dirty="0"/>
                  <a:t>.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de-DE" sz="2200" dirty="0"/>
                  <a:t> ist eine Stammfunktion 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/>
                  <a:t>.</a:t>
                </a:r>
                <a:br>
                  <a:rPr lang="de-DE" sz="2200" dirty="0"/>
                </a:br>
                <a:r>
                  <a:rPr lang="de-DE" sz="2200" dirty="0"/>
                  <a:t>Bestimmen Sie die Stelle, an der die Graphen 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/>
                  <a:t> parallele Tangenten besitzen.</a:t>
                </a:r>
              </a:p>
              <a:p>
                <a:pPr marL="0" indent="0">
                  <a:buNone/>
                </a:pPr>
                <a:r>
                  <a:rPr lang="de-DE" sz="2200" dirty="0"/>
                  <a:t>								         (2,5 VP)</a:t>
                </a:r>
              </a:p>
              <a:p>
                <a:pPr marL="0" indent="0">
                  <a:buNone/>
                </a:pPr>
                <a:r>
                  <a:rPr lang="de-DE" altLang="de-DE" sz="2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Lösung:</a:t>
                </a:r>
              </a:p>
              <a:p>
                <a:pPr marL="0" indent="0">
                  <a:buNone/>
                </a:pPr>
                <a:r>
                  <a:rPr lang="de-DE" sz="2200" dirty="0"/>
                  <a:t>Wenn die Graphen 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/>
                  <a:t> parallele Tangenten haben, dann muss es solche Stellen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/>
                  <a:t> geben, so dass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′(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′(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200" dirty="0"/>
                  <a:t> gilt. Nun ist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=8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de-DE" sz="2200" dirty="0"/>
                  <a:t>. </a:t>
                </a:r>
              </a:p>
              <a:p>
                <a:pPr marL="0" indent="0">
                  <a:buNone/>
                </a:pPr>
                <a:r>
                  <a:rPr lang="de-DE" sz="2200" dirty="0"/>
                  <a:t>An den Stellen mit paralleler Tangente muss also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+5=8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de-DE" sz="2200" dirty="0"/>
                  <a:t> gelten. Diese quadratische Gleichung lässt sich mit </a:t>
                </a:r>
                <a:r>
                  <a:rPr lang="de-DE" sz="2200" dirty="0" err="1"/>
                  <a:t>abc</a:t>
                </a:r>
                <a:r>
                  <a:rPr lang="de-DE" sz="2200" dirty="0"/>
                  <a:t>- oder der </a:t>
                </a:r>
                <a:r>
                  <a:rPr lang="de-DE" sz="2200" dirty="0" err="1"/>
                  <a:t>pq</a:t>
                </a:r>
                <a:r>
                  <a:rPr lang="de-DE" sz="2200" dirty="0"/>
                  <a:t>-Formel lösen:</a:t>
                </a:r>
                <a:endParaRPr lang="de-DE" altLang="de-DE" sz="22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 r="-678" b="-39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2018</a:t>
            </a:r>
          </a:p>
        </p:txBody>
      </p:sp>
    </p:spTree>
    <p:extLst>
      <p:ext uri="{BB962C8B-B14F-4D97-AF65-F5344CB8AC3E}">
        <p14:creationId xmlns:p14="http://schemas.microsoft.com/office/powerpoint/2010/main" val="111280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+5=8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de-DE" sz="2200" dirty="0"/>
                  <a:t> 	|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−8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de-DE" sz="22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i="1">
                        <a:latin typeface="Cambria Math" panose="02040503050406030204" pitchFamily="18" charset="0"/>
                      </a:rPr>
                      <m:t>−12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+9=0</m:t>
                    </m:r>
                  </m:oMath>
                </a14:m>
                <a:r>
                  <a:rPr lang="de-DE" sz="2200" dirty="0"/>
                  <a:t> 		|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:4</m:t>
                    </m:r>
                  </m:oMath>
                </a14:m>
                <a:endParaRPr lang="de-DE" sz="22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2200" i="1">
                        <a:latin typeface="Cambria Math" panose="02040503050406030204" pitchFamily="18" charset="0"/>
                      </a:rPr>
                      <m:t>−3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de-DE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sz="2200" dirty="0"/>
                  <a:t> 		|</a:t>
                </a:r>
                <a:r>
                  <a:rPr lang="de-DE" sz="2200" dirty="0" err="1"/>
                  <a:t>pq</a:t>
                </a:r>
                <a:r>
                  <a:rPr lang="de-DE" sz="2200" dirty="0"/>
                  <a:t>-Formel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200" i="1">
                        <a:latin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de-DE" sz="2200" i="1">
                        <a:latin typeface="Cambria Math" panose="02040503050406030204" pitchFamily="18" charset="0"/>
                      </a:rPr>
                      <m:t>   ⇒  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2200" dirty="0"/>
                  <a:t> </a:t>
                </a:r>
              </a:p>
              <a:p>
                <a:pPr marL="0" indent="0">
                  <a:buNone/>
                </a:pPr>
                <a:r>
                  <a:rPr lang="de-DE" sz="2200" dirty="0"/>
                  <a:t> </a:t>
                </a:r>
              </a:p>
              <a:p>
                <a:pPr marL="0" indent="0">
                  <a:buNone/>
                </a:pPr>
                <a:r>
                  <a:rPr lang="de-DE" sz="2200" b="1" dirty="0"/>
                  <a:t>Ergebnis:</a:t>
                </a:r>
                <a:r>
                  <a:rPr lang="de-DE" sz="2200" dirty="0"/>
                  <a:t> An der Stelle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2200" dirty="0"/>
                  <a:t> haben die beiden Graphen parallele Tangenten.</a:t>
                </a:r>
              </a:p>
              <a:p>
                <a:pPr marL="0" indent="0">
                  <a:buNone/>
                </a:pPr>
                <a:endParaRPr lang="de-DE" altLang="de-DE" sz="22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49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2018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29165AED-D0A5-4578-A597-79040EC81D2C}"/>
              </a:ext>
            </a:extLst>
          </p:cNvPr>
          <p:cNvCxnSpPr>
            <a:cxnSpLocks/>
          </p:cNvCxnSpPr>
          <p:nvPr/>
        </p:nvCxnSpPr>
        <p:spPr>
          <a:xfrm>
            <a:off x="3384128" y="5147989"/>
            <a:ext cx="648072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9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/>
                  <a:t>Aufgabe 4</a:t>
                </a:r>
              </a:p>
              <a:p>
                <a:pPr marL="0" indent="0">
                  <a:buNone/>
                </a:pPr>
                <a:r>
                  <a:rPr lang="de-DE" sz="2200" dirty="0"/>
                  <a:t>Die Abbildung zeigt den Graphen der Ableitungs-</a:t>
                </a:r>
                <a:br>
                  <a:rPr lang="de-DE" sz="2200" dirty="0"/>
                </a:br>
                <a:r>
                  <a:rPr lang="de-DE" sz="2200" dirty="0" err="1"/>
                  <a:t>funktion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‘</m:t>
                    </m:r>
                  </m:oMath>
                </a14:m>
                <a:r>
                  <a:rPr lang="de-DE" sz="2200" dirty="0"/>
                  <a:t> einer ganzrationalen Funktion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/>
                  <a:t>.</a:t>
                </a:r>
                <a:br>
                  <a:rPr lang="de-DE" sz="2200" dirty="0"/>
                </a:br>
                <a:r>
                  <a:rPr lang="de-DE" sz="2200" dirty="0"/>
                  <a:t>Entscheiden Sie, ob folgende Aussagen wahr </a:t>
                </a:r>
                <a:br>
                  <a:rPr lang="de-DE" sz="2200" dirty="0"/>
                </a:br>
                <a:r>
                  <a:rPr lang="de-DE" sz="2200" dirty="0"/>
                  <a:t>oder falsch sind. Begründen Sie jeweils Ihre Antwort.</a:t>
                </a:r>
              </a:p>
              <a:p>
                <a:pPr marL="457200" lvl="0" indent="-457200">
                  <a:buClrTx/>
                  <a:buSzPct val="100000"/>
                  <a:buFont typeface="+mj-lt"/>
                  <a:buAutoNum type="arabicParenBoth"/>
                </a:pPr>
                <a:r>
                  <a:rPr lang="de-DE" sz="2200" dirty="0"/>
                  <a:t>Im Bereich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−3,5≤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≤4,5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smtClean="0"/>
                  <a:t>besitzt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/>
                  <a:t> genau drei </a:t>
                </a:r>
                <a:br>
                  <a:rPr lang="de-DE" sz="2200" dirty="0"/>
                </a:br>
                <a:r>
                  <a:rPr lang="de-DE" sz="2200" dirty="0"/>
                  <a:t>Extremstellen.</a:t>
                </a:r>
              </a:p>
              <a:p>
                <a:pPr marL="457200" lvl="0" indent="-457200">
                  <a:buClrTx/>
                  <a:buSzPct val="100000"/>
                  <a:buFont typeface="+mj-lt"/>
                  <a:buAutoNum type="arabicParenBoth"/>
                </a:pPr>
                <a:r>
                  <a:rPr lang="de-DE" sz="2200" dirty="0"/>
                  <a:t>Die Gleichung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‘=−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/>
                  <a:t> hat im abgebildeten </a:t>
                </a:r>
                <a:br>
                  <a:rPr lang="de-DE" sz="2200" dirty="0"/>
                </a:br>
                <a:r>
                  <a:rPr lang="de-DE" sz="2200" dirty="0"/>
                  <a:t>Bereich genau zwei Lösungen.</a:t>
                </a:r>
              </a:p>
              <a:p>
                <a:pPr marL="457200" lvl="0" indent="-457200">
                  <a:buClrTx/>
                  <a:buSzPct val="100000"/>
                  <a:buFont typeface="+mj-lt"/>
                  <a:buAutoNum type="arabicParenBoth"/>
                </a:pPr>
                <a:r>
                  <a:rPr lang="de-DE" sz="2200" dirty="0"/>
                  <a:t>Die Funktion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‘‘</m:t>
                    </m:r>
                  </m:oMath>
                </a14:m>
                <a:r>
                  <a:rPr lang="de-DE" sz="2200" dirty="0"/>
                  <a:t> hat an der Stelle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de-DE" sz="2200" dirty="0"/>
                  <a:t> einen </a:t>
                </a:r>
                <a:br>
                  <a:rPr lang="de-DE" sz="2200" dirty="0"/>
                </a:br>
                <a:r>
                  <a:rPr lang="de-DE" sz="2200" dirty="0"/>
                  <a:t>Vorzeichenwechsel von positiven zu negativen Werten.	</a:t>
                </a:r>
              </a:p>
              <a:p>
                <a:pPr marL="0" indent="0">
                  <a:buNone/>
                </a:pPr>
                <a:r>
                  <a:rPr lang="de-DE" sz="2200" dirty="0"/>
                  <a:t>								            (3 VP)</a:t>
                </a:r>
                <a:endParaRPr lang="de-DE" altLang="de-DE" sz="22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 r="-4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2018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8562149-E3DC-48BB-B2D3-302CF648A95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520" y="2195661"/>
            <a:ext cx="2616749" cy="253427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663">
                <a:extLst>
                  <a:ext uri="{FF2B5EF4-FFF2-40B4-BE49-F238E27FC236}">
                    <a16:creationId xmlns:a16="http://schemas.microsoft.com/office/drawing/2014/main" id="{A07EA1F7-49CE-4109-B655-775A2FE6664D}"/>
                  </a:ext>
                </a:extLst>
              </p:cNvPr>
              <p:cNvSpPr txBox="1"/>
              <p:nvPr/>
            </p:nvSpPr>
            <p:spPr>
              <a:xfrm>
                <a:off x="8208664" y="3419797"/>
                <a:ext cx="844200" cy="27824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de-DE" sz="14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Graph von </a:t>
                </a:r>
                <a14:m>
                  <m:oMath xmlns:m="http://schemas.openxmlformats.org/officeDocument/2006/math">
                    <m:r>
                      <a:rPr lang="de-D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D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‘</m:t>
                    </m:r>
                  </m:oMath>
                </a14:m>
                <a:endParaRPr lang="de-DE" sz="1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663">
                <a:extLst>
                  <a:ext uri="{FF2B5EF4-FFF2-40B4-BE49-F238E27FC236}">
                    <a16:creationId xmlns:a16="http://schemas.microsoft.com/office/drawing/2014/main" id="{A07EA1F7-49CE-4109-B655-775A2FE66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664" y="3419797"/>
                <a:ext cx="844200" cy="278244"/>
              </a:xfrm>
              <a:prstGeom prst="rect">
                <a:avLst/>
              </a:prstGeom>
              <a:blipFill>
                <a:blip r:embed="rId4"/>
                <a:stretch>
                  <a:fillRect l="-2174" t="-4348" r="-30435" b="-30435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45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altLang="de-DE" sz="2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Lösung:</a:t>
                </a:r>
              </a:p>
              <a:p>
                <a:pPr marL="514350" indent="-514350">
                  <a:buClrTx/>
                  <a:buSzPct val="100000"/>
                  <a:buFont typeface="+mj-lt"/>
                  <a:buAutoNum type="arabicParenBoth"/>
                </a:pPr>
                <a:r>
                  <a:rPr lang="de-DE" sz="2200" dirty="0"/>
                  <a:t>Im genannten Bereich hat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‘</m:t>
                    </m:r>
                  </m:oMath>
                </a14:m>
                <a:r>
                  <a:rPr lang="de-DE" sz="2200" dirty="0"/>
                  <a:t> jeweils 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sz="2200" dirty="0"/>
                  <a:t> und 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de-DE" sz="2200" dirty="0"/>
                  <a:t> einen Nulldurchgang mit Vorzeichenwechsel. Somit hat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de-DE" sz="2200" dirty="0"/>
                  <a:t> nur an diesen beiden Stellen Extrempunkte.</a:t>
                </a:r>
                <a:br>
                  <a:rPr lang="de-DE" sz="2200" dirty="0"/>
                </a:br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b="1" dirty="0"/>
                  <a:t>Ergebnis:</a:t>
                </a:r>
                <a:r>
                  <a:rPr lang="de-DE" sz="2200" dirty="0"/>
                  <a:t> Die Aussage ist falsch.</a:t>
                </a:r>
                <a:br>
                  <a:rPr lang="de-DE" sz="2200" dirty="0"/>
                </a:br>
                <a:endParaRPr lang="de-DE" sz="2200" dirty="0"/>
              </a:p>
              <a:p>
                <a:pPr marL="514350" indent="-514350">
                  <a:buClrTx/>
                  <a:buSzPct val="100000"/>
                  <a:buFont typeface="+mj-lt"/>
                  <a:buAutoNum type="arabicParenBoth"/>
                </a:pPr>
                <a:r>
                  <a:rPr lang="de-DE" sz="2200" dirty="0"/>
                  <a:t>Wir zeichnen die Gerade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sz="2200" dirty="0"/>
                  <a:t> einfach </a:t>
                </a:r>
                <a:br>
                  <a:rPr lang="de-DE" sz="2200" dirty="0"/>
                </a:br>
                <a:r>
                  <a:rPr lang="de-DE" sz="2200" dirty="0"/>
                  <a:t>zusätzlich in das Koordinatensystem ein und </a:t>
                </a:r>
                <a:br>
                  <a:rPr lang="de-DE" sz="2200" dirty="0"/>
                </a:br>
                <a:r>
                  <a:rPr lang="de-DE" sz="2200" dirty="0"/>
                  <a:t>sehen, dass diese Gerade mit dem Graphen </a:t>
                </a:r>
                <a:br>
                  <a:rPr lang="de-DE" sz="2200" dirty="0"/>
                </a:br>
                <a:r>
                  <a:rPr lang="de-DE" sz="2200" dirty="0"/>
                  <a:t>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‘</m:t>
                    </m:r>
                  </m:oMath>
                </a14:m>
                <a:r>
                  <a:rPr lang="de-DE" sz="2200" dirty="0"/>
                  <a:t> tatsächlich zwei Schnittpunkte hat.</a:t>
                </a:r>
                <a:br>
                  <a:rPr lang="de-DE" sz="2200" dirty="0"/>
                </a:br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b="1" dirty="0"/>
                  <a:t>Ergebnis:</a:t>
                </a:r>
                <a:r>
                  <a:rPr lang="de-DE" sz="2200" dirty="0"/>
                  <a:t> Die Aussage ist wahr.</a:t>
                </a:r>
                <a:br>
                  <a:rPr lang="de-DE" sz="2200" dirty="0"/>
                </a:br>
                <a:endParaRPr lang="de-DE" altLang="de-DE" sz="2200" b="1" dirty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 r="-7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2018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00C5309E-727C-4738-B1A0-33BFEAAF5D21}"/>
              </a:ext>
            </a:extLst>
          </p:cNvPr>
          <p:cNvCxnSpPr>
            <a:cxnSpLocks/>
          </p:cNvCxnSpPr>
          <p:nvPr/>
        </p:nvCxnSpPr>
        <p:spPr>
          <a:xfrm>
            <a:off x="4183417" y="3995861"/>
            <a:ext cx="712879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5C02EACF-D88B-4106-856A-F53C2F403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80" y="4241817"/>
            <a:ext cx="2852743" cy="2696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7C0492EC-1BCC-4737-912C-E107D41A4319}"/>
              </a:ext>
            </a:extLst>
          </p:cNvPr>
          <p:cNvCxnSpPr>
            <a:cxnSpLocks/>
          </p:cNvCxnSpPr>
          <p:nvPr/>
        </p:nvCxnSpPr>
        <p:spPr>
          <a:xfrm>
            <a:off x="4183417" y="6598346"/>
            <a:ext cx="712879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33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457200" indent="-457200">
                  <a:buClrTx/>
                  <a:buSzPct val="100000"/>
                  <a:buFont typeface="+mj-lt"/>
                  <a:buAutoNum type="arabicParenBoth" startAt="3"/>
                </a:pPr>
                <a:r>
                  <a:rPr lang="de-DE" sz="2200" dirty="0"/>
                  <a:t>Links 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de-DE" sz="2200" dirty="0"/>
                  <a:t> haben wir aufsteigende </a:t>
                </a:r>
                <a:br>
                  <a:rPr lang="de-DE" sz="2200" dirty="0"/>
                </a:br>
                <a:r>
                  <a:rPr lang="de-DE" sz="2200" dirty="0"/>
                  <a:t>Tangenten, d.h.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‘‘</m:t>
                    </m:r>
                  </m:oMath>
                </a14:m>
                <a:r>
                  <a:rPr lang="de-DE" sz="2200" dirty="0"/>
                  <a:t> ist positiv. </a:t>
                </a:r>
                <a:br>
                  <a:rPr lang="de-DE" sz="2200" dirty="0"/>
                </a:br>
                <a:r>
                  <a:rPr lang="de-DE" sz="2200" dirty="0"/>
                  <a:t>Rechts von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de-DE" sz="2200" dirty="0"/>
                  <a:t> haben wir absteigende </a:t>
                </a:r>
                <a:br>
                  <a:rPr lang="de-DE" sz="2200" dirty="0"/>
                </a:br>
                <a:r>
                  <a:rPr lang="de-DE" sz="2200" dirty="0"/>
                  <a:t>Tangenten, d.h.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‘‘</m:t>
                    </m:r>
                  </m:oMath>
                </a14:m>
                <a:r>
                  <a:rPr lang="de-DE" sz="2200" dirty="0"/>
                  <a:t> ist negativ. </a:t>
                </a:r>
                <a:br>
                  <a:rPr lang="de-DE" sz="2200" dirty="0"/>
                </a:br>
                <a:r>
                  <a:rPr lang="de-DE" sz="2200" dirty="0"/>
                  <a:t>Folglich hat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‘‘</m:t>
                    </m:r>
                  </m:oMath>
                </a14:m>
                <a:r>
                  <a:rPr lang="de-DE" sz="2200" dirty="0"/>
                  <a:t> bei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de-DE" sz="2200" dirty="0"/>
                  <a:t> einen Vorzeichen-</a:t>
                </a:r>
                <a:br>
                  <a:rPr lang="de-DE" sz="2200" dirty="0"/>
                </a:br>
                <a:r>
                  <a:rPr lang="de-DE" sz="2200" dirty="0" err="1"/>
                  <a:t>wechsel</a:t>
                </a:r>
                <a:r>
                  <a:rPr lang="de-DE" sz="2200" dirty="0"/>
                  <a:t> von positiven zu negativen Werten </a:t>
                </a:r>
                <a:br>
                  <a:rPr lang="de-DE" sz="2200" dirty="0"/>
                </a:br>
                <a:r>
                  <a:rPr lang="de-DE" sz="2200" dirty="0"/>
                  <a:t>(wenn man die Stelle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de-DE" sz="2200" dirty="0"/>
                  <a:t> von links nach </a:t>
                </a:r>
                <a:br>
                  <a:rPr lang="de-DE" sz="2200" dirty="0"/>
                </a:br>
                <a:r>
                  <a:rPr lang="de-DE" sz="2200" dirty="0"/>
                  <a:t>rechts überquert).</a:t>
                </a:r>
                <a:br>
                  <a:rPr lang="de-DE" sz="2200" dirty="0"/>
                </a:br>
                <a:r>
                  <a:rPr lang="de-DE" sz="2200" dirty="0"/>
                  <a:t/>
                </a:r>
                <a:br>
                  <a:rPr lang="de-DE" sz="2200" dirty="0"/>
                </a:br>
                <a:r>
                  <a:rPr lang="de-DE" sz="2200" b="1" dirty="0"/>
                  <a:t>Ergebnis:</a:t>
                </a:r>
                <a:r>
                  <a:rPr lang="de-DE" sz="2200" dirty="0"/>
                  <a:t> Die Aussage ist wahr.</a:t>
                </a:r>
              </a:p>
              <a:p>
                <a:pPr marL="0" indent="0">
                  <a:buNone/>
                </a:pPr>
                <a:endParaRPr lang="de-DE" altLang="de-DE" sz="2200" b="1" dirty="0">
                  <a:solidFill>
                    <a:srgbClr val="FF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8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2018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7C0492EC-1BCC-4737-912C-E107D41A4319}"/>
              </a:ext>
            </a:extLst>
          </p:cNvPr>
          <p:cNvCxnSpPr>
            <a:cxnSpLocks/>
          </p:cNvCxnSpPr>
          <p:nvPr/>
        </p:nvCxnSpPr>
        <p:spPr>
          <a:xfrm>
            <a:off x="4032200" y="5219997"/>
            <a:ext cx="712879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FD48D0F5-EBA2-46F3-B3DD-CACA976797E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210" y="1835621"/>
            <a:ext cx="2616749" cy="253427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663">
                <a:extLst>
                  <a:ext uri="{FF2B5EF4-FFF2-40B4-BE49-F238E27FC236}">
                    <a16:creationId xmlns:a16="http://schemas.microsoft.com/office/drawing/2014/main" id="{33F70B09-AE35-40E6-8D28-1F6CD15E408A}"/>
                  </a:ext>
                </a:extLst>
              </p:cNvPr>
              <p:cNvSpPr txBox="1"/>
              <p:nvPr/>
            </p:nvSpPr>
            <p:spPr>
              <a:xfrm>
                <a:off x="8343354" y="3059757"/>
                <a:ext cx="844200" cy="27824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non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de-DE" sz="140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Graph von </a:t>
                </a:r>
                <a14:m>
                  <m:oMath xmlns:m="http://schemas.openxmlformats.org/officeDocument/2006/math">
                    <m:r>
                      <a:rPr lang="de-D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DE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‘</m:t>
                    </m:r>
                  </m:oMath>
                </a14:m>
                <a:endParaRPr lang="de-DE" sz="140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feld 663">
                <a:extLst>
                  <a:ext uri="{FF2B5EF4-FFF2-40B4-BE49-F238E27FC236}">
                    <a16:creationId xmlns:a16="http://schemas.microsoft.com/office/drawing/2014/main" id="{33F70B09-AE35-40E6-8D28-1F6CD15E4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354" y="3059757"/>
                <a:ext cx="844200" cy="278244"/>
              </a:xfrm>
              <a:prstGeom prst="rect">
                <a:avLst/>
              </a:prstGeom>
              <a:blipFill>
                <a:blip r:embed="rId4"/>
                <a:stretch>
                  <a:fillRect l="-2174" t="-4348" r="-30435" b="-30435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42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1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e-DE" sz="2200" b="1" dirty="0"/>
                  <a:t>Aufgabe 5</a:t>
                </a:r>
                <a:endParaRPr lang="de-DE" sz="2200" dirty="0"/>
              </a:p>
              <a:p>
                <a:pPr marL="0" indent="0">
                  <a:buNone/>
                </a:pPr>
                <a:r>
                  <a:rPr lang="de-DE" sz="2200" dirty="0"/>
                  <a:t>Gegeben sind die Ebenen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: 2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sz="22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de-DE" sz="2200" dirty="0"/>
                  <a:t> und die Gerade </a:t>
                </a:r>
                <a:br>
                  <a:rPr lang="de-DE" sz="2200" dirty="0"/>
                </a:b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:  </m:t>
                    </m:r>
                    <m:acc>
                      <m:accPr>
                        <m:chr m:val="⃗"/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de-DE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de-DE" sz="2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eqArr>
                      </m:e>
                    </m:d>
                  </m:oMath>
                </a14:m>
                <a:r>
                  <a:rPr lang="de-DE" sz="2200" dirty="0"/>
                  <a:t>. </a:t>
                </a:r>
                <a:endParaRPr lang="de-DE" sz="2200" dirty="0" smtClean="0"/>
              </a:p>
              <a:p>
                <a:pPr marL="0" indent="0">
                  <a:buNone/>
                </a:pPr>
                <a:r>
                  <a:rPr lang="de-DE" sz="2200" dirty="0" smtClean="0"/>
                  <a:t>Die </a:t>
                </a:r>
                <a:r>
                  <a:rPr lang="de-DE" sz="2200" dirty="0"/>
                  <a:t>Gerade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/>
                  <a:t> liegt in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/>
                  <a:t>.</a:t>
                </a:r>
              </a:p>
              <a:p>
                <a:pPr marL="457200" lvl="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200" dirty="0" smtClean="0"/>
                  <a:t>Bestimmen </a:t>
                </a:r>
                <a:r>
                  <a:rPr lang="de-DE" sz="2200" dirty="0"/>
                  <a:t>Sie die Werte für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sz="2200" dirty="0"/>
                  <a:t> und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de-DE" sz="2200" dirty="0"/>
                  <a:t>.</a:t>
                </a:r>
              </a:p>
              <a:p>
                <a:pPr marL="457200" lvl="0" indent="-457200">
                  <a:buClrTx/>
                  <a:buSzPct val="100000"/>
                  <a:buFont typeface="+mj-lt"/>
                  <a:buAutoNum type="alphaLcParenR"/>
                </a:pPr>
                <a:r>
                  <a:rPr lang="de-DE" sz="2200" dirty="0"/>
                  <a:t>Geben Sie eine Gleichung einer Geraden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de-DE" sz="2200" dirty="0"/>
                  <a:t> an, die ebenfalls in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de-DE" sz="2200" dirty="0"/>
                  <a:t> liegt und </a:t>
                </a:r>
                <a:br>
                  <a:rPr lang="de-DE" sz="2200" dirty="0"/>
                </a:br>
                <a:r>
                  <a:rPr lang="de-DE" sz="2200" dirty="0"/>
                  <a:t>senkrecht zur Geraden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de-DE" sz="2200" dirty="0"/>
                  <a:t> verläuft.	</a:t>
                </a:r>
              </a:p>
              <a:p>
                <a:pPr marL="0" indent="0">
                  <a:buNone/>
                </a:pPr>
                <a:r>
                  <a:rPr lang="de-DE" sz="2200" dirty="0"/>
                  <a:t>								         (3,5 VP)</a:t>
                </a:r>
              </a:p>
              <a:p>
                <a:pPr marL="0" indent="0">
                  <a:buNone/>
                </a:pPr>
                <a:endParaRPr lang="de-DE" altLang="de-DE" sz="22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Inhaltsplatzhalter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814" t="-738" r="-8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Pflichtteil 2018</a:t>
            </a:r>
          </a:p>
        </p:txBody>
      </p:sp>
    </p:spTree>
    <p:extLst>
      <p:ext uri="{BB962C8B-B14F-4D97-AF65-F5344CB8AC3E}">
        <p14:creationId xmlns:p14="http://schemas.microsoft.com/office/powerpoint/2010/main" val="63682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Benutzerdefiniert 1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00FF"/>
      </a:hlink>
      <a:folHlink>
        <a:srgbClr val="7030A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423</Words>
  <Application>Microsoft Office PowerPoint</Application>
  <PresentationFormat>Benutzerdefiniert</PresentationFormat>
  <Paragraphs>145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Wingdings</vt:lpstr>
      <vt:lpstr>Wingdings 2</vt:lpstr>
      <vt:lpstr>Galathea</vt:lpstr>
      <vt:lpstr>PowerPoint-Präsentation</vt:lpstr>
      <vt:lpstr>Pflichtteil 2018</vt:lpstr>
      <vt:lpstr>Pflichtteil 2018</vt:lpstr>
      <vt:lpstr>Pflichtteil 2018</vt:lpstr>
      <vt:lpstr>Pflichtteil 2018</vt:lpstr>
      <vt:lpstr>Pflichtteil 2018</vt:lpstr>
      <vt:lpstr>Pflichtteil 2018</vt:lpstr>
      <vt:lpstr>Pflichtteil 2018</vt:lpstr>
      <vt:lpstr>Pflichtteil 2018</vt:lpstr>
      <vt:lpstr>Pflichtteil 2018</vt:lpstr>
      <vt:lpstr>Pflichtteil 2018</vt:lpstr>
      <vt:lpstr>Pflichtteil 2018</vt:lpstr>
      <vt:lpstr>Pflichtteil 2018</vt:lpstr>
      <vt:lpstr>Pflichtteil 2018</vt:lpstr>
      <vt:lpstr>Pflichtteil 2018</vt:lpstr>
      <vt:lpstr>Pflichtteil 2018</vt:lpstr>
      <vt:lpstr>Pflichtteil 2018</vt:lpstr>
      <vt:lpstr>Pflichtteil 2018</vt:lpstr>
      <vt:lpstr>Pflichtteil 2018</vt:lpstr>
      <vt:lpstr>Pflichtteil 2018</vt:lpstr>
      <vt:lpstr>Pflichtteil 2018</vt:lpstr>
      <vt:lpstr>Pflichtteil 2018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Klaus Messner</dc:creator>
  <cp:lastModifiedBy>Klaus Messner</cp:lastModifiedBy>
  <cp:revision>224</cp:revision>
  <dcterms:modified xsi:type="dcterms:W3CDTF">2018-11-02T05:08:40Z</dcterms:modified>
</cp:coreProperties>
</file>