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7" r:id="rId1"/>
  </p:sldMasterIdLst>
  <p:notesMasterIdLst>
    <p:notesMasterId r:id="rId23"/>
  </p:notesMasterIdLst>
  <p:sldIdLst>
    <p:sldId id="256" r:id="rId2"/>
    <p:sldId id="258" r:id="rId3"/>
    <p:sldId id="270" r:id="rId4"/>
    <p:sldId id="269" r:id="rId5"/>
    <p:sldId id="271" r:id="rId6"/>
    <p:sldId id="272" r:id="rId7"/>
    <p:sldId id="268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</p:sldIdLst>
  <p:sldSz cx="10080625" cy="7559675"/>
  <p:notesSz cx="7559675" cy="10691813"/>
  <p:defaultTextStyle>
    <a:defPPr>
      <a:defRPr lang="de-DE"/>
    </a:defPPr>
    <a:lvl1pPr marL="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2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7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62" autoAdjust="0"/>
  </p:normalViewPr>
  <p:slideViewPr>
    <p:cSldViewPr>
      <p:cViewPr varScale="1">
        <p:scale>
          <a:sx n="77" d="100"/>
          <a:sy n="77" d="100"/>
        </p:scale>
        <p:origin x="108" y="186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8B071-2D22-4D06-877C-25E74B38C3CC}" type="datetimeFigureOut">
              <a:rPr lang="de-DE" smtClean="0"/>
              <a:t>22.09.2018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47928-C5BF-4DBD-8378-9BAFE820D3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904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2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7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white">
          <a:xfrm>
            <a:off x="0" y="6581957"/>
            <a:ext cx="10080625" cy="97771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-10081" y="6672673"/>
            <a:ext cx="2479834" cy="7862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2600801" y="6662594"/>
            <a:ext cx="7479824" cy="78620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604161" y="4451809"/>
            <a:ext cx="7140443" cy="2015913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604162" y="6669045"/>
            <a:ext cx="7392458" cy="755968"/>
          </a:xfrm>
        </p:spPr>
        <p:txBody>
          <a:bodyPr anchor="ctr">
            <a:normAutofit/>
          </a:bodyPr>
          <a:lstStyle>
            <a:lvl1pPr marL="0" indent="0" algn="l">
              <a:buNone/>
              <a:defRPr sz="2900">
                <a:solidFill>
                  <a:srgbClr val="FFFFFF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84005" y="6689617"/>
            <a:ext cx="2268141" cy="755968"/>
          </a:xfrm>
        </p:spPr>
        <p:txBody>
          <a:bodyPr>
            <a:noAutofit/>
          </a:bodyPr>
          <a:lstStyle>
            <a:lvl1pPr algn="ctr">
              <a:defRPr sz="2200">
                <a:solidFill>
                  <a:srgbClr val="FFFFFF"/>
                </a:solidFill>
              </a:defRPr>
            </a:lvl1pPr>
          </a:lstStyle>
          <a:p>
            <a:r>
              <a:rPr lang="de-DE" sz="1400"/>
              <a:t>&lt;Datum/Uhrzeit&gt;</a:t>
            </a:r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2299001" y="260740"/>
            <a:ext cx="6468401" cy="402483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8820547" y="251989"/>
            <a:ext cx="924057" cy="41998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400"/>
              <a:t>&lt;Datum/Uhrzeit&gt;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24448" y="671972"/>
            <a:ext cx="2268141" cy="6080989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4031" y="671971"/>
            <a:ext cx="6132380" cy="6080990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224448" y="6887706"/>
            <a:ext cx="2436151" cy="402483"/>
          </a:xfrm>
        </p:spPr>
        <p:txBody>
          <a:bodyPr/>
          <a:lstStyle/>
          <a:p>
            <a:r>
              <a:rPr lang="de-DE" sz="1400"/>
              <a:t>&lt;Datum/Uhrzeit&gt;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04033" y="6887492"/>
            <a:ext cx="6144378" cy="402483"/>
          </a:xfrm>
        </p:spPr>
        <p:txBody>
          <a:bodyPr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7" name="Rechteck 6"/>
          <p:cNvSpPr/>
          <p:nvPr/>
        </p:nvSpPr>
        <p:spPr bwMode="white">
          <a:xfrm>
            <a:off x="6720767" y="0"/>
            <a:ext cx="352822" cy="7559675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6771170" y="671971"/>
            <a:ext cx="252016" cy="6887704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6771170" y="0"/>
            <a:ext cx="252016" cy="587975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 rot="5400000">
            <a:off x="6603191" y="159228"/>
            <a:ext cx="587975" cy="269518"/>
          </a:xfrm>
        </p:spPr>
        <p:txBody>
          <a:bodyPr/>
          <a:lstStyle/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1" y="337321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1" y="1769040"/>
            <a:ext cx="9071640" cy="438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5402" y="251989"/>
            <a:ext cx="8988557" cy="1091953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400"/>
              <a:t>&lt;Datum/Uhrzeit&gt;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675402" y="1763924"/>
            <a:ext cx="8988557" cy="4955787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2095" y="3023870"/>
            <a:ext cx="7852737" cy="1844421"/>
          </a:xfrm>
        </p:spPr>
        <p:txBody>
          <a:bodyPr anchor="t"/>
          <a:lstStyle>
            <a:lvl1pPr marL="0" indent="0">
              <a:buNone/>
              <a:defRPr sz="3100">
                <a:solidFill>
                  <a:schemeClr val="tx2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7" name="Rechteck 6"/>
          <p:cNvSpPr/>
          <p:nvPr/>
        </p:nvSpPr>
        <p:spPr bwMode="white">
          <a:xfrm>
            <a:off x="0" y="1679928"/>
            <a:ext cx="10080625" cy="125994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763924"/>
            <a:ext cx="1428089" cy="109195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1512094" y="1763924"/>
            <a:ext cx="8568531" cy="109195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2094" y="1763924"/>
            <a:ext cx="8400521" cy="1091953"/>
          </a:xfrm>
        </p:spPr>
        <p:txBody>
          <a:bodyPr/>
          <a:lstStyle>
            <a:lvl1pPr algn="l">
              <a:buNone/>
              <a:defRPr sz="4900" b="0" cap="none">
                <a:solidFill>
                  <a:srgbClr val="FFFFFF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400"/>
              <a:t>&lt;Datum/Uhrzeit&gt;</a:t>
            </a:r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1931917"/>
            <a:ext cx="1428089" cy="773468"/>
          </a:xfrm>
        </p:spPr>
        <p:txBody>
          <a:bodyPr>
            <a:noAutofit/>
          </a:bodyPr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672041" y="1752203"/>
            <a:ext cx="4284266" cy="5039783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5341167" y="1752203"/>
            <a:ext cx="4284266" cy="5039783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de-DE" sz="1400"/>
              <a:t>&lt;Datum/Uhrzeit&gt;</a:t>
            </a:r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8037" y="300987"/>
            <a:ext cx="8988557" cy="958959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672041" y="2687885"/>
            <a:ext cx="4284266" cy="394783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5292328" y="2687885"/>
            <a:ext cx="4284266" cy="394783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de-DE" sz="1400"/>
              <a:t>&lt;Datum/Uhrzeit&gt;</a:t>
            </a:r>
            <a:endParaRPr lang="de-DE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"/>
          </p:nvPr>
        </p:nvSpPr>
        <p:spPr>
          <a:xfrm>
            <a:off x="672041" y="1931917"/>
            <a:ext cx="4284266" cy="70557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"/>
          </p:nvPr>
        </p:nvSpPr>
        <p:spPr>
          <a:xfrm>
            <a:off x="5292328" y="1931917"/>
            <a:ext cx="4284266" cy="70557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400"/>
              <a:t>&lt;Datum/Uhrzeit&gt;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400"/>
              <a:t>&lt;Datum/Uhrzeit&gt;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887704"/>
            <a:ext cx="588036" cy="41998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2042" y="300987"/>
            <a:ext cx="8904552" cy="958959"/>
          </a:xfrm>
        </p:spPr>
        <p:txBody>
          <a:bodyPr anchor="ctr"/>
          <a:lstStyle>
            <a:lvl1pPr algn="l">
              <a:buNone/>
              <a:defRPr sz="4900" b="0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400"/>
              <a:t>&lt;Datum/Uhrzeit&gt;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72042" y="1931917"/>
            <a:ext cx="1764109" cy="4787794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1191" tIns="201589" rIns="151191" bIns="100794"/>
          <a:lstStyle>
            <a:lvl1pPr marL="0" indent="0">
              <a:spcAft>
                <a:spcPts val="1102"/>
              </a:spcAft>
              <a:buNone/>
              <a:defRPr sz="20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2604161" y="1931917"/>
            <a:ext cx="7056438" cy="4871791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64109" y="6047740"/>
            <a:ext cx="8064500" cy="755968"/>
          </a:xfrm>
        </p:spPr>
        <p:txBody>
          <a:bodyPr/>
          <a:lstStyle>
            <a:lvl1pPr marL="0" indent="0">
              <a:buFontTx/>
              <a:buNone/>
              <a:defRPr sz="1900"/>
            </a:lvl1pPr>
            <a:lvl2pPr>
              <a:buFontTx/>
              <a:buNone/>
              <a:defRPr sz="13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8" name="Rechteck 7"/>
          <p:cNvSpPr/>
          <p:nvPr/>
        </p:nvSpPr>
        <p:spPr bwMode="white">
          <a:xfrm>
            <a:off x="-10081" y="5039783"/>
            <a:ext cx="10080625" cy="97771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-10081" y="5140579"/>
            <a:ext cx="1612900" cy="7862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1703626" y="5130500"/>
            <a:ext cx="8376999" cy="78620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4109" y="5123779"/>
            <a:ext cx="8064500" cy="755968"/>
          </a:xfrm>
        </p:spPr>
        <p:txBody>
          <a:bodyPr anchor="ctr"/>
          <a:lstStyle>
            <a:lvl1pPr algn="l">
              <a:buNone/>
              <a:defRPr sz="3100" b="0">
                <a:solidFill>
                  <a:srgbClr val="FFFFFF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1" name="Rechteck 10"/>
          <p:cNvSpPr/>
          <p:nvPr/>
        </p:nvSpPr>
        <p:spPr bwMode="white">
          <a:xfrm>
            <a:off x="1596099" y="0"/>
            <a:ext cx="110887" cy="756975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>
          <a:xfrm>
            <a:off x="6888427" y="6887704"/>
            <a:ext cx="2940182" cy="402483"/>
          </a:xfrm>
        </p:spPr>
        <p:txBody>
          <a:bodyPr rtlCol="0"/>
          <a:lstStyle/>
          <a:p>
            <a:r>
              <a:rPr lang="de-DE" sz="1400"/>
              <a:t>&lt;Datum/Uhrzeit&gt;</a:t>
            </a:r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5144778"/>
            <a:ext cx="1596099" cy="731472"/>
          </a:xfrm>
        </p:spPr>
        <p:txBody>
          <a:bodyPr rtlCol="0"/>
          <a:lstStyle>
            <a:lvl1pPr>
              <a:defRPr sz="3100"/>
            </a:lvl1pPr>
          </a:lstStyle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1764109" y="6887490"/>
            <a:ext cx="5040313" cy="402483"/>
          </a:xfrm>
        </p:spPr>
        <p:txBody>
          <a:bodyPr rtlCol="0"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20427" y="0"/>
            <a:ext cx="8360198" cy="5036423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500"/>
            </a:lvl1pPr>
          </a:lstStyle>
          <a:p>
            <a:r>
              <a:rPr kumimoji="0" lang="de-DE"/>
              <a:t>Bild durch Klicken auf Symbol hinzufügen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672042" y="251989"/>
            <a:ext cx="8988557" cy="1091953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675402" y="1763924"/>
            <a:ext cx="8988557" cy="4989386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lvl="0" eaLnBrk="1" latinLnBrk="0" hangingPunct="1"/>
            <a:r>
              <a:rPr kumimoji="0" lang="de-DE"/>
              <a:t>Textmasterformat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720417" y="6887704"/>
            <a:ext cx="2940182" cy="402483"/>
          </a:xfrm>
          <a:prstGeom prst="rect">
            <a:avLst/>
          </a:prstGeom>
        </p:spPr>
        <p:txBody>
          <a:bodyPr vert="horz" lIns="100794" tIns="50397" rIns="100794" bIns="50397" anchor="ctr" anchorCtr="0"/>
          <a:lstStyle>
            <a:lvl1pPr algn="l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r>
              <a:rPr lang="de-DE" sz="1400"/>
              <a:t>&lt;Datum/Uhrzeit&gt;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672042" y="6887490"/>
            <a:ext cx="5976368" cy="402483"/>
          </a:xfrm>
          <a:prstGeom prst="rect">
            <a:avLst/>
          </a:prstGeom>
        </p:spPr>
        <p:txBody>
          <a:bodyPr vert="horz" lIns="100794" tIns="50397" rIns="100794" bIns="50397" anchor="ctr"/>
          <a:lstStyle>
            <a:lvl1pPr algn="r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7" name="Rechteck 6"/>
          <p:cNvSpPr/>
          <p:nvPr/>
        </p:nvSpPr>
        <p:spPr bwMode="white">
          <a:xfrm>
            <a:off x="0" y="1360741"/>
            <a:ext cx="10080625" cy="35278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411139"/>
            <a:ext cx="588036" cy="25198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651040" y="1411139"/>
            <a:ext cx="9429585" cy="25198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0" y="1402389"/>
            <a:ext cx="588036" cy="269490"/>
          </a:xfrm>
          <a:prstGeom prst="rect">
            <a:avLst/>
          </a:prstGeom>
        </p:spPr>
        <p:txBody>
          <a:bodyPr vert="horz" lIns="100794" tIns="50397" rIns="100794" bIns="50397" anchor="ctr" anchorCtr="0">
            <a:normAutofit/>
          </a:bodyPr>
          <a:lstStyle>
            <a:lvl1pPr algn="ctr" eaLnBrk="1" latinLnBrk="0" hangingPunct="1">
              <a:defRPr kumimoji="0" sz="1500" b="1">
                <a:solidFill>
                  <a:srgbClr val="FFFFFF"/>
                </a:solidFill>
              </a:defRPr>
            </a:lvl1pPr>
          </a:lstStyle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9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2780" indent="-352780" algn="l" rtl="0" eaLnBrk="1" latinLnBrk="0" hangingPunct="1">
        <a:spcBef>
          <a:spcPts val="772"/>
        </a:spcBef>
        <a:buClr>
          <a:schemeClr val="accent2"/>
        </a:buClr>
        <a:buSzPct val="60000"/>
        <a:buFont typeface="Wingdings"/>
        <a:buChar char="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05560" indent="-302383" algn="l" rtl="0" eaLnBrk="1" latinLnBrk="0" hangingPunct="1">
        <a:spcBef>
          <a:spcPts val="606"/>
        </a:spcBef>
        <a:buClr>
          <a:schemeClr val="accent1"/>
        </a:buClr>
        <a:buSzPct val="70000"/>
        <a:buFont typeface="Wingdings 2"/>
        <a:buChar char="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indent="-251986" algn="l" rtl="0" eaLnBrk="1" latinLnBrk="0" hangingPunct="1">
        <a:spcBef>
          <a:spcPts val="551"/>
        </a:spcBef>
        <a:buClr>
          <a:schemeClr val="accent2"/>
        </a:buClr>
        <a:buSzPct val="75000"/>
        <a:buFont typeface="Wingdings"/>
        <a:buChar char="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indent="-251986" algn="l" rtl="0" eaLnBrk="1" latinLnBrk="0" hangingPunct="1">
        <a:spcBef>
          <a:spcPts val="441"/>
        </a:spcBef>
        <a:buClr>
          <a:schemeClr val="accent3"/>
        </a:buClr>
        <a:buSzPct val="75000"/>
        <a:buFont typeface="Wingdings"/>
        <a:buChar char="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indent="-251986" algn="l" rtl="0" eaLnBrk="1" latinLnBrk="0" hangingPunct="1">
        <a:spcBef>
          <a:spcPts val="441"/>
        </a:spcBef>
        <a:buClr>
          <a:schemeClr val="accent4"/>
        </a:buClr>
        <a:buSzPct val="65000"/>
        <a:buFont typeface="Wingdings"/>
        <a:buChar char="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318269" indent="-251986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620652" indent="-251986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23035" indent="-251986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225418" indent="-251986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laus_messner@web.d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learning-freiburg.de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Line 2"/>
          <p:cNvSpPr/>
          <p:nvPr/>
        </p:nvSpPr>
        <p:spPr>
          <a:xfrm>
            <a:off x="180001" y="7092000"/>
            <a:ext cx="9720000" cy="0"/>
          </a:xfrm>
          <a:prstGeom prst="line">
            <a:avLst/>
          </a:prstGeom>
          <a:ln>
            <a:solidFill>
              <a:srgbClr val="808080"/>
            </a:solidFill>
          </a:ln>
        </p:spPr>
      </p:sp>
      <p:pic>
        <p:nvPicPr>
          <p:cNvPr id="39" name="Grafik 38"/>
          <p:cNvPicPr/>
          <p:nvPr/>
        </p:nvPicPr>
        <p:blipFill>
          <a:blip r:embed="rId2"/>
          <a:stretch>
            <a:fillRect/>
          </a:stretch>
        </p:blipFill>
        <p:spPr>
          <a:xfrm>
            <a:off x="235440" y="7183440"/>
            <a:ext cx="304920" cy="304920"/>
          </a:xfrm>
          <a:prstGeom prst="rect">
            <a:avLst/>
          </a:prstGeom>
        </p:spPr>
      </p:pic>
      <p:sp>
        <p:nvSpPr>
          <p:cNvPr id="40" name="TextShape 3"/>
          <p:cNvSpPr txBox="1"/>
          <p:nvPr/>
        </p:nvSpPr>
        <p:spPr>
          <a:xfrm>
            <a:off x="612000" y="7115040"/>
            <a:ext cx="9180000" cy="3909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de-DE" sz="2000" dirty="0">
                <a:hlinkClick r:id="rId3"/>
              </a:rPr>
              <a:t>klaus_messner@web.de</a:t>
            </a:r>
            <a:r>
              <a:rPr lang="de-DE" sz="2000" dirty="0"/>
              <a:t>			     		</a:t>
            </a:r>
            <a:r>
              <a:rPr lang="de-DE" sz="2000" dirty="0">
                <a:hlinkClick r:id="rId4"/>
              </a:rPr>
              <a:t>www.elearning-freiburg.de</a:t>
            </a:r>
            <a:endParaRPr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4400" dirty="0">
                <a:solidFill>
                  <a:srgbClr val="2300DC"/>
                </a:solidFill>
              </a:rPr>
              <a:t>Abiturprüfung Mathematik 2018 Baden-Württemberg</a:t>
            </a:r>
            <a:endParaRPr lang="de-DE" sz="4400" dirty="0"/>
          </a:p>
          <a:p>
            <a:pPr marL="0" indent="0" algn="ctr">
              <a:buNone/>
            </a:pPr>
            <a:r>
              <a:rPr lang="de-DE" sz="4400" dirty="0">
                <a:solidFill>
                  <a:srgbClr val="2300DC"/>
                </a:solidFill>
              </a:rPr>
              <a:t>Allgemeinbildende Gymnasien</a:t>
            </a:r>
            <a:endParaRPr lang="de-DE" sz="4400" dirty="0"/>
          </a:p>
          <a:p>
            <a:pPr marL="0" indent="0" algn="ctr">
              <a:buNone/>
            </a:pPr>
            <a:r>
              <a:rPr lang="de-DE" sz="4400" dirty="0" err="1">
                <a:solidFill>
                  <a:srgbClr val="0000FF"/>
                </a:solidFill>
              </a:rPr>
              <a:t>Wahlteil</a:t>
            </a:r>
            <a:r>
              <a:rPr lang="de-DE" sz="4400" dirty="0">
                <a:solidFill>
                  <a:srgbClr val="0000FF"/>
                </a:solidFill>
              </a:rPr>
              <a:t> Analysis A2</a:t>
            </a:r>
            <a:endParaRPr lang="de-DE" sz="4400" dirty="0"/>
          </a:p>
          <a:p>
            <a:pPr marL="0" indent="0" algn="ctr">
              <a:buNone/>
            </a:pPr>
            <a:r>
              <a:rPr lang="de-DE" sz="4400" dirty="0" smtClean="0">
                <a:solidFill>
                  <a:srgbClr val="FF0000"/>
                </a:solidFill>
              </a:rPr>
              <a:t>Lösung der </a:t>
            </a:r>
            <a:r>
              <a:rPr lang="de-DE" sz="4400" dirty="0">
                <a:solidFill>
                  <a:srgbClr val="FF0000"/>
                </a:solidFill>
              </a:rPr>
              <a:t>Aufgaben </a:t>
            </a:r>
            <a:endParaRPr lang="de-DE" sz="44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de-DE" sz="4400" dirty="0" smtClean="0">
                <a:solidFill>
                  <a:srgbClr val="FF0000"/>
                </a:solidFill>
              </a:rPr>
              <a:t>A </a:t>
            </a:r>
            <a:r>
              <a:rPr lang="de-DE" sz="4400" dirty="0">
                <a:solidFill>
                  <a:srgbClr val="FF0000"/>
                </a:solidFill>
              </a:rPr>
              <a:t>2.1 und A 2.2</a:t>
            </a:r>
            <a:endParaRPr lang="de-DE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D5C5F5-6187-4DAE-8346-115E2CAA6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Wahlteil</a:t>
            </a:r>
            <a:r>
              <a:rPr lang="de-DE" dirty="0"/>
              <a:t> 2018 – Analysis A2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401B06EE-D721-4605-8CE3-06BAE1CA2D2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200" b="1" dirty="0"/>
                  <a:t>Momentane Änderungsrate der globalen Durchschnittstemperatur zu Beginn des Jahres </a:t>
                </a:r>
                <a14:m>
                  <m:oMath xmlns:m="http://schemas.openxmlformats.org/officeDocument/2006/math">
                    <m:r>
                      <a:rPr lang="de-DE" sz="2200" b="1" i="1">
                        <a:latin typeface="Cambria Math" panose="02040503050406030204" pitchFamily="18" charset="0"/>
                      </a:rPr>
                      <m:t>𝟐𝟎𝟎𝟎</m:t>
                    </m:r>
                  </m:oMath>
                </a14:m>
                <a:r>
                  <a:rPr lang="de-DE" sz="2200" dirty="0"/>
                  <a:t/>
                </a:r>
                <a:br>
                  <a:rPr lang="de-DE" sz="2200" dirty="0"/>
                </a:br>
                <a:r>
                  <a:rPr lang="de-DE" sz="2200" dirty="0"/>
                  <a:t/>
                </a:r>
                <a:br>
                  <a:rPr lang="de-DE" sz="2200" dirty="0"/>
                </a:br>
                <a:r>
                  <a:rPr lang="de-DE" sz="2200" dirty="0"/>
                  <a:t>Die momentane Änderungsrate ist gegeben </a:t>
                </a:r>
                <a:br>
                  <a:rPr lang="de-DE" sz="2200" dirty="0"/>
                </a:br>
                <a:r>
                  <a:rPr lang="de-DE" sz="2200" dirty="0"/>
                  <a:t>durch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’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de-DE" sz="2200" dirty="0"/>
                  <a:t> und das Jahr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2000</m:t>
                    </m:r>
                  </m:oMath>
                </a14:m>
                <a:r>
                  <a:rPr lang="de-DE" sz="2200" dirty="0"/>
                  <a:t> entspricht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de-DE" sz="2200" dirty="0"/>
                  <a:t>. </a:t>
                </a:r>
                <a:br>
                  <a:rPr lang="de-DE" sz="2200" dirty="0"/>
                </a:br>
                <a:r>
                  <a:rPr lang="de-DE" sz="2200" dirty="0"/>
                  <a:t>Wir bestimmen demnach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‘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</m:d>
                  </m:oMath>
                </a14:m>
                <a:r>
                  <a:rPr lang="de-DE" sz="2200" dirty="0"/>
                  <a:t> und erhalten </a:t>
                </a:r>
                <a:br>
                  <a:rPr lang="de-DE" sz="2200" dirty="0"/>
                </a:br>
                <a:r>
                  <a:rPr lang="de-DE" sz="2200" dirty="0"/>
                  <a:t>mit dem GTR den ungefähren Wert 0,02.</a:t>
                </a:r>
              </a:p>
              <a:p>
                <a:pPr marL="0" indent="0">
                  <a:buNone/>
                </a:pPr>
                <a:r>
                  <a:rPr lang="de-DE" sz="2200" dirty="0"/>
                  <a:t/>
                </a:r>
                <a:br>
                  <a:rPr lang="de-DE" sz="2200" dirty="0"/>
                </a:br>
                <a:r>
                  <a:rPr lang="de-DE" sz="2200" b="1" dirty="0"/>
                  <a:t>Ergebnis:</a:t>
                </a:r>
                <a:r>
                  <a:rPr lang="de-DE" sz="2200" dirty="0"/>
                  <a:t> Die momentane Änderungsrate der globalen Durchschnitts-temperatur beträgt im Jahr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2000</m:t>
                    </m:r>
                  </m:oMath>
                </a14:m>
                <a:r>
                  <a:rPr lang="de-DE" sz="2200" dirty="0"/>
                  <a:t> etwa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0,02 °</m:t>
                    </m:r>
                    <m:r>
                      <m:rPr>
                        <m:sty m:val="p"/>
                      </m:rPr>
                      <a:rPr lang="de-DE" sz="220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de-DE" sz="2200" dirty="0"/>
                  <a:t> pro Jahr.</a:t>
                </a:r>
                <a:br>
                  <a:rPr lang="de-DE" sz="2200" dirty="0"/>
                </a:br>
                <a:endParaRPr lang="de-DE" sz="2200" dirty="0"/>
              </a:p>
            </p:txBody>
          </p:sp>
        </mc:Choice>
        <mc:Fallback xmlns="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401B06EE-D721-4605-8CE3-06BAE1CA2D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B6D85E4E-1432-402D-929D-30FB6008BF52}"/>
              </a:ext>
            </a:extLst>
          </p:cNvPr>
          <p:cNvCxnSpPr>
            <a:cxnSpLocks/>
          </p:cNvCxnSpPr>
          <p:nvPr/>
        </p:nvCxnSpPr>
        <p:spPr>
          <a:xfrm>
            <a:off x="5169680" y="5292005"/>
            <a:ext cx="950752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3B3C2934-2055-4D37-98EF-4D21D830F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504" y="2843733"/>
            <a:ext cx="2786885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079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D5C5F5-6187-4DAE-8346-115E2CAA6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Wahlteil</a:t>
            </a:r>
            <a:r>
              <a:rPr lang="de-DE" dirty="0"/>
              <a:t> 2018 – Analysis A2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401B06EE-D721-4605-8CE3-06BAE1CA2D2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200" b="1" dirty="0" smtClean="0"/>
                  <a:t>Mittelwert der globalen Durchschnittstemperatur</a:t>
                </a:r>
              </a:p>
              <a:p>
                <a:pPr marL="0" indent="0">
                  <a:buNone/>
                </a:pPr>
                <a:endParaRPr lang="de-DE" sz="800" b="1" dirty="0"/>
              </a:p>
              <a:p>
                <a:pPr marL="0" indent="0">
                  <a:buNone/>
                </a:pPr>
                <a:r>
                  <a:rPr lang="de-DE" sz="2200" dirty="0"/>
                  <a:t>Wir verwenden die Integralformel für Mittelwerte, nämlich </a:t>
                </a:r>
                <a:br>
                  <a:rPr lang="de-DE" sz="2200" dirty="0"/>
                </a:b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nary>
                      <m:naryPr>
                        <m:limLoc m:val="subSup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de-DE" sz="2200" dirty="0"/>
                  <a:t>. </a:t>
                </a:r>
              </a:p>
              <a:p>
                <a:pPr marL="0" indent="0">
                  <a:buNone/>
                </a:pPr>
                <a:r>
                  <a:rPr lang="de-DE" sz="2200" dirty="0"/>
                  <a:t>Der Betrachtungszeitraum beginnt bei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sz="2200" dirty="0"/>
                  <a:t> und endet bei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r>
                  <a:rPr lang="de-DE" sz="2200" dirty="0"/>
                  <a:t>. </a:t>
                </a:r>
              </a:p>
              <a:p>
                <a:pPr marL="0" indent="0">
                  <a:buNone/>
                </a:pPr>
                <a:r>
                  <a:rPr lang="de-DE" sz="2200" dirty="0"/>
                  <a:t>Somit haben wir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200</m:t>
                        </m:r>
                      </m:den>
                    </m:f>
                    <m:nary>
                      <m:naryPr>
                        <m:limLoc m:val="subSup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00</m:t>
                        </m:r>
                      </m:sup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de-DE" sz="2200" dirty="0"/>
                  <a:t>. </a:t>
                </a:r>
              </a:p>
              <a:p>
                <a:pPr marL="0" indent="0">
                  <a:buNone/>
                </a:pPr>
                <a:r>
                  <a:rPr lang="de-DE" sz="2200" dirty="0"/>
                  <a:t>Der GTR liefert den ungefähren Wert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15,02 °</m:t>
                    </m:r>
                    <m:r>
                      <m:rPr>
                        <m:sty m:val="p"/>
                      </m:rPr>
                      <a:rPr lang="de-DE" sz="220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de-DE" sz="2200" dirty="0"/>
                  <a:t>.</a:t>
                </a:r>
                <a:br>
                  <a:rPr lang="de-DE" sz="2200" dirty="0"/>
                </a:br>
                <a:r>
                  <a:rPr lang="de-DE" sz="2200" dirty="0"/>
                  <a:t/>
                </a:r>
                <a:br>
                  <a:rPr lang="de-DE" sz="2200" dirty="0"/>
                </a:br>
                <a:r>
                  <a:rPr lang="de-DE" sz="2200" b="1" dirty="0"/>
                  <a:t>Ergebnis:</a:t>
                </a:r>
                <a:r>
                  <a:rPr lang="de-DE" sz="2200" dirty="0"/>
                  <a:t> </a:t>
                </a:r>
              </a:p>
              <a:p>
                <a:pPr marL="0" indent="0">
                  <a:buNone/>
                </a:pPr>
                <a:r>
                  <a:rPr lang="de-DE" sz="2200" dirty="0"/>
                  <a:t>Die mittlere globale Durchschnittstemperatur liegt im Betrachtungszeitraum bei etwa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15,02 °</m:t>
                    </m:r>
                    <m:r>
                      <m:rPr>
                        <m:sty m:val="p"/>
                      </m:rPr>
                      <a:rPr lang="de-DE" sz="220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de-DE" sz="2200" dirty="0"/>
                  <a:t>.</a:t>
                </a:r>
              </a:p>
            </p:txBody>
          </p:sp>
        </mc:Choice>
        <mc:Fallback xmlns="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401B06EE-D721-4605-8CE3-06BAE1CA2D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738" r="-122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B6D85E4E-1432-402D-929D-30FB6008BF52}"/>
              </a:ext>
            </a:extLst>
          </p:cNvPr>
          <p:cNvCxnSpPr>
            <a:cxnSpLocks/>
          </p:cNvCxnSpPr>
          <p:nvPr/>
        </p:nvCxnSpPr>
        <p:spPr>
          <a:xfrm>
            <a:off x="1819408" y="6228109"/>
            <a:ext cx="1022760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EF8CBF3C-146E-4FE5-90EE-A3C88D21B9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538" y="4067949"/>
            <a:ext cx="2368421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324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D5C5F5-6187-4DAE-8346-115E2CAA6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Wahlteil</a:t>
            </a:r>
            <a:r>
              <a:rPr lang="de-DE" dirty="0"/>
              <a:t> 2018 – Analysis A2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401B06EE-D721-4605-8CE3-06BAE1CA2D2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200" b="1" dirty="0"/>
                  <a:t>b) Formulierung der Fragestellung</a:t>
                </a:r>
                <a:br>
                  <a:rPr lang="de-DE" sz="2200" b="1" dirty="0"/>
                </a:br>
                <a:r>
                  <a:rPr lang="de-DE" sz="2200" dirty="0"/>
                  <a:t/>
                </a:r>
                <a:br>
                  <a:rPr lang="de-DE" sz="2200" dirty="0"/>
                </a:br>
                <a:r>
                  <a:rPr lang="de-DE" sz="2200" dirty="0"/>
                  <a:t>Die Gleichung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+10</m:t>
                        </m: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=0,5</m:t>
                    </m:r>
                  </m:oMath>
                </a14:m>
                <a:r>
                  <a:rPr lang="de-DE" sz="2200" dirty="0"/>
                  <a:t> beschreibt einen Temperatur-unterschied von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0,5 °</m:t>
                    </m:r>
                    <m:r>
                      <m:rPr>
                        <m:sty m:val="p"/>
                      </m:rPr>
                      <a:rPr lang="de-DE" sz="220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de-DE" sz="2200" dirty="0"/>
                  <a:t>. </a:t>
                </a:r>
              </a:p>
              <a:p>
                <a:pPr marL="0" indent="0">
                  <a:buNone/>
                </a:pPr>
                <a:r>
                  <a:rPr lang="de-DE" sz="2200" dirty="0"/>
                  <a:t>Der Unterschied zwischen den beiden betrachteten Zeitpunkten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e-DE" sz="2200" dirty="0"/>
                  <a:t> und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+10</m:t>
                    </m:r>
                  </m:oMath>
                </a14:m>
                <a:r>
                  <a:rPr lang="de-DE" sz="2200" dirty="0"/>
                  <a:t> beträgt 10 Jahre. </a:t>
                </a:r>
              </a:p>
              <a:p>
                <a:pPr marL="0" indent="0">
                  <a:buNone/>
                </a:pPr>
                <a:r>
                  <a:rPr lang="de-DE" sz="2200" dirty="0"/>
                  <a:t>Eine entsprechende Aufgabenstellung sollte also wie folgt lauten: </a:t>
                </a:r>
              </a:p>
              <a:p>
                <a:pPr marL="0" indent="0">
                  <a:buNone/>
                </a:pPr>
                <a:r>
                  <a:rPr lang="de-DE" sz="2200" dirty="0"/>
                  <a:t>Bestimmen Sie den Startzeitpunkt eines zehnjährigen Zeitraums, in dem die globale Durchschnittstemperatur um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0,5 °</m:t>
                    </m:r>
                    <m:r>
                      <m:rPr>
                        <m:sty m:val="p"/>
                      </m:rPr>
                      <a:rPr lang="de-DE" sz="220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de-DE" sz="2200" dirty="0"/>
                  <a:t> steigt.</a:t>
                </a:r>
                <a:br>
                  <a:rPr lang="de-DE" sz="2200" dirty="0"/>
                </a:br>
                <a:endParaRPr lang="de-DE" sz="2200" dirty="0"/>
              </a:p>
            </p:txBody>
          </p:sp>
        </mc:Choice>
        <mc:Fallback xmlns="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401B06EE-D721-4605-8CE3-06BAE1CA2D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54793A61-C8D7-4F91-9BAD-76B30448CF9B}"/>
              </a:ext>
            </a:extLst>
          </p:cNvPr>
          <p:cNvSpPr/>
          <p:nvPr/>
        </p:nvSpPr>
        <p:spPr>
          <a:xfrm>
            <a:off x="675402" y="4427909"/>
            <a:ext cx="8829406" cy="864096"/>
          </a:xfrm>
          <a:prstGeom prst="round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528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D5C5F5-6187-4DAE-8346-115E2CAA6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Wahlteil</a:t>
            </a:r>
            <a:r>
              <a:rPr lang="de-DE" dirty="0"/>
              <a:t> 2018 – Analysis A2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401B06EE-D721-4605-8CE3-06BAE1CA2D2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200" b="1" dirty="0"/>
                  <a:t>Nachweis des sich beschleunigenden Anstiegs</a:t>
                </a:r>
                <a:br>
                  <a:rPr lang="de-DE" sz="2200" b="1" dirty="0"/>
                </a:br>
                <a:r>
                  <a:rPr lang="de-DE" sz="2200" dirty="0"/>
                  <a:t/>
                </a:r>
                <a:br>
                  <a:rPr lang="de-DE" sz="2200" dirty="0"/>
                </a:br>
                <a:r>
                  <a:rPr lang="de-DE" sz="2200" dirty="0"/>
                  <a:t>Nachzuweisen, dass der Anstieg der globalen Durchschnittstemperatur immer schneller wird,  bedeutet, dass wir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‘‘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de-DE" sz="2200" dirty="0"/>
                  <a:t> zeigen müssen, </a:t>
                </a:r>
                <a:br>
                  <a:rPr lang="de-DE" sz="2200" dirty="0"/>
                </a:br>
                <a:r>
                  <a:rPr lang="de-DE" sz="2200" dirty="0"/>
                  <a:t>denn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‘</m:t>
                    </m:r>
                  </m:oMath>
                </a14:m>
                <a:r>
                  <a:rPr lang="de-DE" sz="2200" dirty="0"/>
                  <a:t> steht für die momentane Änderungsrate und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‘‘</m:t>
                    </m:r>
                  </m:oMath>
                </a14:m>
                <a:r>
                  <a:rPr lang="de-DE" sz="2200" dirty="0"/>
                  <a:t> für die momentane Änderungsrate von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‘</m:t>
                    </m:r>
                  </m:oMath>
                </a14:m>
                <a:r>
                  <a:rPr lang="de-DE" sz="2200" dirty="0"/>
                  <a:t> also für den „Anstieg des Anstiegs“.</a:t>
                </a:r>
                <a:br>
                  <a:rPr lang="de-DE" sz="2200" dirty="0"/>
                </a:br>
                <a:r>
                  <a:rPr lang="de-DE" sz="2200" dirty="0"/>
                  <a:t>Mit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=2,8⋅</m:t>
                    </m:r>
                    <m:sSup>
                      <m:sSup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0,008</m:t>
                        </m:r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de-DE" sz="2200" i="1">
                        <a:latin typeface="Cambria Math" panose="02040503050406030204" pitchFamily="18" charset="0"/>
                      </a:rPr>
                      <m:t>−0,03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+11,1</m:t>
                    </m:r>
                  </m:oMath>
                </a14:m>
                <a:r>
                  <a:rPr lang="de-DE" sz="2200" dirty="0"/>
                  <a:t> folgt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de-DE" sz="2200" i="1">
                          <a:latin typeface="Cambria Math" panose="02040503050406030204" pitchFamily="18" charset="0"/>
                        </a:rPr>
                        <m:t>=0,008⋅2,8⋅</m:t>
                      </m:r>
                      <m:sSup>
                        <m:sSup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0,008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de-DE" sz="2200" i="1">
                          <a:latin typeface="Cambria Math" panose="02040503050406030204" pitchFamily="18" charset="0"/>
                        </a:rPr>
                        <m:t>−0,03=0,0224⋅</m:t>
                      </m:r>
                      <m:sSup>
                        <m:sSup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0,008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de-DE" sz="2200" i="1">
                          <a:latin typeface="Cambria Math" panose="02040503050406030204" pitchFamily="18" charset="0"/>
                        </a:rPr>
                        <m:t>−0,03</m:t>
                      </m:r>
                    </m:oMath>
                  </m:oMathPara>
                </a14:m>
                <a:endParaRPr lang="de-DE" sz="2200" dirty="0"/>
              </a:p>
              <a:p>
                <a:pPr marL="0" indent="0">
                  <a:buNone/>
                </a:pPr>
                <a:r>
                  <a:rPr lang="de-DE" sz="2200" dirty="0"/>
                  <a:t>und weiter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de-DE" sz="2200" i="1">
                          <a:latin typeface="Cambria Math" panose="02040503050406030204" pitchFamily="18" charset="0"/>
                        </a:rPr>
                        <m:t>=0,008⋅0,0224⋅</m:t>
                      </m:r>
                      <m:sSup>
                        <m:sSup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0,008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de-DE" sz="2200" i="1">
                          <a:latin typeface="Cambria Math" panose="02040503050406030204" pitchFamily="18" charset="0"/>
                        </a:rPr>
                        <m:t>=0,0001792⋅</m:t>
                      </m:r>
                      <m:sSup>
                        <m:sSup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0,008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de-DE" sz="2200" dirty="0"/>
              </a:p>
              <a:p>
                <a:pPr marL="0" indent="0">
                  <a:buNone/>
                </a:pPr>
                <a:r>
                  <a:rPr lang="de-DE" sz="2200" dirty="0"/>
                  <a:t>Für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&gt;36,5</m:t>
                    </m:r>
                  </m:oMath>
                </a14:m>
                <a:r>
                  <a:rPr lang="de-DE" sz="2200" dirty="0"/>
                  <a:t> gilt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’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de-DE" sz="2200" dirty="0"/>
                  <a:t> und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‘‘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de-DE" sz="2200" dirty="0"/>
                  <a:t> gilt für alle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e-DE" sz="2200" dirty="0"/>
                  <a:t>. </a:t>
                </a:r>
              </a:p>
              <a:p>
                <a:pPr marL="0" indent="0">
                  <a:buNone/>
                </a:pPr>
                <a:r>
                  <a:rPr lang="de-DE" sz="2200" dirty="0"/>
                  <a:t/>
                </a:r>
                <a:br>
                  <a:rPr lang="de-DE" sz="2200" dirty="0"/>
                </a:br>
                <a:r>
                  <a:rPr lang="de-DE" sz="2200" dirty="0"/>
                  <a:t>Damit ist der Nachweis erbracht.</a:t>
                </a:r>
              </a:p>
            </p:txBody>
          </p:sp>
        </mc:Choice>
        <mc:Fallback xmlns="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401B06EE-D721-4605-8CE3-06BAE1CA2D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709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D5C5F5-6187-4DAE-8346-115E2CAA6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Wahlteil</a:t>
            </a:r>
            <a:r>
              <a:rPr lang="de-DE" dirty="0"/>
              <a:t> 2018 – Analysis A2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401B06EE-D721-4605-8CE3-06BAE1CA2D2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200" b="1" dirty="0"/>
                  <a:t>c) Spätester Zeitpunkt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de-DE" sz="22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de-DE" sz="2200" dirty="0"/>
                  <a:t/>
                </a:r>
                <a:br>
                  <a:rPr lang="de-DE" sz="2200" dirty="0"/>
                </a:br>
                <a:r>
                  <a:rPr lang="de-DE" sz="2200" dirty="0"/>
                  <a:t/>
                </a:r>
                <a:br>
                  <a:rPr lang="de-DE" sz="2200" dirty="0"/>
                </a:br>
                <a:r>
                  <a:rPr lang="de-DE" sz="2200" dirty="0"/>
                  <a:t>Die vom Klimamodell zum Zeitpunkt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DE" sz="2200" dirty="0"/>
                  <a:t> vorausgesagte momentane Änderungsrate ist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sz="2200" dirty="0"/>
                  <a:t>. </a:t>
                </a:r>
              </a:p>
              <a:p>
                <a:pPr marL="0" indent="0">
                  <a:buNone/>
                </a:pPr>
                <a:r>
                  <a:rPr lang="de-DE" sz="2200" dirty="0"/>
                  <a:t>Wenn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‘</m:t>
                    </m:r>
                  </m:oMath>
                </a14:m>
                <a:r>
                  <a:rPr lang="de-DE" sz="2200" dirty="0"/>
                  <a:t> ab dem Zeitpunkt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DE" sz="2200" dirty="0"/>
                  <a:t> konstant bleiben soll, so geht der Graph von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2200" dirty="0"/>
                  <a:t> ab diesem Zeitpunkt in eine Gerade über. </a:t>
                </a:r>
              </a:p>
              <a:p>
                <a:pPr marL="0" indent="0">
                  <a:buNone/>
                </a:pPr>
                <a:r>
                  <a:rPr lang="de-DE" sz="2200" dirty="0"/>
                  <a:t>Laut Aufgabenstellung muss diese Gerade im Jahr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2050</m:t>
                    </m:r>
                  </m:oMath>
                </a14:m>
                <a:r>
                  <a:rPr lang="de-DE" sz="2200" dirty="0"/>
                  <a:t>, also zum Zeitpunkt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=150</m:t>
                    </m:r>
                  </m:oMath>
                </a14:m>
                <a:r>
                  <a:rPr lang="de-DE" sz="2200" dirty="0"/>
                  <a:t>, die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de-DE" sz="2200" dirty="0"/>
                  <a:t>-Koordinate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15,7</m:t>
                    </m:r>
                  </m:oMath>
                </a14:m>
                <a:r>
                  <a:rPr lang="de-DE" sz="2200" dirty="0"/>
                  <a:t> haben. </a:t>
                </a:r>
              </a:p>
              <a:p>
                <a:pPr marL="0" indent="0">
                  <a:buNone/>
                </a:pPr>
                <a:r>
                  <a:rPr lang="de-DE" sz="2200" dirty="0"/>
                  <a:t>Wir gehen nun von der allgemeinen Geradengleichung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de-DE" sz="2200" dirty="0"/>
                  <a:t> aus, setzen für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sz="2200" dirty="0"/>
                  <a:t> den Wert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150</m:t>
                    </m:r>
                  </m:oMath>
                </a14:m>
                <a:r>
                  <a:rPr lang="de-DE" sz="2200" dirty="0"/>
                  <a:t>, für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de-DE" sz="2200" dirty="0"/>
                  <a:t> den Wert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15,7</m:t>
                    </m:r>
                  </m:oMath>
                </a14:m>
                <a:r>
                  <a:rPr lang="de-DE" sz="2200" dirty="0"/>
                  <a:t> und für die Steigung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de-DE" sz="2200" dirty="0"/>
                  <a:t> den Ausdruck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‘(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200" dirty="0"/>
                  <a:t> ein und erhalten </a:t>
                </a:r>
                <a:br>
                  <a:rPr lang="de-DE" sz="2200" dirty="0"/>
                </a:br>
                <a:endParaRPr lang="de-DE" sz="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20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de-DE" sz="2200" i="1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2200" i="1">
                          <a:latin typeface="Cambria Math" panose="02040503050406030204" pitchFamily="18" charset="0"/>
                        </a:rPr>
                        <m:t>15,7=</m:t>
                      </m:r>
                      <m:r>
                        <a:rPr lang="de-DE" sz="22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sz="2200" i="1">
                          <a:latin typeface="Cambria Math" panose="02040503050406030204" pitchFamily="18" charset="0"/>
                        </a:rPr>
                        <m:t>‘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de-DE" sz="2200" i="1">
                          <a:latin typeface="Cambria Math" panose="02040503050406030204" pitchFamily="18" charset="0"/>
                        </a:rPr>
                        <m:t>⋅150+</m:t>
                      </m:r>
                      <m:r>
                        <a:rPr lang="de-DE" sz="22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de-DE" sz="2200" dirty="0"/>
              </a:p>
            </p:txBody>
          </p:sp>
        </mc:Choice>
        <mc:Fallback xmlns="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401B06EE-D721-4605-8CE3-06BAE1CA2D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648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D5C5F5-6187-4DAE-8346-115E2CAA6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Wahlteil</a:t>
            </a:r>
            <a:r>
              <a:rPr lang="de-DE" dirty="0"/>
              <a:t> 2018 – Analysis A2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401B06EE-D721-4605-8CE3-06BAE1CA2D2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200" dirty="0"/>
                  <a:t>Wir wissen außerdem, dass die Gerade zum Zeitpunkt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DE" sz="2200" dirty="0"/>
                  <a:t> „beginnt“ und dass zu diesem Zeitpunkt gemäß dem Klimamodell die Temperatur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200" dirty="0"/>
                  <a:t> herrscht. Wir setzen wieder die entsprechenden Ausdrücke in die Geradengleichung ein und erhalten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200">
                          <a:latin typeface="Cambria Math" panose="02040503050406030204" pitchFamily="18" charset="0"/>
                        </a:rPr>
                        <m:t>II</m:t>
                      </m:r>
                      <m:r>
                        <a:rPr lang="de-DE" sz="2200" i="1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de-DE" sz="22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de-DE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2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sz="2200" i="1">
                          <a:latin typeface="Cambria Math" panose="02040503050406030204" pitchFamily="18" charset="0"/>
                        </a:rPr>
                        <m:t>‘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de-DE" sz="2200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sz="2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22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de-DE" sz="2200" dirty="0"/>
              </a:p>
              <a:p>
                <a:pPr marL="0" indent="0">
                  <a:buNone/>
                </a:pPr>
                <a:r>
                  <a:rPr lang="de-DE" sz="2200" dirty="0"/>
                  <a:t>Wenn wir beide Gleichungen voneinander abziehen, fällt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de-DE" sz="2200" dirty="0"/>
                  <a:t> heraus und wir erhalten eine Gleichung, in 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DE" sz="2200" dirty="0"/>
                  <a:t> die einzige Unbekannte ist, nach der wir (mit dem GTR) auflösen können. Mit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200">
                        <a:latin typeface="Cambria Math" panose="02040503050406030204" pitchFamily="18" charset="0"/>
                      </a:rPr>
                      <m:t>I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. – </m:t>
                    </m:r>
                    <m:r>
                      <m:rPr>
                        <m:sty m:val="p"/>
                      </m:rPr>
                      <a:rPr lang="de-DE" sz="2200">
                        <a:latin typeface="Cambria Math" panose="02040503050406030204" pitchFamily="18" charset="0"/>
                      </a:rPr>
                      <m:t>II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de-DE" sz="2200" dirty="0"/>
                  <a:t> folgt: </a:t>
                </a:r>
                <a:br>
                  <a:rPr lang="de-DE" sz="2200" dirty="0"/>
                </a:br>
                <a:r>
                  <a:rPr lang="de-DE" sz="800" dirty="0"/>
                  <a:t/>
                </a:r>
                <a:br>
                  <a:rPr lang="de-DE" sz="8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i="1">
                          <a:latin typeface="Cambria Math" panose="02040503050406030204" pitchFamily="18" charset="0"/>
                        </a:rPr>
                        <m:t>15,7−</m:t>
                      </m:r>
                      <m:r>
                        <a:rPr lang="de-DE" sz="22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sz="22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sz="2200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de-DE" sz="22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sz="2200" i="1">
                          <a:latin typeface="Cambria Math" panose="02040503050406030204" pitchFamily="18" charset="0"/>
                        </a:rPr>
                        <m:t>‘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de-DE" sz="22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150−</m:t>
                          </m:r>
                          <m:sSub>
                            <m:sSub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2200" dirty="0"/>
              </a:p>
              <a:p>
                <a:pPr marL="0" indent="0">
                  <a:buNone/>
                </a:pPr>
                <a:r>
                  <a:rPr lang="de-DE" sz="2200" dirty="0"/>
                  <a:t>Geben Sie nun die linke Seite der Gleichung bei Y</a:t>
                </a:r>
                <a:r>
                  <a:rPr lang="de-DE" sz="2200" baseline="-25000" dirty="0"/>
                  <a:t>2</a:t>
                </a:r>
                <a:r>
                  <a:rPr lang="de-DE" sz="2200" dirty="0"/>
                  <a:t> und die rechte Seite bei Y</a:t>
                </a:r>
                <a:r>
                  <a:rPr lang="de-DE" sz="2200" baseline="-25000" dirty="0"/>
                  <a:t>3</a:t>
                </a:r>
                <a:r>
                  <a:rPr lang="de-DE" sz="2200" dirty="0"/>
                  <a:t> im GTR ein und lassen Sie sich beide Graphen im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sz="2200" dirty="0"/>
                  <a:t>-Intervall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0;200</m:t>
                        </m:r>
                      </m:e>
                    </m:d>
                  </m:oMath>
                </a14:m>
                <a:r>
                  <a:rPr lang="de-DE" sz="2200" dirty="0"/>
                  <a:t> und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de-DE" sz="2200" dirty="0"/>
                  <a:t>-Intervall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−3;3</m:t>
                        </m:r>
                      </m:e>
                    </m:d>
                  </m:oMath>
                </a14:m>
                <a:r>
                  <a:rPr lang="de-DE" sz="2200" dirty="0"/>
                  <a:t> zeichnen. </a:t>
                </a:r>
              </a:p>
            </p:txBody>
          </p:sp>
        </mc:Choice>
        <mc:Fallback xmlns="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401B06EE-D721-4605-8CE3-06BAE1CA2D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738" r="-8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5AE0F467-E2C9-45AA-89E8-C7080E3E4DC5}"/>
                  </a:ext>
                </a:extLst>
              </p:cNvPr>
              <p:cNvSpPr/>
              <p:nvPr/>
            </p:nvSpPr>
            <p:spPr>
              <a:xfrm>
                <a:off x="7848624" y="98100"/>
                <a:ext cx="213064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40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.  15,7=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‘</m:t>
                      </m:r>
                      <m:d>
                        <m:d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de-DE" sz="1400" i="1">
                          <a:latin typeface="Cambria Math" panose="02040503050406030204" pitchFamily="18" charset="0"/>
                        </a:rPr>
                        <m:t>⋅150+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5AE0F467-E2C9-45AA-89E8-C7080E3E4D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24" y="98100"/>
                <a:ext cx="2130648" cy="307777"/>
              </a:xfrm>
              <a:prstGeom prst="rect">
                <a:avLst/>
              </a:prstGeom>
              <a:blipFill>
                <a:blip r:embed="rId3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01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D5C5F5-6187-4DAE-8346-115E2CAA6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Wahlteil</a:t>
            </a:r>
            <a:r>
              <a:rPr lang="de-DE" dirty="0"/>
              <a:t> 2018 – Analysis A2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401B06EE-D721-4605-8CE3-06BAE1CA2D2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200" dirty="0"/>
                  <a:t>Mit </a:t>
                </a:r>
                <a:r>
                  <a:rPr lang="de-DE" sz="2200" dirty="0">
                    <a:latin typeface="Tw Cen MT Condensed" panose="020B0606020104020203" pitchFamily="34" charset="0"/>
                  </a:rPr>
                  <a:t>2ND CALC </a:t>
                </a:r>
                <a:r>
                  <a:rPr lang="de-DE" sz="2200" dirty="0" err="1">
                    <a:latin typeface="Tw Cen MT Condensed" panose="020B0606020104020203" pitchFamily="34" charset="0"/>
                  </a:rPr>
                  <a:t>intersect</a:t>
                </a:r>
                <a:r>
                  <a:rPr lang="de-DE" sz="2200" dirty="0"/>
                  <a:t> finden Sie zwei Schnittpunkte, </a:t>
                </a:r>
                <a:br>
                  <a:rPr lang="de-DE" sz="2200" dirty="0"/>
                </a:br>
                <a:r>
                  <a:rPr lang="de-DE" sz="2200" dirty="0"/>
                  <a:t>nämlich bei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≈122,4</m:t>
                    </m:r>
                  </m:oMath>
                </a14:m>
                <a:r>
                  <a:rPr lang="de-DE" sz="2200" dirty="0"/>
                  <a:t> und bei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≈174,1</m:t>
                    </m:r>
                  </m:oMath>
                </a14:m>
                <a:r>
                  <a:rPr lang="de-DE" sz="2200" dirty="0"/>
                  <a:t>. </a:t>
                </a:r>
                <a:br>
                  <a:rPr lang="de-DE" sz="2200" dirty="0"/>
                </a:br>
                <a:r>
                  <a:rPr lang="de-DE" sz="2200" dirty="0"/>
                  <a:t>Der rechte Schnittpunkt bei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≈174,1</m:t>
                    </m:r>
                  </m:oMath>
                </a14:m>
                <a:r>
                  <a:rPr lang="de-DE" sz="2200" dirty="0"/>
                  <a:t> entspricht </a:t>
                </a:r>
                <a:br>
                  <a:rPr lang="de-DE" sz="2200" dirty="0"/>
                </a:br>
                <a:r>
                  <a:rPr lang="de-DE" sz="2200" dirty="0"/>
                  <a:t>dem Jahr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2074</m:t>
                    </m:r>
                  </m:oMath>
                </a14:m>
                <a:r>
                  <a:rPr lang="de-DE" sz="2200" dirty="0"/>
                  <a:t> und liegt somit nach dem Jahr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2050</m:t>
                    </m:r>
                  </m:oMath>
                </a14:m>
                <a:r>
                  <a:rPr lang="de-DE" sz="2200" dirty="0"/>
                  <a:t>. </a:t>
                </a:r>
                <a:br>
                  <a:rPr lang="de-DE" sz="2200" dirty="0"/>
                </a:br>
                <a:r>
                  <a:rPr lang="de-DE" sz="2200" dirty="0"/>
                  <a:t>Daher kommt nur der erste Schnittpunkt bei </a:t>
                </a:r>
                <a:br>
                  <a:rPr lang="de-DE" sz="2200" dirty="0"/>
                </a:b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≈122,4</m:t>
                    </m:r>
                  </m:oMath>
                </a14:m>
                <a:r>
                  <a:rPr lang="de-DE" sz="2200" dirty="0"/>
                  <a:t> als Lösung in Betracht.</a:t>
                </a:r>
                <a:br>
                  <a:rPr lang="de-DE" sz="2200" dirty="0"/>
                </a:br>
                <a:r>
                  <a:rPr lang="de-DE" sz="2200" dirty="0"/>
                  <a:t/>
                </a:r>
                <a:br>
                  <a:rPr lang="de-DE" sz="2200" dirty="0"/>
                </a:br>
                <a:r>
                  <a:rPr lang="de-DE" sz="2200" b="1" dirty="0"/>
                  <a:t>Ergebnis:</a:t>
                </a:r>
                <a:r>
                  <a:rPr lang="de-DE" sz="2200" dirty="0"/>
                  <a:t> Der gesuchte späteste Zeitpunkt liegt bei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≈122,4</m:t>
                    </m:r>
                  </m:oMath>
                </a14:m>
                <a:r>
                  <a:rPr lang="de-DE" sz="2200" dirty="0"/>
                  <a:t> also etwa Mitte des Jahres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2022</m:t>
                    </m:r>
                  </m:oMath>
                </a14:m>
                <a:r>
                  <a:rPr lang="de-DE" sz="2200" dirty="0"/>
                  <a:t>.</a:t>
                </a:r>
              </a:p>
            </p:txBody>
          </p:sp>
        </mc:Choice>
        <mc:Fallback xmlns="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401B06EE-D721-4605-8CE3-06BAE1CA2D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5AE0F467-E2C9-45AA-89E8-C7080E3E4DC5}"/>
                  </a:ext>
                </a:extLst>
              </p:cNvPr>
              <p:cNvSpPr/>
              <p:nvPr/>
            </p:nvSpPr>
            <p:spPr>
              <a:xfrm>
                <a:off x="7848624" y="98100"/>
                <a:ext cx="213064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40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.  15,7=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‘</m:t>
                      </m:r>
                      <m:d>
                        <m:d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de-DE" sz="1400" i="1">
                          <a:latin typeface="Cambria Math" panose="02040503050406030204" pitchFamily="18" charset="0"/>
                        </a:rPr>
                        <m:t>⋅150+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5AE0F467-E2C9-45AA-89E8-C7080E3E4D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24" y="98100"/>
                <a:ext cx="2130648" cy="307777"/>
              </a:xfrm>
              <a:prstGeom prst="rect">
                <a:avLst/>
              </a:prstGeom>
              <a:blipFill>
                <a:blip r:embed="rId3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>
            <a:extLst>
              <a:ext uri="{FF2B5EF4-FFF2-40B4-BE49-F238E27FC236}">
                <a16:creationId xmlns:a16="http://schemas.microsoft.com/office/drawing/2014/main" id="{66574896-8B33-49BC-BFE9-204508971C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512" y="1769662"/>
            <a:ext cx="2656250" cy="1800000"/>
          </a:xfrm>
          <a:prstGeom prst="rect">
            <a:avLst/>
          </a:prstGeom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D8489CF3-CD24-4FD3-88A8-8DBAC6C15CC4}"/>
              </a:ext>
            </a:extLst>
          </p:cNvPr>
          <p:cNvCxnSpPr>
            <a:cxnSpLocks/>
          </p:cNvCxnSpPr>
          <p:nvPr/>
        </p:nvCxnSpPr>
        <p:spPr>
          <a:xfrm>
            <a:off x="6552480" y="4571925"/>
            <a:ext cx="1296144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C12D82D3-E665-4EE0-803A-0C19711F3F6F}"/>
              </a:ext>
            </a:extLst>
          </p:cNvPr>
          <p:cNvCxnSpPr>
            <a:cxnSpLocks/>
          </p:cNvCxnSpPr>
          <p:nvPr/>
        </p:nvCxnSpPr>
        <p:spPr>
          <a:xfrm>
            <a:off x="1943968" y="4931965"/>
            <a:ext cx="1368152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15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D5C5F5-6187-4DAE-8346-115E2CAA6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Wahlteil</a:t>
            </a:r>
            <a:r>
              <a:rPr lang="de-DE" dirty="0"/>
              <a:t> 2018 – Analysis A2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401B06EE-D721-4605-8CE3-06BAE1CA2D2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200" b="1" dirty="0"/>
                  <a:t>d) Funktionsterm für </a:t>
                </a:r>
                <a14:m>
                  <m:oMath xmlns:m="http://schemas.openxmlformats.org/officeDocument/2006/math">
                    <m:r>
                      <a:rPr lang="de-DE" sz="2200" b="1" i="1"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de-DE" sz="2200" dirty="0"/>
                  <a:t/>
                </a:r>
                <a:br>
                  <a:rPr lang="de-DE" sz="2200" dirty="0"/>
                </a:br>
                <a:r>
                  <a:rPr lang="de-DE" sz="2200" dirty="0"/>
                  <a:t/>
                </a:r>
                <a:br>
                  <a:rPr lang="de-DE" sz="2200" dirty="0"/>
                </a:br>
                <a:r>
                  <a:rPr lang="de-DE" sz="2200" dirty="0"/>
                  <a:t>Formel für beschränktes Wachstum: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𝑘𝑡</m:t>
                        </m:r>
                      </m:sup>
                    </m:sSup>
                  </m:oMath>
                </a14:m>
                <a:r>
                  <a:rPr lang="de-DE" sz="2200" dirty="0"/>
                  <a:t> (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DE" sz="2200" dirty="0"/>
                  <a:t> ist die obere Schranke und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de-DE" sz="2200" dirty="0"/>
                  <a:t> der „Anfangsbestand“ zum Zeitpunkt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sz="2200" dirty="0"/>
                  <a:t>) </a:t>
                </a:r>
              </a:p>
              <a:p>
                <a:pPr marL="0" indent="0">
                  <a:buNone/>
                </a:pPr>
                <a:r>
                  <a:rPr lang="de-DE" sz="2200" dirty="0"/>
                  <a:t>Da die Temperatur auf lange Sicht bei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16,8 °</m:t>
                    </m:r>
                    <m:r>
                      <m:rPr>
                        <m:sty m:val="p"/>
                      </m:rPr>
                      <a:rPr lang="de-DE" sz="220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de-DE" sz="2200" dirty="0"/>
                  <a:t> liegen soll, ist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=16,8</m:t>
                    </m:r>
                  </m:oMath>
                </a14:m>
                <a:r>
                  <a:rPr lang="de-DE" sz="2200" dirty="0"/>
                  <a:t>. Somit haben wir bereits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)=16,8−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𝑘𝑡</m:t>
                        </m:r>
                      </m:sup>
                    </m:sSup>
                  </m:oMath>
                </a14:m>
                <a:r>
                  <a:rPr lang="de-DE" sz="2200" dirty="0"/>
                  <a:t>. </a:t>
                </a:r>
              </a:p>
              <a:p>
                <a:pPr marL="0" indent="0">
                  <a:buNone/>
                </a:pPr>
                <a:r>
                  <a:rPr lang="de-DE" sz="2200" dirty="0"/>
                  <a:t>Im neuen Klimamodell haben wir zum Zeitpunkt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sz="2200" dirty="0"/>
                  <a:t> die globale Durchschnittstemperatur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=16,8−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de-DE" sz="2200" dirty="0"/>
                  <a:t>. Der Zeitpunkt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sz="2200" dirty="0"/>
                  <a:t> entspricht im alten Klimamodell dem Jahr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2020</m:t>
                    </m:r>
                  </m:oMath>
                </a14:m>
                <a:r>
                  <a:rPr lang="de-DE" sz="2200" dirty="0"/>
                  <a:t> also dort dem Wert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=120</m:t>
                    </m:r>
                  </m:oMath>
                </a14:m>
                <a:r>
                  <a:rPr lang="de-DE" sz="2200" dirty="0"/>
                  <a:t> und damit der globalen Durchschnittstemperatur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120</m:t>
                        </m: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≈14,8</m:t>
                    </m:r>
                  </m:oMath>
                </a14:m>
                <a:r>
                  <a:rPr lang="de-DE" sz="2200" dirty="0"/>
                  <a:t>. Somit gilt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14,8=16,8−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de-DE" sz="2200" dirty="0"/>
                  <a:t> woraus sich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de-DE" sz="2200" dirty="0"/>
                  <a:t> ergibt. </a:t>
                </a:r>
              </a:p>
              <a:p>
                <a:pPr marL="0" indent="0">
                  <a:buNone/>
                </a:pPr>
                <a:r>
                  <a:rPr lang="de-DE" sz="2200" dirty="0"/>
                  <a:t>Inzwischen haben wir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)=16,8−2</m:t>
                    </m:r>
                    <m:sSup>
                      <m:sSup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𝑘𝑡</m:t>
                        </m:r>
                      </m:sup>
                    </m:sSup>
                  </m:oMath>
                </a14:m>
                <a:r>
                  <a:rPr lang="de-DE" sz="2200" dirty="0"/>
                  <a:t>. </a:t>
                </a:r>
              </a:p>
            </p:txBody>
          </p:sp>
        </mc:Choice>
        <mc:Fallback xmlns="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401B06EE-D721-4605-8CE3-06BAE1CA2D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738" r="-13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511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D5C5F5-6187-4DAE-8346-115E2CAA6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Wahlteil</a:t>
            </a:r>
            <a:r>
              <a:rPr lang="de-DE" dirty="0"/>
              <a:t> 2018 – Analysis A2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401B06EE-D721-4605-8CE3-06BAE1CA2D2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200" dirty="0"/>
                  <a:t>Inzwischen haben wir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)=16,8−2</m:t>
                    </m:r>
                    <m:sSup>
                      <m:sSup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𝑘𝑡</m:t>
                        </m:r>
                      </m:sup>
                    </m:sSup>
                  </m:oMath>
                </a14:m>
                <a:r>
                  <a:rPr lang="de-DE" sz="2200" dirty="0"/>
                  <a:t>. </a:t>
                </a:r>
              </a:p>
              <a:p>
                <a:pPr marL="0" indent="0">
                  <a:buNone/>
                </a:pPr>
                <a:r>
                  <a:rPr lang="de-DE" sz="2200" dirty="0"/>
                  <a:t/>
                </a:r>
                <a:br>
                  <a:rPr lang="de-DE" sz="2200" dirty="0"/>
                </a:br>
                <a:r>
                  <a:rPr lang="de-DE" sz="2200" dirty="0"/>
                  <a:t>Laut Aufgabenstellung geht zu Beginn des Jahres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2020</m:t>
                    </m:r>
                  </m:oMath>
                </a14:m>
                <a:r>
                  <a:rPr lang="de-DE" sz="2200" dirty="0"/>
                  <a:t> der Graph von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2200" dirty="0"/>
                  <a:t> ohne Knick in den Graphen von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de-DE" sz="2200" dirty="0"/>
                  <a:t> über, folglich muss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‘(120)=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‘(0)</m:t>
                    </m:r>
                  </m:oMath>
                </a14:m>
                <a:r>
                  <a:rPr lang="de-DE" sz="2200" dirty="0"/>
                  <a:t> gelten. </a:t>
                </a:r>
              </a:p>
              <a:p>
                <a:pPr marL="0" indent="0">
                  <a:buNone/>
                </a:pPr>
                <a:r>
                  <a:rPr lang="de-DE" sz="2200" dirty="0"/>
                  <a:t>Mit dem GTR erhalten wir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‘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120</m:t>
                        </m: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=0,0285</m:t>
                    </m:r>
                  </m:oMath>
                </a14:m>
                <a:r>
                  <a:rPr lang="de-DE" sz="2200" dirty="0"/>
                  <a:t>. </a:t>
                </a:r>
              </a:p>
              <a:p>
                <a:pPr marL="0" indent="0">
                  <a:buNone/>
                </a:pPr>
                <a:r>
                  <a:rPr lang="de-DE" sz="2200" dirty="0"/>
                  <a:t>Mit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‘(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)=2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𝑘𝑡</m:t>
                        </m:r>
                      </m:sup>
                    </m:sSup>
                  </m:oMath>
                </a14:m>
                <a:r>
                  <a:rPr lang="de-DE" sz="2200" dirty="0"/>
                  <a:t> folgt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‘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DE" sz="2200" dirty="0"/>
                  <a:t> und damit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0,0285=2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DE" sz="2200" dirty="0"/>
                  <a:t> also </a:t>
                </a:r>
                <a:br>
                  <a:rPr lang="de-DE" sz="2200" dirty="0"/>
                </a:b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≈0,01425</m:t>
                    </m:r>
                  </m:oMath>
                </a14:m>
                <a:r>
                  <a:rPr lang="de-DE" sz="2200" dirty="0"/>
                  <a:t>.</a:t>
                </a:r>
                <a:br>
                  <a:rPr lang="de-DE" sz="2200" dirty="0"/>
                </a:br>
                <a:r>
                  <a:rPr lang="de-DE" sz="2200" dirty="0"/>
                  <a:t/>
                </a:r>
                <a:br>
                  <a:rPr lang="de-DE" sz="2200" dirty="0"/>
                </a:br>
                <a:r>
                  <a:rPr lang="de-DE" sz="2200" b="1" dirty="0"/>
                  <a:t>Ergebnis:</a:t>
                </a:r>
                <a:r>
                  <a:rPr lang="de-DE" sz="2200" dirty="0"/>
                  <a:t> Der gesuchte Funktionsterm lautet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)=16,8−2</m:t>
                    </m:r>
                    <m:sSup>
                      <m:sSup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−0,01425</m:t>
                        </m:r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de-DE" sz="2200" dirty="0"/>
                  <a:t>, wobei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e-DE" sz="2200" dirty="0"/>
                  <a:t> in Jahren seit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2020</m:t>
                    </m:r>
                  </m:oMath>
                </a14:m>
                <a:r>
                  <a:rPr lang="de-DE" sz="2200" dirty="0"/>
                  <a:t> gemessen wird.</a:t>
                </a:r>
                <a:br>
                  <a:rPr lang="de-DE" sz="2200" dirty="0"/>
                </a:br>
                <a:endParaRPr lang="de-DE" sz="2200" dirty="0"/>
              </a:p>
              <a:p>
                <a:pPr marL="0" indent="0">
                  <a:buNone/>
                </a:pPr>
                <a:endParaRPr lang="de-DE" sz="2200" dirty="0"/>
              </a:p>
            </p:txBody>
          </p:sp>
        </mc:Choice>
        <mc:Fallback xmlns="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401B06EE-D721-4605-8CE3-06BAE1CA2D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492" r="-6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CF43C787-DEFA-483D-978A-29E11AE9EDFD}"/>
                  </a:ext>
                </a:extLst>
              </p:cNvPr>
              <p:cNvSpPr/>
              <p:nvPr/>
            </p:nvSpPr>
            <p:spPr>
              <a:xfrm>
                <a:off x="7236997" y="107429"/>
                <a:ext cx="2824941" cy="5270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de-DE" sz="1400" dirty="0"/>
                  <a:t>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sz="1400" i="1">
                        <a:latin typeface="Cambria Math" panose="02040503050406030204" pitchFamily="18" charset="0"/>
                      </a:rPr>
                      <m:t>=2,8⋅</m:t>
                    </m:r>
                    <m:sSup>
                      <m:sSup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0,008</m:t>
                        </m:r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de-DE" sz="1400" i="1">
                        <a:latin typeface="Cambria Math" panose="02040503050406030204" pitchFamily="18" charset="0"/>
                      </a:rPr>
                      <m:t>−0,03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+11,1</m:t>
                    </m:r>
                  </m:oMath>
                </a14:m>
                <a:endParaRPr lang="de-DE" sz="1400" i="1" dirty="0">
                  <a:latin typeface="Cambria Math" panose="02040503050406030204" pitchFamily="18" charset="0"/>
                </a:endParaRPr>
              </a:p>
              <a:p>
                <a:pPr algn="r"/>
                <a:r>
                  <a:rPr lang="de-DE" sz="1400" dirty="0"/>
                  <a:t>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)=16,8−2</m:t>
                    </m:r>
                    <m:sSup>
                      <m:sSup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𝑘𝑡</m:t>
                        </m:r>
                      </m:sup>
                    </m:sSup>
                  </m:oMath>
                </a14:m>
                <a:endParaRPr lang="de-DE" sz="1400" dirty="0"/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CF43C787-DEFA-483D-978A-29E11AE9ED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997" y="107429"/>
                <a:ext cx="2824941" cy="527004"/>
              </a:xfrm>
              <a:prstGeom prst="rect">
                <a:avLst/>
              </a:prstGeom>
              <a:blipFill>
                <a:blip r:embed="rId3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3C07A370-367D-4E39-8508-3F9A0F6C3C3B}"/>
              </a:ext>
            </a:extLst>
          </p:cNvPr>
          <p:cNvCxnSpPr>
            <a:cxnSpLocks/>
          </p:cNvCxnSpPr>
          <p:nvPr/>
        </p:nvCxnSpPr>
        <p:spPr>
          <a:xfrm>
            <a:off x="5904408" y="5219997"/>
            <a:ext cx="3024336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93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D5C5F5-6187-4DAE-8346-115E2CAA6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Wahlteil</a:t>
            </a:r>
            <a:r>
              <a:rPr lang="de-DE" dirty="0"/>
              <a:t> 2018 – Analysis A2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401B06EE-D721-4605-8CE3-06BAE1CA2D2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200" b="1" dirty="0" smtClean="0">
                    <a:solidFill>
                      <a:srgbClr val="FF0000"/>
                    </a:solidFill>
                  </a:rPr>
                  <a:t>Lösung Aufgabe A 2.2</a:t>
                </a:r>
              </a:p>
              <a:p>
                <a:pPr marL="0" indent="0">
                  <a:buNone/>
                </a:pPr>
                <a:endParaRPr lang="de-DE" sz="22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de-DE" sz="2200" b="1" dirty="0"/>
                  <a:t>a) Achsensymmetrie</a:t>
                </a:r>
                <a:r>
                  <a:rPr lang="de-DE" sz="2200" dirty="0"/>
                  <a:t/>
                </a:r>
                <a:br>
                  <a:rPr lang="de-DE" sz="2200" dirty="0"/>
                </a:br>
                <a:r>
                  <a:rPr lang="de-DE" sz="800" dirty="0"/>
                  <a:t/>
                </a:r>
                <a:br>
                  <a:rPr lang="de-DE" sz="800" dirty="0"/>
                </a:br>
                <a:r>
                  <a:rPr lang="de-DE" sz="2200" dirty="0" err="1"/>
                  <a:t>Achsensymmetrie</a:t>
                </a:r>
                <a:r>
                  <a:rPr lang="de-DE" sz="2200" dirty="0"/>
                  <a:t> (zur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de-DE" sz="2200" dirty="0"/>
                  <a:t>-Achse) weist man mit dem Kriterium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de-DE" sz="2200" dirty="0"/>
                  <a:t> nach. Es gilt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de-DE" sz="2200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22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de-DE" sz="2200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de-DE" sz="2200" dirty="0"/>
                  <a:t> und das war zu zeigen.</a:t>
                </a:r>
                <a:br>
                  <a:rPr lang="de-DE" sz="2200" dirty="0"/>
                </a:br>
                <a:r>
                  <a:rPr lang="de-DE" sz="2200" dirty="0"/>
                  <a:t/>
                </a:r>
                <a:br>
                  <a:rPr lang="de-DE" sz="2200" dirty="0"/>
                </a:br>
                <a:r>
                  <a:rPr lang="de-DE" sz="2200" b="1" dirty="0"/>
                  <a:t>Unabhängigkeit der Nullstellen vom Parameter </a:t>
                </a:r>
                <a14:m>
                  <m:oMath xmlns:m="http://schemas.openxmlformats.org/officeDocument/2006/math">
                    <m:r>
                      <a:rPr lang="de-DE" sz="22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de-DE" sz="2200" dirty="0"/>
                  <a:t/>
                </a:r>
                <a:br>
                  <a:rPr lang="de-DE" sz="2200" dirty="0"/>
                </a:br>
                <a:r>
                  <a:rPr lang="de-DE" sz="800" dirty="0"/>
                  <a:t/>
                </a:r>
                <a:br>
                  <a:rPr lang="de-DE" sz="800" dirty="0"/>
                </a:br>
                <a:r>
                  <a:rPr lang="de-DE" sz="2200" dirty="0"/>
                  <a:t>In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de-DE" sz="2200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2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sz="2200" dirty="0"/>
                  <a:t> klammern wir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sz="2200" dirty="0"/>
                  <a:t> aus und erhalten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+4</m:t>
                        </m: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sz="2200" dirty="0"/>
                  <a:t>. Daraus ist sofort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sz="2200" dirty="0" smtClean="0"/>
                  <a:t>,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de-DE" sz="2200" dirty="0"/>
                  <a:t> </a:t>
                </a:r>
                <a:r>
                  <a:rPr lang="de-DE" sz="2200" dirty="0" smtClean="0"/>
                  <a:t>oder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de-DE" sz="2200" dirty="0" smtClean="0"/>
                  <a:t> ersichtlich</a:t>
                </a:r>
                <a:r>
                  <a:rPr lang="de-DE" sz="2200" dirty="0"/>
                  <a:t>. In keiner der </a:t>
                </a:r>
                <a:r>
                  <a:rPr lang="de-DE" sz="2200" dirty="0" smtClean="0"/>
                  <a:t>Lösungen </a:t>
                </a:r>
                <a:r>
                  <a:rPr lang="de-DE" sz="2200" dirty="0"/>
                  <a:t>kommt der Parameter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sz="2200" dirty="0"/>
                  <a:t> vor, folglich sind die Nullstellen, wie behauptet, unabhängig von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sz="2200" dirty="0"/>
                  <a:t>.</a:t>
                </a:r>
                <a:endParaRPr lang="de-DE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401B06EE-D721-4605-8CE3-06BAE1CA2D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666ECF22-ABB1-4F7F-8C0D-C35A47987C23}"/>
                  </a:ext>
                </a:extLst>
              </p:cNvPr>
              <p:cNvSpPr/>
              <p:nvPr/>
            </p:nvSpPr>
            <p:spPr>
              <a:xfrm>
                <a:off x="8064648" y="98100"/>
                <a:ext cx="190000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14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de-DE" sz="1400" i="1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666ECF22-ABB1-4F7F-8C0D-C35A47987C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648" y="98100"/>
                <a:ext cx="1900007" cy="307777"/>
              </a:xfrm>
              <a:prstGeom prst="rect">
                <a:avLst/>
              </a:prstGeom>
              <a:blipFill>
                <a:blip r:embed="rId3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623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200" b="1" dirty="0"/>
                  <a:t>Aufgabe A 2.1</a:t>
                </a:r>
                <a:br>
                  <a:rPr lang="de-DE" sz="2200" b="1" dirty="0"/>
                </a:br>
                <a:endParaRPr lang="de-DE" sz="2200" b="1" dirty="0"/>
              </a:p>
              <a:p>
                <a:pPr marL="0" indent="0">
                  <a:buNone/>
                </a:pPr>
                <a:r>
                  <a:rPr lang="de-DE" sz="2200" dirty="0"/>
                  <a:t>Ein Klimaforscher beschreibt die Entwicklung der globalen Durchschnitts-temperatur modellhaft durch die Funktion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2200" dirty="0"/>
                  <a:t> mit</a:t>
                </a:r>
                <a:br>
                  <a:rPr lang="de-DE" sz="2200" dirty="0"/>
                </a:br>
                <a:endParaRPr lang="de-DE" sz="2200" dirty="0"/>
              </a:p>
              <a:p>
                <a:pPr marL="0" indent="0" algn="ctr">
                  <a:buNone/>
                </a:pP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=2,8⋅</m:t>
                    </m:r>
                    <m:sSup>
                      <m:sSup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0,008</m:t>
                        </m:r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de-DE" sz="2200" i="1">
                        <a:latin typeface="Cambria Math" panose="02040503050406030204" pitchFamily="18" charset="0"/>
                      </a:rPr>
                      <m:t>−0,03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+11,1</m:t>
                    </m:r>
                  </m:oMath>
                </a14:m>
                <a:r>
                  <a:rPr lang="de-DE" sz="2200" dirty="0"/>
                  <a:t>; 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≤200</m:t>
                    </m:r>
                  </m:oMath>
                </a14:m>
                <a:r>
                  <a:rPr lang="de-DE" sz="2200" dirty="0"/>
                  <a:t/>
                </a:r>
                <a:br>
                  <a:rPr lang="de-DE" sz="2200" dirty="0"/>
                </a:br>
                <a:endParaRPr lang="de-DE" sz="2200" dirty="0"/>
              </a:p>
              <a:p>
                <a:pPr marL="0" indent="0">
                  <a:buNone/>
                </a:pPr>
                <a:r>
                  <a:rPr lang="de-DE" sz="2200" dirty="0"/>
                  <a:t>Dabei gibt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e-DE" sz="2200" dirty="0"/>
                  <a:t> die Zeit in Jahren seit Beginn des Jahres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1900</m:t>
                    </m:r>
                  </m:oMath>
                </a14:m>
                <a:r>
                  <a:rPr lang="de-DE" sz="2200" dirty="0"/>
                  <a:t> und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de-DE" sz="2200" dirty="0"/>
                  <a:t> die globale Durchschnittstemperatur in Grad Celsius an.</a:t>
                </a:r>
                <a:br>
                  <a:rPr lang="de-DE" sz="2200" dirty="0"/>
                </a:br>
                <a:r>
                  <a:rPr lang="de-DE" sz="2200" dirty="0"/>
                  <a:t>Bearbeiten Sie die folgenden Teilaufgaben anhand dieses Modells.</a:t>
                </a:r>
                <a:br>
                  <a:rPr lang="de-DE" sz="2200" dirty="0"/>
                </a:br>
                <a:endParaRPr lang="de-DE" sz="2200" dirty="0"/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Wahlteil</a:t>
            </a:r>
            <a:r>
              <a:rPr lang="de-DE" dirty="0"/>
              <a:t> 2018 – Analysis A2</a:t>
            </a:r>
          </a:p>
        </p:txBody>
      </p:sp>
    </p:spTree>
    <p:extLst>
      <p:ext uri="{BB962C8B-B14F-4D97-AF65-F5344CB8AC3E}">
        <p14:creationId xmlns:p14="http://schemas.microsoft.com/office/powerpoint/2010/main" val="414869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D5C5F5-6187-4DAE-8346-115E2CAA6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Wahlteil</a:t>
            </a:r>
            <a:r>
              <a:rPr lang="de-DE" dirty="0"/>
              <a:t> 2018 – Analysis A2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401B06EE-D721-4605-8CE3-06BAE1CA2D2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200" b="1" dirty="0"/>
                  <a:t>b) Bestimmung des Parameters </a:t>
                </a:r>
                <a14:m>
                  <m:oMath xmlns:m="http://schemas.openxmlformats.org/officeDocument/2006/math">
                    <m:r>
                      <a:rPr lang="de-DE" sz="22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de-DE" sz="2200" dirty="0"/>
                  <a:t/>
                </a:r>
                <a:br>
                  <a:rPr lang="de-DE" sz="2200" dirty="0"/>
                </a:br>
                <a:r>
                  <a:rPr lang="de-DE" sz="800" dirty="0"/>
                  <a:t/>
                </a:r>
                <a:br>
                  <a:rPr lang="de-DE" sz="800" dirty="0"/>
                </a:br>
                <a:r>
                  <a:rPr lang="de-DE" sz="2200" dirty="0"/>
                  <a:t>Zunächst einmal stellen wir fest, dass die Nullstellen der Funktion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de-DE" sz="2200" dirty="0"/>
                  <a:t> im Intervall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0;2</m:t>
                        </m:r>
                      </m:e>
                    </m:d>
                  </m:oMath>
                </a14:m>
                <a:r>
                  <a:rPr lang="de-DE" sz="2200" dirty="0"/>
                  <a:t> bei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sz="2200" dirty="0"/>
                  <a:t> und bei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de-DE" sz="2200" dirty="0"/>
                  <a:t>, also genau an den Rändern, liegen. Dazwischen gibt es keine weiteren Nullstellen. </a:t>
                </a:r>
              </a:p>
              <a:p>
                <a:pPr marL="0" indent="0">
                  <a:buNone/>
                </a:pPr>
                <a:r>
                  <a:rPr lang="de-DE" sz="2200" dirty="0"/>
                  <a:t>Somit ist der Flächeninhalt zwischen dem Graphen von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de-DE" sz="2200" dirty="0"/>
                  <a:t> und der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sz="2200" dirty="0"/>
                  <a:t>-Achse durch das Integral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de-DE" sz="2200" dirty="0"/>
                  <a:t> gegeben. Wir könnten nun den Wert der Fläche mit dem GTR berechnen, wählen jedoch den exakten Weg und bestimmen das Integral „per Hand“. Es folgt</a:t>
                </a:r>
                <a:br>
                  <a:rPr lang="de-DE" sz="22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de-DE" sz="22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f>
                            <m:f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num>
                            <m:den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sz="22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de-DE" sz="22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num>
                                <m:den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func>
                                <m:funcPr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de-DE" sz="22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de-DE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de-DE" sz="2200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de-DE" sz="2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b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de-DE" sz="22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64</m:t>
                                  </m:r>
                                </m:num>
                                <m:den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func>
                                <m:funcPr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de-DE" sz="22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de-DE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de-DE" sz="2200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de-DE" sz="2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b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de-DE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2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64</m:t>
                              </m:r>
                            </m:num>
                            <m:den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sz="22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de-DE" sz="22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64</m:t>
                              </m:r>
                            </m:num>
                            <m:den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sz="22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de-DE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64</m:t>
                          </m:r>
                        </m:num>
                        <m:den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de-DE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64</m:t>
                          </m:r>
                        </m:num>
                        <m:den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de-DE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128</m:t>
                          </m:r>
                        </m:num>
                        <m:den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r>
                  <a:rPr lang="de-DE" sz="2200" dirty="0"/>
                  <a:t/>
                </a:r>
                <a:br>
                  <a:rPr lang="de-DE" sz="2200" dirty="0"/>
                </a:br>
                <a:endParaRPr lang="de-DE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401B06EE-D721-4605-8CE3-06BAE1CA2D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738" r="-122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78617A45-DDD7-4979-8838-BC010A1AA865}"/>
                  </a:ext>
                </a:extLst>
              </p:cNvPr>
              <p:cNvSpPr/>
              <p:nvPr/>
            </p:nvSpPr>
            <p:spPr>
              <a:xfrm>
                <a:off x="8064648" y="98100"/>
                <a:ext cx="190000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14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de-DE" sz="1400" i="1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78617A45-DDD7-4979-8838-BC010A1AA8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648" y="98100"/>
                <a:ext cx="1900007" cy="307777"/>
              </a:xfrm>
              <a:prstGeom prst="rect">
                <a:avLst/>
              </a:prstGeom>
              <a:blipFill>
                <a:blip r:embed="rId3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808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D5C5F5-6187-4DAE-8346-115E2CAA6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Wahlteil</a:t>
            </a:r>
            <a:r>
              <a:rPr lang="de-DE" dirty="0"/>
              <a:t> 2018 – Analysis A2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401B06EE-D721-4605-8CE3-06BAE1CA2D2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200" dirty="0" smtClean="0"/>
                  <a:t>Die Nullstellen der Funktion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de-DE" sz="2200" dirty="0"/>
                  <a:t> liegen bei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sz="2200" dirty="0"/>
                  <a:t> und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de-DE" sz="2200" dirty="0"/>
                  <a:t> (siehe Teilaufgabe a)). Gesucht ist somit ein Wert für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sz="2200" dirty="0"/>
                  <a:t>, so dass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sSub>
                          <m:sSub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128</m:t>
                        </m:r>
                      </m:num>
                      <m:den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de-DE" sz="2200" dirty="0"/>
                  <a:t> ist. </a:t>
                </a:r>
                <a:br>
                  <a:rPr lang="de-DE" sz="2200" dirty="0"/>
                </a:br>
                <a:r>
                  <a:rPr lang="de-DE" sz="2200" dirty="0"/>
                  <a:t>Es folgt</a:t>
                </a:r>
                <a:br>
                  <a:rPr lang="de-DE" sz="2200" dirty="0"/>
                </a:br>
                <a:endParaRPr lang="de-DE" sz="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128</m:t>
                          </m:r>
                        </m:num>
                        <m:den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de-DE" sz="22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de-DE" sz="22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d>
                            <m:d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de-DE" sz="22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  <m:oMath xmlns:m="http://schemas.openxmlformats.org/officeDocument/2006/math">
                      <m:r>
                        <a:rPr lang="de-DE" sz="2200" i="1">
                          <a:latin typeface="Cambria Math" panose="02040503050406030204" pitchFamily="18" charset="0"/>
                        </a:rPr>
                        <m:t>      =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de-DE" sz="2200" i="1">
                          <a:latin typeface="Cambria Math" panose="02040503050406030204" pitchFamily="18" charset="0"/>
                        </a:rPr>
                        <m:t>−0=−</m:t>
                      </m:r>
                      <m:f>
                        <m:f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de-DE" sz="22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de-DE" sz="22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sz="22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96</m:t>
                          </m:r>
                        </m:num>
                        <m:den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de-DE" sz="22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160</m:t>
                          </m:r>
                        </m:num>
                        <m:den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64</m:t>
                          </m:r>
                        </m:num>
                        <m:den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de-DE" sz="2200" i="1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r>
                  <a:rPr lang="de-DE" sz="2200" dirty="0"/>
                  <a:t/>
                </a:r>
                <a:br>
                  <a:rPr lang="de-DE" sz="2200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200">
                        <a:latin typeface="Cambria Math" panose="02040503050406030204" pitchFamily="18" charset="0"/>
                      </a:rPr>
                      <m:t>Demnach</m:t>
                    </m:r>
                    <m:r>
                      <a:rPr lang="de-DE" sz="22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2200">
                        <a:latin typeface="Cambria Math" panose="02040503050406030204" pitchFamily="18" charset="0"/>
                      </a:rPr>
                      <m:t>ist</m:t>
                    </m:r>
                    <m:r>
                      <a:rPr lang="de-DE" sz="220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128</m:t>
                        </m:r>
                      </m:num>
                      <m:den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64</m:t>
                        </m:r>
                      </m:num>
                      <m:den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de-DE" sz="2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sz="2200" dirty="0"/>
                  <a:t> bzw.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de-DE" sz="2200" dirty="0"/>
                  <a:t>.</a:t>
                </a:r>
                <a:br>
                  <a:rPr lang="de-DE" sz="2200" dirty="0"/>
                </a:br>
                <a:r>
                  <a:rPr lang="de-DE" sz="2200" dirty="0"/>
                  <a:t/>
                </a:r>
                <a:br>
                  <a:rPr lang="de-DE" sz="2200" dirty="0"/>
                </a:br>
                <a:r>
                  <a:rPr lang="de-DE" sz="2200" b="1" dirty="0"/>
                  <a:t>Ergebnis:</a:t>
                </a:r>
                <a:r>
                  <a:rPr lang="de-DE" sz="2200" dirty="0"/>
                  <a:t> </a:t>
                </a:r>
                <a:br>
                  <a:rPr lang="de-DE" sz="2200" dirty="0"/>
                </a:br>
                <a:r>
                  <a:rPr lang="de-DE" sz="2200" dirty="0"/>
                  <a:t>Für den Wert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de-DE" sz="2200" dirty="0"/>
                  <a:t> schließen die beiden Graphen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de-DE" sz="2200" dirty="0"/>
                  <a:t> und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de-DE" sz="2200" dirty="0"/>
                  <a:t> im Intervall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0;2</m:t>
                        </m:r>
                      </m:e>
                    </m:d>
                  </m:oMath>
                </a14:m>
                <a:r>
                  <a:rPr lang="de-DE" sz="2200" dirty="0"/>
                  <a:t> denselben Flächeninhalt mit der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sz="2200" dirty="0"/>
                  <a:t>-Achse ein.</a:t>
                </a:r>
              </a:p>
            </p:txBody>
          </p:sp>
        </mc:Choice>
        <mc:Fallback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401B06EE-D721-4605-8CE3-06BAE1CA2D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738" r="-33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B6D85E4E-1432-402D-929D-30FB6008BF52}"/>
              </a:ext>
            </a:extLst>
          </p:cNvPr>
          <p:cNvCxnSpPr/>
          <p:nvPr/>
        </p:nvCxnSpPr>
        <p:spPr>
          <a:xfrm>
            <a:off x="2304008" y="6228109"/>
            <a:ext cx="792088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78617A45-DDD7-4979-8838-BC010A1AA865}"/>
                  </a:ext>
                </a:extLst>
              </p:cNvPr>
              <p:cNvSpPr/>
              <p:nvPr/>
            </p:nvSpPr>
            <p:spPr>
              <a:xfrm>
                <a:off x="8064648" y="98100"/>
                <a:ext cx="1928798" cy="613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14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de-DE" sz="1400" i="1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1400" dirty="0"/>
              </a:p>
              <a:p>
                <a:pPr algn="r"/>
                <a:r>
                  <a:rPr lang="de-DE" sz="1400" dirty="0"/>
                  <a:t>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128</m:t>
                        </m:r>
                      </m:num>
                      <m:den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de-DE" sz="1400" dirty="0"/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78617A45-DDD7-4979-8838-BC010A1AA8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648" y="98100"/>
                <a:ext cx="1928798" cy="6137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37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457200" lvl="0" indent="-457200">
                  <a:buClrTx/>
                  <a:buSzPct val="100000"/>
                  <a:buFont typeface="+mj-lt"/>
                  <a:buAutoNum type="alphaLcParenR"/>
                </a:pPr>
                <a:r>
                  <a:rPr lang="de-DE" sz="2200" dirty="0"/>
                  <a:t>Geben Sie die globale Durchschnittstemperatur zu Beginn des Jahres </a:t>
                </a:r>
                <a14:m>
                  <m:oMath xmlns:m="http://schemas.openxmlformats.org/officeDocument/2006/math">
                    <m:r>
                      <a:rPr lang="de-DE" sz="2200">
                        <a:latin typeface="Cambria Math" panose="02040503050406030204" pitchFamily="18" charset="0"/>
                      </a:rPr>
                      <m:t>1900</m:t>
                    </m:r>
                  </m:oMath>
                </a14:m>
                <a:r>
                  <a:rPr lang="de-DE" sz="2200" dirty="0"/>
                  <a:t> an.</a:t>
                </a:r>
                <a:br>
                  <a:rPr lang="de-DE" sz="2200" dirty="0"/>
                </a:br>
                <a:r>
                  <a:rPr lang="de-DE" sz="2200" dirty="0"/>
                  <a:t>Geben Sie die niedrigste globale Durchschnittstemperatur seit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1900</m:t>
                    </m:r>
                  </m:oMath>
                </a14:m>
                <a:r>
                  <a:rPr lang="de-DE" sz="2200" dirty="0"/>
                  <a:t> an.</a:t>
                </a:r>
                <a:br>
                  <a:rPr lang="de-DE" sz="2200" dirty="0"/>
                </a:br>
                <a:r>
                  <a:rPr lang="de-DE" sz="2200" dirty="0"/>
                  <a:t>In welchem Jahr wird die globale Durchschnittstemperatur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16,0 °</m:t>
                    </m:r>
                    <m:r>
                      <m:rPr>
                        <m:sty m:val="p"/>
                      </m:rPr>
                      <a:rPr lang="de-DE" sz="220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de-DE" sz="2200" dirty="0"/>
                  <a:t> überschreiten?</a:t>
                </a:r>
                <a:br>
                  <a:rPr lang="de-DE" sz="2200" dirty="0"/>
                </a:br>
                <a:r>
                  <a:rPr lang="de-DE" sz="2200" dirty="0"/>
                  <a:t>Ermitteln Sie die momentane Änderungsrate der globalen Durchschnitts-temperatur zu Beginn des Jahres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2000</m:t>
                    </m:r>
                  </m:oMath>
                </a14:m>
                <a:r>
                  <a:rPr lang="de-DE" sz="2200" dirty="0"/>
                  <a:t>.</a:t>
                </a:r>
                <a:br>
                  <a:rPr lang="de-DE" sz="2200" dirty="0"/>
                </a:br>
                <a:r>
                  <a:rPr lang="de-DE" sz="2200" dirty="0"/>
                  <a:t>Bestimmen Sie den Mittelwert der globalen Durchschnittstemperatur im durch die Modellierung beschriebenen Zeitraum.</a:t>
                </a:r>
                <a:br>
                  <a:rPr lang="de-DE" sz="2200" dirty="0"/>
                </a:br>
                <a:r>
                  <a:rPr lang="de-DE" sz="2200" dirty="0"/>
                  <a:t>								         (4,5 VP)</a:t>
                </a:r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861" r="-6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Wahlteil</a:t>
            </a:r>
            <a:r>
              <a:rPr lang="de-DE" dirty="0"/>
              <a:t> 2018 – Analysis A2</a:t>
            </a:r>
          </a:p>
        </p:txBody>
      </p:sp>
    </p:spTree>
    <p:extLst>
      <p:ext uri="{BB962C8B-B14F-4D97-AF65-F5344CB8AC3E}">
        <p14:creationId xmlns:p14="http://schemas.microsoft.com/office/powerpoint/2010/main" val="2290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457200" lvl="0" indent="-457200">
                  <a:buClrTx/>
                  <a:buSzPct val="100000"/>
                  <a:buFont typeface="+mj-lt"/>
                  <a:buAutoNum type="alphaLcParenR" startAt="2"/>
                </a:pPr>
                <a:r>
                  <a:rPr lang="de-DE" sz="2200" dirty="0"/>
                  <a:t>Formulieren Sie eine Fragestellung im Sachzusammenhang, die auf die Gleichung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+10</m:t>
                        </m: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=0,5</m:t>
                    </m:r>
                  </m:oMath>
                </a14:m>
                <a:r>
                  <a:rPr lang="de-DE" sz="2200" dirty="0"/>
                  <a:t> führt. </a:t>
                </a:r>
                <a:br>
                  <a:rPr lang="de-DE" sz="2200" dirty="0"/>
                </a:br>
                <a:r>
                  <a:rPr lang="de-DE" sz="2200" dirty="0"/>
                  <a:t>Nachdem die globale Durchschnittstemperatur ihren niedrigsten Wert erreicht hat, steigt sie immer weiter an.</a:t>
                </a:r>
                <a:br>
                  <a:rPr lang="de-DE" sz="2200" dirty="0"/>
                </a:br>
                <a:r>
                  <a:rPr lang="de-DE" sz="2200" dirty="0"/>
                  <a:t>Zeigen Sie, dass dieser Anstieg immer schneller verläuft.</a:t>
                </a:r>
                <a:br>
                  <a:rPr lang="de-DE" sz="2200" dirty="0"/>
                </a:br>
                <a:r>
                  <a:rPr lang="de-DE" sz="2200" dirty="0"/>
                  <a:t> 								         (3,5 VP)</a:t>
                </a:r>
              </a:p>
              <a:p>
                <a:pPr marL="457200" lvl="0" indent="-457200">
                  <a:buClrTx/>
                  <a:buSzPct val="100000"/>
                  <a:buFont typeface="+mj-lt"/>
                  <a:buAutoNum type="alphaLcParenR" startAt="2"/>
                </a:pPr>
                <a:r>
                  <a:rPr lang="de-DE" sz="2200" dirty="0"/>
                  <a:t>Es werden Klimaschutzmaßnahmen geplant. Greifen diese zum Zeitpunkt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DE" sz="2200" dirty="0"/>
                  <a:t>, so bleibt die momentane Änderungsrate der globalen Durchschnittstemperatur konstant bei dem Wert, der durch das Modell des Klimaforschers für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DE" sz="2200" dirty="0"/>
                  <a:t> vorausgesagt wird.</a:t>
                </a:r>
                <a:br>
                  <a:rPr lang="de-DE" sz="2200" dirty="0"/>
                </a:br>
                <a:r>
                  <a:rPr lang="de-DE" sz="2200" dirty="0"/>
                  <a:t>Bestimmen Sie den spätesten Zeitpunkt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DE" sz="2200" dirty="0"/>
                  <a:t>, zu dem die Maßnahmen greifen müssen, damit die globale Durchschnittstemperatur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15,7 °</m:t>
                    </m:r>
                    <m:r>
                      <m:rPr>
                        <m:sty m:val="p"/>
                      </m:rPr>
                      <a:rPr lang="de-DE" sz="220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de-DE" sz="2200" dirty="0"/>
                  <a:t> bis zum Beginn des Jahres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2050</m:t>
                    </m:r>
                  </m:oMath>
                </a14:m>
                <a:r>
                  <a:rPr lang="de-DE" sz="2200" dirty="0"/>
                  <a:t> nicht überschreiten wird.</a:t>
                </a:r>
                <a:br>
                  <a:rPr lang="de-DE" sz="2200" dirty="0"/>
                </a:br>
                <a:r>
                  <a:rPr lang="de-DE" sz="2200" dirty="0"/>
                  <a:t>								            (3 VP)</a:t>
                </a:r>
                <a:endParaRPr lang="de-DE" sz="2200" b="1" dirty="0"/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861" r="-678" b="-135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Wahlteil</a:t>
            </a:r>
            <a:r>
              <a:rPr lang="de-DE" dirty="0"/>
              <a:t> 2018 – Analysis A2</a:t>
            </a:r>
          </a:p>
        </p:txBody>
      </p:sp>
    </p:spTree>
    <p:extLst>
      <p:ext uri="{BB962C8B-B14F-4D97-AF65-F5344CB8AC3E}">
        <p14:creationId xmlns:p14="http://schemas.microsoft.com/office/powerpoint/2010/main" val="244914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457200" lvl="0" indent="-457200">
                  <a:buClrTx/>
                  <a:buSzPct val="100000"/>
                  <a:buFont typeface="+mj-lt"/>
                  <a:buAutoNum type="alphaLcParenR" startAt="4"/>
                </a:pPr>
                <a:r>
                  <a:rPr lang="de-DE" sz="2200" dirty="0"/>
                  <a:t>Infolge alternativer Klimaschutzmaßnahmen kann der Verlauf der globalen </a:t>
                </a:r>
                <a:r>
                  <a:rPr lang="de-DE" sz="2200" dirty="0" smtClean="0"/>
                  <a:t>Durchschnittstemperatur </a:t>
                </a:r>
                <a:r>
                  <a:rPr lang="de-DE" sz="2200" dirty="0"/>
                  <a:t>ab Beginn des Jahres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2020</m:t>
                    </m:r>
                  </m:oMath>
                </a14:m>
                <a:r>
                  <a:rPr lang="de-DE" sz="2200" dirty="0"/>
                  <a:t> durch beschränktes Wachstum </a:t>
                </a:r>
                <a:r>
                  <a:rPr lang="de-DE" sz="2200" dirty="0" smtClean="0"/>
                  <a:t>modelliert </a:t>
                </a:r>
                <a:r>
                  <a:rPr lang="de-DE" sz="2200" dirty="0"/>
                  <a:t>werden. </a:t>
                </a:r>
                <a:br>
                  <a:rPr lang="de-DE" sz="2200" dirty="0"/>
                </a:br>
                <a:r>
                  <a:rPr lang="de-DE" sz="2200" dirty="0" smtClean="0"/>
                  <a:t>Der </a:t>
                </a:r>
                <a:r>
                  <a:rPr lang="de-DE" sz="2200" dirty="0"/>
                  <a:t>Graph der zugehörigen Funktion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de-DE" sz="2200" dirty="0"/>
                  <a:t> schließt sich dabei ohne Knick an den Graphen der Funktion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2200" dirty="0"/>
                  <a:t> an. Außerdem stellt sich nach diesem neuen Modell langfristig eine globale Durchschnittstemperatur von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16,8 °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de-DE" sz="2200" dirty="0"/>
                  <a:t> ein.</a:t>
                </a:r>
                <a:br>
                  <a:rPr lang="de-DE" sz="2200" dirty="0"/>
                </a:br>
                <a:r>
                  <a:rPr lang="de-DE" sz="2200" dirty="0"/>
                  <a:t>Bestimmen Sie einen Funktionsterm von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de-DE" sz="2200" dirty="0"/>
                  <a:t>.</a:t>
                </a:r>
                <a:br>
                  <a:rPr lang="de-DE" sz="2200" dirty="0"/>
                </a:br>
                <a:r>
                  <a:rPr lang="de-DE" sz="2200" dirty="0"/>
                  <a:t>								            (4 VP)</a:t>
                </a:r>
              </a:p>
              <a:p>
                <a:pPr marL="457200" indent="-457200">
                  <a:buClrTx/>
                  <a:buSzPct val="100000"/>
                  <a:buFont typeface="+mj-lt"/>
                  <a:buAutoNum type="alphaLcParenR" startAt="4"/>
                </a:pPr>
                <a:endParaRPr lang="de-DE" sz="2200" b="1" dirty="0"/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861" r="-88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Wahlteil</a:t>
            </a:r>
            <a:r>
              <a:rPr lang="de-DE" dirty="0"/>
              <a:t> 2018 – Analysis A2</a:t>
            </a:r>
          </a:p>
        </p:txBody>
      </p:sp>
    </p:spTree>
    <p:extLst>
      <p:ext uri="{BB962C8B-B14F-4D97-AF65-F5344CB8AC3E}">
        <p14:creationId xmlns:p14="http://schemas.microsoft.com/office/powerpoint/2010/main" val="137078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200" b="1" dirty="0"/>
                  <a:t>Aufgabe A 2.2</a:t>
                </a:r>
                <a:br>
                  <a:rPr lang="de-DE" sz="2200" b="1" dirty="0"/>
                </a:br>
                <a:endParaRPr lang="de-DE" sz="2200" b="1" dirty="0"/>
              </a:p>
              <a:p>
                <a:pPr marL="0" indent="0">
                  <a:buNone/>
                </a:pPr>
                <a:r>
                  <a:rPr lang="de-DE" sz="2200" dirty="0"/>
                  <a:t>Für jedes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de-DE" sz="2200" dirty="0"/>
                  <a:t> ist eine Funktion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de-DE" sz="2200" dirty="0"/>
                  <a:t> 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de-DE" sz="2200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sz="2200" dirty="0"/>
                  <a:t> gegeben.</a:t>
                </a:r>
                <a:br>
                  <a:rPr lang="de-DE" sz="2200" dirty="0"/>
                </a:br>
                <a:endParaRPr lang="de-DE" sz="2200" dirty="0"/>
              </a:p>
              <a:p>
                <a:pPr marL="457200" lvl="0" indent="-457200">
                  <a:buClrTx/>
                  <a:buSzPct val="100000"/>
                  <a:buFont typeface="+mj-lt"/>
                  <a:buAutoNum type="alphaLcParenR"/>
                </a:pPr>
                <a:r>
                  <a:rPr lang="de-DE" sz="2200" dirty="0"/>
                  <a:t>Begründen Sie, dass der Graph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de-DE" sz="2200" dirty="0"/>
                  <a:t> achsensymmetrisch zur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de-DE" sz="2200" dirty="0"/>
                  <a:t>-Achse ist.</a:t>
                </a:r>
                <a:br>
                  <a:rPr lang="de-DE" sz="2200" dirty="0"/>
                </a:br>
                <a:r>
                  <a:rPr lang="de-DE" sz="2200" dirty="0"/>
                  <a:t>Zeigen Sie, dass die Nullstellen der Funktion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de-DE" sz="2200" dirty="0"/>
                  <a:t> unabhängig von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sz="2200" dirty="0"/>
                  <a:t> sind.</a:t>
                </a:r>
                <a:br>
                  <a:rPr lang="de-DE" sz="2200" dirty="0"/>
                </a:br>
                <a:r>
                  <a:rPr lang="de-DE" sz="2200" dirty="0"/>
                  <a:t>								            (2 VP)</a:t>
                </a:r>
                <a:br>
                  <a:rPr lang="de-DE" sz="2200" dirty="0"/>
                </a:br>
                <a:endParaRPr lang="de-DE" sz="2200" dirty="0"/>
              </a:p>
              <a:p>
                <a:pPr marL="457200" lvl="0" indent="-457200">
                  <a:buClrTx/>
                  <a:buSzPct val="100000"/>
                  <a:buFont typeface="+mj-lt"/>
                  <a:buAutoNum type="alphaLcParenR"/>
                </a:pPr>
                <a:r>
                  <a:rPr lang="de-DE" sz="2200" dirty="0"/>
                  <a:t>Sowohl der Graph der Funktion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de-DE" sz="2200" dirty="0"/>
                  <a:t> mit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32</m:t>
                        </m:r>
                      </m:num>
                      <m:den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de-DE" sz="22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22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de-DE" sz="2200" dirty="0"/>
                  <a:t> als auch der Graph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de-DE" sz="2200" dirty="0"/>
                  <a:t> schließen für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de-DE" sz="2200" dirty="0"/>
                  <a:t> eine Fläche mit der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sz="2200" dirty="0"/>
                  <a:t>-Achse ein.</a:t>
                </a:r>
                <a:br>
                  <a:rPr lang="de-DE" sz="2200" dirty="0"/>
                </a:br>
                <a:r>
                  <a:rPr lang="de-DE" sz="2200" dirty="0"/>
                  <a:t>Bestimmen Sie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sz="2200" dirty="0"/>
                  <a:t> so, dass beide Flächen den gleichen Inhalt haben.</a:t>
                </a:r>
                <a:br>
                  <a:rPr lang="de-DE" sz="2200" dirty="0"/>
                </a:br>
                <a:r>
                  <a:rPr lang="de-DE" sz="2200" dirty="0"/>
                  <a:t>								            (3 VP)</a:t>
                </a:r>
              </a:p>
              <a:p>
                <a:pPr marL="0" indent="0">
                  <a:buNone/>
                </a:pPr>
                <a:endParaRPr lang="de-DE" sz="2200" dirty="0"/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738" r="-1018" b="-20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Wahlteil</a:t>
            </a:r>
            <a:r>
              <a:rPr lang="de-DE" dirty="0"/>
              <a:t> 2018 – Analysis A2</a:t>
            </a:r>
          </a:p>
        </p:txBody>
      </p:sp>
    </p:spTree>
    <p:extLst>
      <p:ext uri="{BB962C8B-B14F-4D97-AF65-F5344CB8AC3E}">
        <p14:creationId xmlns:p14="http://schemas.microsoft.com/office/powerpoint/2010/main" val="235753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D5C5F5-6187-4DAE-8346-115E2CAA6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Wahlteil</a:t>
            </a:r>
            <a:r>
              <a:rPr lang="de-DE" dirty="0"/>
              <a:t> 2018 – Analysis A2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401B06EE-D721-4605-8CE3-06BAE1CA2D2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200" b="1" dirty="0" smtClean="0">
                    <a:solidFill>
                      <a:srgbClr val="FF0000"/>
                    </a:solidFill>
                  </a:rPr>
                  <a:t>Lösung Aufgabe A 2.1</a:t>
                </a:r>
                <a:endParaRPr lang="de-DE" sz="22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de-DE" sz="2200" dirty="0"/>
                  <a:t/>
                </a:r>
                <a:br>
                  <a:rPr lang="de-DE" sz="2200" dirty="0"/>
                </a:br>
                <a:r>
                  <a:rPr lang="de-DE" sz="2200" b="1" dirty="0"/>
                  <a:t>a) Globale Durchschnittstemperatur zu Beginn des Jahres </a:t>
                </a:r>
                <a14:m>
                  <m:oMath xmlns:m="http://schemas.openxmlformats.org/officeDocument/2006/math">
                    <m:r>
                      <a:rPr lang="de-DE" sz="2200" b="1" i="1">
                        <a:latin typeface="Cambria Math" panose="02040503050406030204" pitchFamily="18" charset="0"/>
                      </a:rPr>
                      <m:t>𝟏𝟗𝟎𝟎</m:t>
                    </m:r>
                  </m:oMath>
                </a14:m>
                <a:r>
                  <a:rPr lang="de-DE" sz="2200" dirty="0"/>
                  <a:t/>
                </a:r>
                <a:br>
                  <a:rPr lang="de-DE" sz="2200" dirty="0"/>
                </a:br>
                <a:r>
                  <a:rPr lang="de-DE" sz="2200" dirty="0"/>
                  <a:t/>
                </a:r>
                <a:br>
                  <a:rPr lang="de-DE" sz="2200" dirty="0"/>
                </a:br>
                <a:r>
                  <a:rPr lang="de-DE" sz="2200" dirty="0"/>
                  <a:t>Für das Jahr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1900</m:t>
                    </m:r>
                  </m:oMath>
                </a14:m>
                <a:r>
                  <a:rPr lang="de-DE" sz="2200" dirty="0"/>
                  <a:t> ist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sz="2200" dirty="0"/>
                  <a:t>. Somit haben wir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(0)=13,</m:t>
                    </m:r>
                  </m:oMath>
                </a14:m>
                <a:r>
                  <a:rPr lang="de-DE" sz="2200" dirty="0" smtClean="0"/>
                  <a:t>9</a:t>
                </a:r>
                <a:r>
                  <a:rPr lang="de-DE" sz="2200" dirty="0"/>
                  <a:t>.</a:t>
                </a:r>
                <a:br>
                  <a:rPr lang="de-DE" sz="2200" dirty="0"/>
                </a:br>
                <a:r>
                  <a:rPr lang="de-DE" sz="2200" dirty="0"/>
                  <a:t/>
                </a:r>
                <a:br>
                  <a:rPr lang="de-DE" sz="2200" dirty="0"/>
                </a:br>
                <a:r>
                  <a:rPr lang="de-DE" sz="2200" b="1" dirty="0"/>
                  <a:t>Ergebnis:</a:t>
                </a:r>
                <a:r>
                  <a:rPr lang="de-DE" sz="2200" dirty="0"/>
                  <a:t> Zu Beginn des Jahres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1900</m:t>
                    </m:r>
                  </m:oMath>
                </a14:m>
                <a:r>
                  <a:rPr lang="de-DE" sz="2200" dirty="0"/>
                  <a:t> betrug die globale Durchschnitts-temperatur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13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 °</m:t>
                    </m:r>
                    <m:r>
                      <m:rPr>
                        <m:sty m:val="p"/>
                      </m:rPr>
                      <a:rPr lang="de-DE" sz="220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de-DE" sz="2200" dirty="0"/>
                  <a:t>.</a:t>
                </a:r>
              </a:p>
            </p:txBody>
          </p:sp>
        </mc:Choice>
        <mc:Fallback xmlns="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401B06EE-D721-4605-8CE3-06BAE1CA2D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B6D85E4E-1432-402D-929D-30FB6008BF52}"/>
              </a:ext>
            </a:extLst>
          </p:cNvPr>
          <p:cNvCxnSpPr/>
          <p:nvPr/>
        </p:nvCxnSpPr>
        <p:spPr>
          <a:xfrm>
            <a:off x="2152791" y="4643933"/>
            <a:ext cx="871297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/>
              <p:cNvSpPr/>
              <p:nvPr/>
            </p:nvSpPr>
            <p:spPr>
              <a:xfrm>
                <a:off x="7183923" y="1095796"/>
                <a:ext cx="282494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de-DE" sz="1400" i="1">
                          <a:latin typeface="Cambria Math" panose="02040503050406030204" pitchFamily="18" charset="0"/>
                        </a:rPr>
                        <m:t>=2,8⋅</m:t>
                      </m:r>
                      <m:sSup>
                        <m:sSup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0,008</m:t>
                          </m:r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de-DE" sz="1400" i="1">
                          <a:latin typeface="Cambria Math" panose="02040503050406030204" pitchFamily="18" charset="0"/>
                        </a:rPr>
                        <m:t>−0,03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+11,1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3" name="Rechtec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923" y="1095796"/>
                <a:ext cx="2824941" cy="307777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366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D5C5F5-6187-4DAE-8346-115E2CAA6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Wahlteil</a:t>
            </a:r>
            <a:r>
              <a:rPr lang="de-DE" dirty="0"/>
              <a:t> 2018 – Analysis A2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401B06EE-D721-4605-8CE3-06BAE1CA2D2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200" b="1" dirty="0"/>
                  <a:t>Niedrigste globale Durchschnittstemperatur seit </a:t>
                </a:r>
                <a14:m>
                  <m:oMath xmlns:m="http://schemas.openxmlformats.org/officeDocument/2006/math">
                    <m:r>
                      <a:rPr lang="de-DE" sz="2200" b="1" i="1">
                        <a:latin typeface="Cambria Math" panose="02040503050406030204" pitchFamily="18" charset="0"/>
                      </a:rPr>
                      <m:t>𝟏𝟗𝟎𝟎</m:t>
                    </m:r>
                  </m:oMath>
                </a14:m>
                <a:r>
                  <a:rPr lang="de-DE" sz="2200" dirty="0"/>
                  <a:t/>
                </a:r>
                <a:br>
                  <a:rPr lang="de-DE" sz="2200" dirty="0"/>
                </a:br>
                <a:r>
                  <a:rPr lang="de-DE" sz="2200" dirty="0"/>
                  <a:t/>
                </a:r>
                <a:br>
                  <a:rPr lang="de-DE" sz="2200" dirty="0"/>
                </a:br>
                <a:r>
                  <a:rPr lang="de-DE" sz="2200" dirty="0"/>
                  <a:t>Geben Sie den Funktionsterm von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de-DE" sz="2200" dirty="0"/>
                  <a:t> im GTR bei </a:t>
                </a:r>
                <a:br>
                  <a:rPr lang="de-DE" sz="2200" dirty="0"/>
                </a:br>
                <a:r>
                  <a:rPr lang="de-DE" sz="2200" dirty="0"/>
                  <a:t>Y</a:t>
                </a:r>
                <a:r>
                  <a:rPr lang="de-DE" sz="2200" baseline="-25000" dirty="0"/>
                  <a:t>1</a:t>
                </a:r>
                <a:r>
                  <a:rPr lang="de-DE" sz="2200" dirty="0"/>
                  <a:t> ein und lassen Sie sich den Graphen z.B. im </a:t>
                </a:r>
                <a:br>
                  <a:rPr lang="de-DE" sz="2200" dirty="0"/>
                </a:b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sz="2200" dirty="0"/>
                  <a:t>-Intervall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0;200</m:t>
                        </m:r>
                      </m:e>
                    </m:d>
                  </m:oMath>
                </a14:m>
                <a:r>
                  <a:rPr lang="de-DE" sz="2200" dirty="0"/>
                  <a:t> und im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de-DE" sz="2200" dirty="0"/>
                  <a:t>-Intervall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[10;25]</m:t>
                    </m:r>
                  </m:oMath>
                </a14:m>
                <a:r>
                  <a:rPr lang="de-DE" sz="2200" dirty="0"/>
                  <a:t> </a:t>
                </a:r>
                <a:br>
                  <a:rPr lang="de-DE" sz="2200" dirty="0"/>
                </a:br>
                <a:r>
                  <a:rPr lang="de-DE" sz="2200" dirty="0"/>
                  <a:t>zeichnen. Mit </a:t>
                </a:r>
                <a:r>
                  <a:rPr lang="de-DE" sz="2200" dirty="0">
                    <a:latin typeface="Tw Cen MT Condensed" panose="020B0606020104020203" pitchFamily="34" charset="0"/>
                  </a:rPr>
                  <a:t>2ND CALC </a:t>
                </a:r>
                <a:r>
                  <a:rPr lang="de-DE" sz="2200" dirty="0" err="1">
                    <a:latin typeface="Tw Cen MT Condensed" panose="020B0606020104020203" pitchFamily="34" charset="0"/>
                  </a:rPr>
                  <a:t>minimum</a:t>
                </a:r>
                <a:r>
                  <a:rPr lang="de-DE" sz="2200" dirty="0"/>
                  <a:t> erhalten Sie den </a:t>
                </a:r>
                <a:br>
                  <a:rPr lang="de-DE" sz="2200" dirty="0"/>
                </a:br>
                <a:r>
                  <a:rPr lang="de-DE" sz="2200" dirty="0"/>
                  <a:t>niedrigsten Wert der globalen Durchschnitts-</a:t>
                </a:r>
                <a:br>
                  <a:rPr lang="de-DE" sz="2200" dirty="0"/>
                </a:br>
                <a:r>
                  <a:rPr lang="de-DE" sz="2200" dirty="0" err="1"/>
                  <a:t>temperatur</a:t>
                </a:r>
                <a:r>
                  <a:rPr lang="de-DE" sz="2200" dirty="0"/>
                  <a:t> bei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=36,5</m:t>
                    </m:r>
                  </m:oMath>
                </a14:m>
                <a:r>
                  <a:rPr lang="de-DE" sz="2200" dirty="0"/>
                  <a:t> mit einer Temperatur </a:t>
                </a:r>
                <a:br>
                  <a:rPr lang="de-DE" sz="2200" dirty="0"/>
                </a:br>
                <a:r>
                  <a:rPr lang="de-DE" sz="2200" dirty="0"/>
                  <a:t>von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13,75 °</m:t>
                    </m:r>
                    <m:r>
                      <m:rPr>
                        <m:sty m:val="p"/>
                      </m:rPr>
                      <a:rPr lang="de-DE" sz="220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de-DE" sz="2200" dirty="0"/>
                  <a:t>.</a:t>
                </a:r>
                <a:br>
                  <a:rPr lang="de-DE" sz="2200" dirty="0"/>
                </a:br>
                <a:r>
                  <a:rPr lang="de-DE" sz="2200" dirty="0"/>
                  <a:t/>
                </a:r>
                <a:br>
                  <a:rPr lang="de-DE" sz="2200" dirty="0"/>
                </a:br>
                <a:r>
                  <a:rPr lang="de-DE" sz="2200" b="1" dirty="0"/>
                  <a:t>Ergebnis:</a:t>
                </a:r>
                <a:r>
                  <a:rPr lang="de-DE" sz="2200" dirty="0"/>
                  <a:t> Die niedrigste globale Durchschnittstemperatur im Betrachtungs-zeitraum liegt bei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13,75 °</m:t>
                    </m:r>
                    <m:r>
                      <m:rPr>
                        <m:sty m:val="p"/>
                      </m:rPr>
                      <a:rPr lang="de-DE" sz="220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de-DE" sz="2200" dirty="0"/>
                  <a:t>.</a:t>
                </a:r>
              </a:p>
            </p:txBody>
          </p:sp>
        </mc:Choice>
        <mc:Fallback xmlns="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401B06EE-D721-4605-8CE3-06BAE1CA2D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B6D85E4E-1432-402D-929D-30FB6008BF52}"/>
              </a:ext>
            </a:extLst>
          </p:cNvPr>
          <p:cNvCxnSpPr>
            <a:cxnSpLocks/>
          </p:cNvCxnSpPr>
          <p:nvPr/>
        </p:nvCxnSpPr>
        <p:spPr>
          <a:xfrm>
            <a:off x="2880072" y="5940077"/>
            <a:ext cx="1008112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6F3112D9-CD17-4F68-AD7E-2294C360AF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20" y="2627709"/>
            <a:ext cx="2656249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D5C5F5-6187-4DAE-8346-115E2CAA6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Wahlteil</a:t>
            </a:r>
            <a:r>
              <a:rPr lang="de-DE" dirty="0"/>
              <a:t> 2018 – Analysis A2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401B06EE-D721-4605-8CE3-06BAE1CA2D2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200" b="1" dirty="0"/>
                  <a:t>Jahr in dem die globale Durchschnittstemperatur </a:t>
                </a:r>
                <a14:m>
                  <m:oMath xmlns:m="http://schemas.openxmlformats.org/officeDocument/2006/math">
                    <m:r>
                      <a:rPr lang="de-DE" sz="2200" b="1" i="1"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de-DE" sz="22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22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de-DE" sz="2200" b="1" i="1">
                        <a:latin typeface="Cambria Math" panose="02040503050406030204" pitchFamily="18" charset="0"/>
                      </a:rPr>
                      <m:t>  °</m:t>
                    </m:r>
                    <m:r>
                      <a:rPr lang="de-DE" sz="2200" b="1" i="1">
                        <a:latin typeface="Cambria Math" panose="02040503050406030204" pitchFamily="18" charset="0"/>
                      </a:rPr>
                      <m:t>𝐂</m:t>
                    </m:r>
                  </m:oMath>
                </a14:m>
                <a:r>
                  <a:rPr lang="de-DE" sz="2200" b="1" dirty="0"/>
                  <a:t> überschreitet</a:t>
                </a:r>
                <a:r>
                  <a:rPr lang="de-DE" sz="2200" dirty="0"/>
                  <a:t/>
                </a:r>
                <a:br>
                  <a:rPr lang="de-DE" sz="2200" dirty="0"/>
                </a:br>
                <a:r>
                  <a:rPr lang="de-DE" sz="2200" dirty="0"/>
                  <a:t/>
                </a:r>
                <a:br>
                  <a:rPr lang="de-DE" sz="2200" dirty="0"/>
                </a:br>
                <a:r>
                  <a:rPr lang="de-DE" sz="2200" dirty="0"/>
                  <a:t>Geben Sie hierzu bei Y</a:t>
                </a:r>
                <a:r>
                  <a:rPr lang="de-DE" sz="2200" baseline="-25000" dirty="0"/>
                  <a:t>2</a:t>
                </a:r>
                <a:r>
                  <a:rPr lang="de-DE" sz="2200" dirty="0"/>
                  <a:t> im GTR den Wert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lang="de-DE" sz="2200" dirty="0"/>
                  <a:t> ein </a:t>
                </a:r>
                <a:br>
                  <a:rPr lang="de-DE" sz="2200" dirty="0"/>
                </a:br>
                <a:r>
                  <a:rPr lang="de-DE" sz="2200" dirty="0"/>
                  <a:t>und lassen Sie sich anschließend beide Graphen </a:t>
                </a:r>
                <a:br>
                  <a:rPr lang="de-DE" sz="2200" dirty="0"/>
                </a:br>
                <a:r>
                  <a:rPr lang="de-DE" sz="2200" dirty="0"/>
                  <a:t>zeichnen. </a:t>
                </a:r>
                <a:br>
                  <a:rPr lang="de-DE" sz="2200" dirty="0"/>
                </a:br>
                <a:r>
                  <a:rPr lang="de-DE" sz="2200" dirty="0"/>
                  <a:t>Mit </a:t>
                </a:r>
                <a:r>
                  <a:rPr lang="de-DE" sz="2200" dirty="0">
                    <a:latin typeface="Tw Cen MT Condensed" panose="020B0606020104020203" pitchFamily="34" charset="0"/>
                  </a:rPr>
                  <a:t>2ND CALC </a:t>
                </a:r>
                <a:r>
                  <a:rPr lang="de-DE" sz="2200" dirty="0" err="1">
                    <a:latin typeface="Tw Cen MT Condensed" panose="020B0606020104020203" pitchFamily="34" charset="0"/>
                  </a:rPr>
                  <a:t>intersect</a:t>
                </a:r>
                <a:r>
                  <a:rPr lang="de-DE" sz="2200" dirty="0"/>
                  <a:t> bestimmen Sie den Schnittpunkt </a:t>
                </a:r>
                <a:br>
                  <a:rPr lang="de-DE" sz="2200" dirty="0"/>
                </a:br>
                <a:r>
                  <a:rPr lang="de-DE" sz="2200" dirty="0"/>
                  <a:t>der beiden Graphen bei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=152,3</m:t>
                    </m:r>
                  </m:oMath>
                </a14:m>
                <a:r>
                  <a:rPr lang="de-DE" sz="2200" dirty="0"/>
                  <a:t>. </a:t>
                </a:r>
                <a:br>
                  <a:rPr lang="de-DE" sz="2200" dirty="0"/>
                </a:br>
                <a:r>
                  <a:rPr lang="de-DE" sz="2200" dirty="0"/>
                  <a:t>Dies entspricht dem Jahr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2052</m:t>
                    </m:r>
                  </m:oMath>
                </a14:m>
                <a:r>
                  <a:rPr lang="de-DE" sz="2200" dirty="0"/>
                  <a:t>.</a:t>
                </a:r>
                <a:br>
                  <a:rPr lang="de-DE" sz="2200" dirty="0"/>
                </a:br>
                <a:r>
                  <a:rPr lang="de-DE" sz="2200" dirty="0"/>
                  <a:t/>
                </a:r>
                <a:br>
                  <a:rPr lang="de-DE" sz="2200" dirty="0"/>
                </a:br>
                <a:r>
                  <a:rPr lang="de-DE" sz="2200" b="1" dirty="0"/>
                  <a:t>Ergebnis:</a:t>
                </a:r>
                <a:r>
                  <a:rPr lang="de-DE" sz="2200" dirty="0"/>
                  <a:t> Im Verlaufe des Jahres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2052</m:t>
                    </m:r>
                  </m:oMath>
                </a14:m>
                <a:r>
                  <a:rPr lang="de-DE" sz="2200" dirty="0"/>
                  <a:t> wird die globale Durchschnitts-temperatur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16 °</m:t>
                    </m:r>
                    <m:r>
                      <m:rPr>
                        <m:sty m:val="p"/>
                      </m:rPr>
                      <a:rPr lang="de-DE" sz="220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de-DE" sz="2200" dirty="0"/>
                  <a:t> überschreiten.</a:t>
                </a:r>
                <a:br>
                  <a:rPr lang="de-DE" sz="2200" dirty="0"/>
                </a:br>
                <a:endParaRPr lang="de-DE" sz="2200" dirty="0"/>
              </a:p>
            </p:txBody>
          </p:sp>
        </mc:Choice>
        <mc:Fallback xmlns="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401B06EE-D721-4605-8CE3-06BAE1CA2D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B6D85E4E-1432-402D-929D-30FB6008BF52}"/>
              </a:ext>
            </a:extLst>
          </p:cNvPr>
          <p:cNvCxnSpPr>
            <a:cxnSpLocks/>
          </p:cNvCxnSpPr>
          <p:nvPr/>
        </p:nvCxnSpPr>
        <p:spPr>
          <a:xfrm>
            <a:off x="4450518" y="5219997"/>
            <a:ext cx="719162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0ED4592E-AC36-4748-A8AF-8F7226D893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512" y="2441817"/>
            <a:ext cx="2656249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9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lathea">
  <a:themeElements>
    <a:clrScheme name="Benutzerdefiniert 1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000FF"/>
      </a:hlink>
      <a:folHlink>
        <a:srgbClr val="7030A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292</Words>
  <Application>Microsoft Office PowerPoint</Application>
  <PresentationFormat>Benutzerdefiniert</PresentationFormat>
  <Paragraphs>96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7" baseType="lpstr">
      <vt:lpstr>Calibri</vt:lpstr>
      <vt:lpstr>Cambria Math</vt:lpstr>
      <vt:lpstr>Tw Cen MT Condensed</vt:lpstr>
      <vt:lpstr>Wingdings</vt:lpstr>
      <vt:lpstr>Wingdings 2</vt:lpstr>
      <vt:lpstr>Galathea</vt:lpstr>
      <vt:lpstr>PowerPoint-Präsentation</vt:lpstr>
      <vt:lpstr>Wahlteil 2018 – Analysis A2</vt:lpstr>
      <vt:lpstr>Wahlteil 2018 – Analysis A2</vt:lpstr>
      <vt:lpstr>Wahlteil 2018 – Analysis A2</vt:lpstr>
      <vt:lpstr>Wahlteil 2018 – Analysis A2</vt:lpstr>
      <vt:lpstr>Wahlteil 2018 – Analysis A2</vt:lpstr>
      <vt:lpstr>Wahlteil 2018 – Analysis A2</vt:lpstr>
      <vt:lpstr>Wahlteil 2018 – Analysis A2</vt:lpstr>
      <vt:lpstr>Wahlteil 2018 – Analysis A2</vt:lpstr>
      <vt:lpstr>Wahlteil 2018 – Analysis A2</vt:lpstr>
      <vt:lpstr>Wahlteil 2018 – Analysis A2</vt:lpstr>
      <vt:lpstr>Wahlteil 2018 – Analysis A2</vt:lpstr>
      <vt:lpstr>Wahlteil 2018 – Analysis A2</vt:lpstr>
      <vt:lpstr>Wahlteil 2018 – Analysis A2</vt:lpstr>
      <vt:lpstr>Wahlteil 2018 – Analysis A2</vt:lpstr>
      <vt:lpstr>Wahlteil 2018 – Analysis A2</vt:lpstr>
      <vt:lpstr>Wahlteil 2018 – Analysis A2</vt:lpstr>
      <vt:lpstr>Wahlteil 2018 – Analysis A2</vt:lpstr>
      <vt:lpstr>Wahlteil 2018 – Analysis A2</vt:lpstr>
      <vt:lpstr>Wahlteil 2018 – Analysis A2</vt:lpstr>
      <vt:lpstr>Wahlteil 2018 – Analysis A2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Klaus Messner</dc:creator>
  <cp:lastModifiedBy>Klaus Messner</cp:lastModifiedBy>
  <cp:revision>228</cp:revision>
  <dcterms:modified xsi:type="dcterms:W3CDTF">2018-09-22T07:36:03Z</dcterms:modified>
</cp:coreProperties>
</file>