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0"/>
  </p:notesMasterIdLst>
  <p:sldIdLst>
    <p:sldId id="256" r:id="rId2"/>
    <p:sldId id="258" r:id="rId3"/>
    <p:sldId id="269" r:id="rId4"/>
    <p:sldId id="270" r:id="rId5"/>
    <p:sldId id="271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0080625" cy="7559675"/>
  <p:notesSz cx="7559675" cy="10691813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2" autoAdjust="0"/>
  </p:normalViewPr>
  <p:slideViewPr>
    <p:cSldViewPr>
      <p:cViewPr varScale="1">
        <p:scale>
          <a:sx n="98" d="100"/>
          <a:sy n="98" d="100"/>
        </p:scale>
        <p:origin x="1686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B071-2D22-4D06-877C-25E74B38C3CC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7928-C5BF-4DBD-8378-9BAFE820D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3732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_messner@web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arning-freiburg.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"/>
          <p:cNvSpPr/>
          <p:nvPr/>
        </p:nvSpPr>
        <p:spPr>
          <a:xfrm>
            <a:off x="180001" y="7092000"/>
            <a:ext cx="9720000" cy="0"/>
          </a:xfrm>
          <a:prstGeom prst="line">
            <a:avLst/>
          </a:prstGeom>
          <a:ln>
            <a:solidFill>
              <a:srgbClr val="808080"/>
            </a:solidFill>
          </a:ln>
        </p:spPr>
      </p:sp>
      <p:pic>
        <p:nvPicPr>
          <p:cNvPr id="39" name="Grafi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35440" y="7183440"/>
            <a:ext cx="304920" cy="304920"/>
          </a:xfrm>
          <a:prstGeom prst="rect">
            <a:avLst/>
          </a:prstGeom>
        </p:spPr>
      </p:pic>
      <p:sp>
        <p:nvSpPr>
          <p:cNvPr id="40" name="TextShape 3"/>
          <p:cNvSpPr txBox="1"/>
          <p:nvPr/>
        </p:nvSpPr>
        <p:spPr>
          <a:xfrm>
            <a:off x="612000" y="7115040"/>
            <a:ext cx="9180000" cy="39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 sz="2000" dirty="0">
                <a:hlinkClick r:id="rId3"/>
              </a:rPr>
              <a:t>klaus_messner@web.de</a:t>
            </a:r>
            <a:r>
              <a:rPr lang="de-DE" sz="2000" dirty="0"/>
              <a:t>			     		</a:t>
            </a:r>
            <a:r>
              <a:rPr lang="de-DE" sz="2000" dirty="0">
                <a:hlinkClick r:id="rId4"/>
              </a:rPr>
              <a:t>www.elearning-freiburg.de</a:t>
            </a:r>
            <a:endParaRPr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Abiturprüfung Mathematik 2018 Baden-Württemberg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Allgemeinbildende Gymnasien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 err="1">
                <a:solidFill>
                  <a:srgbClr val="0000FF"/>
                </a:solidFill>
              </a:rPr>
              <a:t>Wahlteil</a:t>
            </a:r>
            <a:r>
              <a:rPr lang="de-DE" sz="4400" dirty="0">
                <a:solidFill>
                  <a:srgbClr val="0000FF"/>
                </a:solidFill>
              </a:rPr>
              <a:t> Analytische Geometrie B1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Lösung der Aufgabe B 1</a:t>
            </a:r>
            <a:endParaRPr lang="de-DE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Die Höhe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ist gegeben durch den Abstand des Punktes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200" dirty="0"/>
                  <a:t> zur Geraden durch die Punkte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Wir verwenden zur Berechnung das aus der schule bekannte Verfahren. Zuerst bilden wir eine Hilfsebene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, die senkrecht zur Geraden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liegt, so dass der Punkt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 liegt. Der Normalenvektor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 ist dann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𝐹𝐸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 Da es auf die Länge des Normalenvektors nicht ankommt, teilen wir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de-DE" sz="2200" dirty="0"/>
                  <a:t> und erhalten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Somit haben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 mit noch unbekanntem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. Da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 liegen soll, setzen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200" dirty="0"/>
                  <a:t> ein und erhalten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0+0=0=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 und somit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. 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14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FC9B8549-75EA-4FA2-9792-440082D1AC3B}"/>
                  </a:ext>
                </a:extLst>
              </p:cNvPr>
              <p:cNvSpPr/>
              <p:nvPr/>
            </p:nvSpPr>
            <p:spPr>
              <a:xfrm>
                <a:off x="8640712" y="107429"/>
                <a:ext cx="136815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endParaRPr lang="de-DE" sz="1400" i="1" dirty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(0|30|15)</m:t>
                    </m:r>
                  </m:oMath>
                </a14:m>
                <a:endParaRPr lang="de-DE" sz="1400" dirty="0"/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(−25|5|15)</m:t>
                    </m:r>
                  </m:oMath>
                </a14:m>
                <a:endParaRPr lang="de-DE" sz="1400" dirty="0"/>
              </a:p>
            </p:txBody>
          </p:sp>
        </mc:Choice>
        <mc:Fallback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FC9B8549-75EA-4FA2-9792-440082D1A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712" y="107429"/>
                <a:ext cx="1368153" cy="738664"/>
              </a:xfrm>
              <a:prstGeom prst="rect">
                <a:avLst/>
              </a:prstGeom>
              <a:blipFill>
                <a:blip r:embed="rId3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06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ist gegeben durch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−25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Den Schnittpunkt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/>
                  <a:t>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erhalten wir durch Einsetzen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−25+25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5+25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=0  ⇒  50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−20=0  ⇒ 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>Einsetzen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also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−15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de-DE" sz="2200" dirty="0"/>
                  <a:t>. Dies liefert die Höhe des Dreiecks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de-DE" sz="2200" dirty="0"/>
                  <a:t> als Länge der Verbindung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200" dirty="0"/>
                  <a:t> nach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/>
                  <a:t> mit 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𝐷𝑆</m:t>
                              </m:r>
                            </m:e>
                          </m:acc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−15</m:t>
                                  </m:r>
                                </m: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eqAr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−15</m:t>
                                  </m:r>
                                </m: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−15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sz="2200" i="1">
                          <a:latin typeface="Cambria Math" panose="02040503050406030204" pitchFamily="18" charset="0"/>
                        </a:rPr>
                        <m:t>=15⋅</m:t>
                      </m:r>
                      <m:rad>
                        <m:radPr>
                          <m:deg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 </a:t>
                </a:r>
              </a:p>
            </p:txBody>
          </p:sp>
        </mc:Choice>
        <mc:Fallback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r="-1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337FDF16-77FD-49FF-8E76-35F3935CA547}"/>
                  </a:ext>
                </a:extLst>
              </p:cNvPr>
              <p:cNvSpPr/>
              <p:nvPr/>
            </p:nvSpPr>
            <p:spPr>
              <a:xfrm>
                <a:off x="8640712" y="107429"/>
                <a:ext cx="136815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endParaRPr lang="de-DE" sz="1400" i="1" dirty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(0|30|15)</m:t>
                    </m:r>
                  </m:oMath>
                </a14:m>
                <a:endParaRPr lang="de-DE" sz="1400" dirty="0"/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(−25|5|15)</m:t>
                    </m:r>
                  </m:oMath>
                </a14:m>
                <a:endParaRPr lang="de-DE" sz="1400" dirty="0"/>
              </a:p>
            </p:txBody>
          </p:sp>
        </mc:Choice>
        <mc:Fallback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337FDF16-77FD-49FF-8E76-35F3935CA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712" y="107429"/>
                <a:ext cx="1368153" cy="738664"/>
              </a:xfrm>
              <a:prstGeom prst="rect">
                <a:avLst/>
              </a:prstGeom>
              <a:blipFill>
                <a:blip r:embed="rId3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54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2200" dirty="0"/>
                  <a:t>Schließlich haben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𝑔h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⋅25⋅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de-DE" sz="2200" i="1">
                        <a:latin typeface="Cambria Math" panose="02040503050406030204" pitchFamily="18" charset="0"/>
                      </a:rPr>
                      <m:t>⋅15⋅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de-DE" sz="2200" i="1">
                        <a:latin typeface="Cambria Math" panose="02040503050406030204" pitchFamily="18" charset="0"/>
                      </a:rPr>
                      <m:t>=25⋅15=375</m:t>
                    </m:r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2200" b="1" dirty="0"/>
                  <a:t> </a:t>
                </a:r>
                <a:endParaRPr lang="de-DE" sz="22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2200" b="1" dirty="0"/>
                  <a:t>Ergebnis:</a:t>
                </a:r>
                <a:r>
                  <a:rPr lang="de-DE" sz="2200" dirty="0"/>
                  <a:t> Die Fläche der oberen Etage misst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375</m:t>
                    </m:r>
                  </m:oMath>
                </a14:m>
                <a:r>
                  <a:rPr lang="de-DE" sz="2200" dirty="0"/>
                  <a:t> m².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22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22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2200" b="1" dirty="0"/>
                  <a:t>Nachweis, dass für die Luftentfeuchtung eine Leistung von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de-DE" sz="2200" b="1" dirty="0"/>
                  <a:t> Kilowatt ausreicht</a:t>
                </a:r>
                <a:br>
                  <a:rPr lang="de-DE" sz="2200" b="1" dirty="0"/>
                </a:br>
                <a:br>
                  <a:rPr lang="de-DE" sz="2200" dirty="0"/>
                </a:br>
                <a:r>
                  <a:rPr lang="de-DE" sz="2200" dirty="0"/>
                  <a:t>Das obere Stockwerk ist eine Pyramide mit dreieckiger </a:t>
                </a:r>
                <a:br>
                  <a:rPr lang="de-DE" sz="2200" dirty="0"/>
                </a:br>
                <a:r>
                  <a:rPr lang="de-DE" sz="2200" dirty="0"/>
                  <a:t>Grundfläche. Das Volumen der Pyramide berechnet sich </a:t>
                </a:r>
                <a:br>
                  <a:rPr lang="de-DE" sz="2200" dirty="0"/>
                </a:br>
                <a:r>
                  <a:rPr lang="de-DE" sz="2200" dirty="0"/>
                  <a:t>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𝐴h</m:t>
                    </m:r>
                  </m:oMath>
                </a14:m>
                <a:r>
                  <a:rPr lang="de-DE" sz="2200" dirty="0"/>
                  <a:t>, wobei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/>
                  <a:t> die Grundfläche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die </a:t>
                </a:r>
                <a:br>
                  <a:rPr lang="de-DE" sz="2200" dirty="0"/>
                </a:br>
                <a:r>
                  <a:rPr lang="de-DE" sz="2200" dirty="0"/>
                  <a:t>Höhe der Pyramide ist.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=375</m:t>
                    </m:r>
                  </m:oMath>
                </a14:m>
                <a:r>
                  <a:rPr lang="de-DE" sz="2200" dirty="0"/>
                  <a:t> haben bereits. Die Höhe der Pyramide ist der Abstand des Punktes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sz="2200" dirty="0"/>
                  <a:t> zur Grundfläche. Wir bestimmen zunächst die Koordinatenform der Ebene, in der die Grundfläche liegt. 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b="-5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F6240A3B-6B4A-43BA-96F3-70222594D1C0}"/>
              </a:ext>
            </a:extLst>
          </p:cNvPr>
          <p:cNvCxnSpPr/>
          <p:nvPr/>
        </p:nvCxnSpPr>
        <p:spPr>
          <a:xfrm>
            <a:off x="5760392" y="3059757"/>
            <a:ext cx="936104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FC5E2136-4975-49DE-9820-5E4AAAE88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034" y="4272591"/>
            <a:ext cx="2447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2200" dirty="0"/>
                  <a:t>Aus dem Kreuzprodukt der beiden Vektoren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𝐹𝐷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𝐹𝐸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erhalten wir einen </a:t>
                </a:r>
                <a:br>
                  <a:rPr lang="de-DE" sz="2200" dirty="0"/>
                </a:br>
                <a:r>
                  <a:rPr lang="de-DE" sz="2200" dirty="0"/>
                  <a:t>Normalenvektor der Ebene. Da es auf die Länge der beteiligten Vektoren nicht ankommt, teilen wir jeweils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de-DE" sz="2200" dirty="0"/>
                  <a:t> und vereinfachen dadurch die folgenden Rechnungen. Wir haben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𝑛𝑒𝑢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𝐹𝐸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𝑛𝑒𝑢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und folglich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000" dirty="0"/>
                  <a:t>. </a:t>
                </a:r>
                <a:br>
                  <a:rPr lang="de-DE" sz="2000" dirty="0"/>
                </a:br>
                <a:r>
                  <a:rPr lang="de-DE" sz="2200" dirty="0"/>
                  <a:t>Division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de-DE" sz="2200" dirty="0"/>
                  <a:t> liefert den Normalenvektor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b="-97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FC5E2136-4975-49DE-9820-5E4AAAE88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125" y="1735782"/>
            <a:ext cx="2447925" cy="1323975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F491433-00EE-4B0A-B610-254304D4A5BF}"/>
              </a:ext>
            </a:extLst>
          </p:cNvPr>
          <p:cNvGrpSpPr/>
          <p:nvPr/>
        </p:nvGrpSpPr>
        <p:grpSpPr>
          <a:xfrm>
            <a:off x="2232000" y="4715941"/>
            <a:ext cx="1296144" cy="1512168"/>
            <a:chOff x="2232000" y="4715941"/>
            <a:chExt cx="1296144" cy="1512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6DF98182-0B4F-455C-85D0-7FF7EC9351D2}"/>
                </a:ext>
              </a:extLst>
            </p:cNvPr>
            <p:cNvCxnSpPr>
              <a:cxnSpLocks/>
            </p:cNvCxnSpPr>
            <p:nvPr/>
          </p:nvCxnSpPr>
          <p:spPr>
            <a:xfrm>
              <a:off x="2232000" y="4715941"/>
              <a:ext cx="12961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EA1EA594-2496-4D1E-BF3C-C21421652EA7}"/>
                </a:ext>
              </a:extLst>
            </p:cNvPr>
            <p:cNvCxnSpPr>
              <a:cxnSpLocks/>
            </p:cNvCxnSpPr>
            <p:nvPr/>
          </p:nvCxnSpPr>
          <p:spPr>
            <a:xfrm>
              <a:off x="2232000" y="6228109"/>
              <a:ext cx="12961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12077A40-4419-4EC9-9FAE-0BF963603FE1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48" y="5075981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C8D62861-025E-4802-BDFE-1838EFB635AC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48" y="5372858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21CB04C6-04FF-4529-993C-817FD5AB45F2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48" y="5652044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2719006-E633-4004-98EE-8C78E91CCF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4048" y="5075981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50F87E96-96FB-4508-9DB7-A34447C520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5931" y="5372858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DC2E69B2-3849-4186-859B-3BDC203C95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3094" y="5678580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8957BFEA-A8FE-4B13-B379-BB85322DD08B}"/>
                  </a:ext>
                </a:extLst>
              </p:cNvPr>
              <p:cNvSpPr/>
              <p:nvPr/>
            </p:nvSpPr>
            <p:spPr>
              <a:xfrm>
                <a:off x="8640712" y="107429"/>
                <a:ext cx="136815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endParaRPr lang="de-DE" sz="1400" i="1" dirty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(0|30|15)</m:t>
                    </m:r>
                  </m:oMath>
                </a14:m>
                <a:endParaRPr lang="de-DE" sz="1400" dirty="0"/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(−25|5|15)</m:t>
                    </m:r>
                  </m:oMath>
                </a14:m>
                <a:endParaRPr lang="de-DE" sz="1400" dirty="0"/>
              </a:p>
            </p:txBody>
          </p:sp>
        </mc:Choice>
        <mc:Fallback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8957BFEA-A8FE-4B13-B379-BB85322DD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712" y="107429"/>
                <a:ext cx="1368153" cy="738664"/>
              </a:xfrm>
              <a:prstGeom prst="rect">
                <a:avLst/>
              </a:prstGeom>
              <a:blipFill>
                <a:blip r:embed="rId4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60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Für die 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𝐵𝐹</m:t>
                    </m:r>
                  </m:oMath>
                </a14:m>
                <a:r>
                  <a:rPr lang="de-DE" sz="2200" dirty="0"/>
                  <a:t> in der die Bodenfläche liegt haben nun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 mit noch unbekanntem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Da beispielsweise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𝐵𝐹</m:t>
                    </m:r>
                  </m:oMath>
                </a14:m>
                <a:r>
                  <a:rPr lang="de-DE" sz="2200" dirty="0"/>
                  <a:t> liegt, erhalten wir </a:t>
                </a:r>
                <a:br>
                  <a:rPr lang="de-DE" sz="2200" dirty="0"/>
                </a:br>
                <a:r>
                  <a:rPr lang="de-DE" sz="2200" dirty="0"/>
                  <a:t>durch Einsetzen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Daraus ergibt sich nun die </a:t>
                </a:r>
                <a:r>
                  <a:rPr lang="de-DE" sz="2200" dirty="0" err="1"/>
                  <a:t>Hesse’sche</a:t>
                </a:r>
                <a:r>
                  <a:rPr lang="de-DE" sz="2200" dirty="0"/>
                  <a:t> Normalenform </a:t>
                </a:r>
                <a:br>
                  <a:rPr lang="de-DE" sz="2200" dirty="0"/>
                </a:br>
                <a:r>
                  <a:rPr lang="de-DE" sz="2200" dirty="0"/>
                  <a:t>der Ebenengleichung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𝐻𝑁𝐹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Damit bekommen wir schließlich durch Einsetzen des Punktes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sz="2200" dirty="0"/>
                  <a:t> den Abstand zur Bodenfläche: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𝐵𝐹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35−15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de-DE" sz="2200" dirty="0"/>
                  <a:t>. Somit ist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de-DE" sz="2200" dirty="0"/>
                  <a:t> die Höhe der Pyramide und wir erhalten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𝐴h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⋅375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⋅20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=125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⋅20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=2500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2200" dirty="0"/>
                  <a:t>. Laut Aufgabe wird für die Entfeuchtung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100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2200" dirty="0"/>
                  <a:t> Luft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0,8 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de-DE" sz="2200" dirty="0"/>
                  <a:t> Leistung benötigt. Für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2500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2200" dirty="0"/>
                  <a:t> sind 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0,8 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KW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⋅25=20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None/>
                </a:pPr>
                <a:r>
                  <a:rPr lang="de-DE" sz="2200" dirty="0"/>
                  <a:t>Damit ist der Nachweis erbracht, dass für die Entfeuchtung der Luft im oberen Stockwerk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25 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de-DE" sz="2200" dirty="0"/>
                  <a:t> Leistung ausreichen.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814" b="-9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FC5E2136-4975-49DE-9820-5E4AAAE88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125" y="1735782"/>
            <a:ext cx="2447925" cy="1323975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4C61B251-30FE-42B7-A4B7-4DF770B15E11}"/>
              </a:ext>
            </a:extLst>
          </p:cNvPr>
          <p:cNvSpPr/>
          <p:nvPr/>
        </p:nvSpPr>
        <p:spPr>
          <a:xfrm>
            <a:off x="7128544" y="2339677"/>
            <a:ext cx="2664296" cy="748222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CDF1FBC-51C7-44FF-9F15-7832AD5D0132}"/>
                  </a:ext>
                </a:extLst>
              </p:cNvPr>
              <p:cNvSpPr/>
              <p:nvPr/>
            </p:nvSpPr>
            <p:spPr>
              <a:xfrm>
                <a:off x="9261475" y="2823988"/>
                <a:ext cx="4593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𝐵𝐹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CDF1FBC-51C7-44FF-9F15-7832AD5D0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475" y="2823988"/>
                <a:ext cx="45935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78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Inhaltsplatzhalter 27">
                <a:extLst>
                  <a:ext uri="{FF2B5EF4-FFF2-40B4-BE49-F238E27FC236}">
                    <a16:creationId xmlns:a16="http://schemas.microsoft.com/office/drawing/2014/main" id="{52DC1C27-99E3-498D-8B8E-D1638645DE7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c) Koordinaten des Scheinwerfers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Der Scheinwerfer bewegt sich auf der Geraden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durch </a:t>
                </a:r>
                <a:br>
                  <a:rPr lang="de-DE" sz="2200" dirty="0"/>
                </a:br>
                <a:r>
                  <a:rPr lang="de-DE" sz="2200" dirty="0"/>
                  <a:t>die Punkte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−10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−5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Eine Geradengleichung für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ist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35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Die Koordinaten des Scheinwerfers sind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−10+5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10−5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35−20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Wir brauchen noch eine Koordinatengleichung der Ebene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, in der die Seitenwand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𝐸𝐹𝐺</m:t>
                    </m:r>
                  </m:oMath>
                </a14:m>
                <a:r>
                  <a:rPr lang="de-DE" sz="2200" dirty="0"/>
                  <a:t> des Gebäudes liegt.  </a:t>
                </a:r>
                <a:br>
                  <a:rPr lang="de-DE" sz="2200" dirty="0"/>
                </a:br>
                <a:r>
                  <a:rPr lang="de-DE" sz="2200" dirty="0"/>
                  <a:t>Mit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𝐹𝐸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𝐹𝐺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haben wir bereits zwei Richtungsvektoren. Da es auf die Länge der Vektoren nicht ankommt, teilen wir den ersten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de-DE" sz="2200" dirty="0"/>
                  <a:t> und den zweiten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de-DE" sz="2200" dirty="0"/>
                  <a:t> und bilden damit das Vektorprodukt, wodurch wir anschließend einen Normalenvektor erhalten</a:t>
                </a:r>
              </a:p>
            </p:txBody>
          </p:sp>
        </mc:Choice>
        <mc:Fallback xmlns="">
          <p:sp>
            <p:nvSpPr>
              <p:cNvPr id="28" name="Inhaltsplatzhalter 27">
                <a:extLst>
                  <a:ext uri="{FF2B5EF4-FFF2-40B4-BE49-F238E27FC236}">
                    <a16:creationId xmlns:a16="http://schemas.microsoft.com/office/drawing/2014/main" id="{52DC1C27-99E3-498D-8B8E-D1638645D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339" b="-60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A19FE2E-A779-4D59-B313-2CD56DC37882}"/>
              </a:ext>
            </a:extLst>
          </p:cNvPr>
          <p:cNvGrpSpPr/>
          <p:nvPr/>
        </p:nvGrpSpPr>
        <p:grpSpPr>
          <a:xfrm>
            <a:off x="7416923" y="1763613"/>
            <a:ext cx="2447925" cy="1323975"/>
            <a:chOff x="7416923" y="1763613"/>
            <a:chExt cx="2447925" cy="1323975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4F28D505-2097-47FF-A973-D3D5DB519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6923" y="1763613"/>
              <a:ext cx="2447925" cy="1323975"/>
            </a:xfrm>
            <a:prstGeom prst="rect">
              <a:avLst/>
            </a:prstGeom>
          </p:spPr>
        </p:pic>
        <p:sp>
          <p:nvSpPr>
            <p:cNvPr id="32" name="Gleichschenkliges Dreieck 31">
              <a:extLst>
                <a:ext uri="{FF2B5EF4-FFF2-40B4-BE49-F238E27FC236}">
                  <a16:creationId xmlns:a16="http://schemas.microsoft.com/office/drawing/2014/main" id="{F5F6277D-6356-4154-8274-D2761FA1F695}"/>
                </a:ext>
              </a:extLst>
            </p:cNvPr>
            <p:cNvSpPr/>
            <p:nvPr/>
          </p:nvSpPr>
          <p:spPr>
            <a:xfrm>
              <a:off x="7704608" y="1973118"/>
              <a:ext cx="1959351" cy="641655"/>
            </a:xfrm>
            <a:prstGeom prst="triangle">
              <a:avLst>
                <a:gd name="adj" fmla="val 45532"/>
              </a:avLst>
            </a:prstGeom>
            <a:pattFill prst="ltUpDiag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E6D997EF-2D00-43A1-9A63-9E14A3C2042A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>
              <a:off x="8313768" y="1973118"/>
              <a:ext cx="282972" cy="9022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A11CD584-01C8-4EC3-AD48-3ED79192E085}"/>
                    </a:ext>
                  </a:extLst>
                </p:cNvPr>
                <p:cNvSpPr/>
                <p:nvPr/>
              </p:nvSpPr>
              <p:spPr>
                <a:xfrm>
                  <a:off x="9025177" y="2319669"/>
                  <a:ext cx="36144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A11CD584-01C8-4EC3-AD48-3ED79192E0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5177" y="2319669"/>
                  <a:ext cx="361445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513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Inhaltsplatzhalter 27">
                <a:extLst>
                  <a:ext uri="{FF2B5EF4-FFF2-40B4-BE49-F238E27FC236}">
                    <a16:creationId xmlns:a16="http://schemas.microsoft.com/office/drawing/2014/main" id="{52DC1C27-99E3-498D-8B8E-D1638645DE7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2000" dirty="0"/>
              </a:p>
              <a:p>
                <a:pPr marL="0" indent="0">
                  <a:buNone/>
                </a:pPr>
                <a:r>
                  <a:rPr lang="de-DE" sz="2200" dirty="0"/>
                  <a:t>Da es auch hier nicht auf die Länge ankommt, teilen wir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de-DE" sz="2200" dirty="0"/>
                  <a:t> und erhalten den Normalenvektor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Die Länge des Normalenvektors ist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sz="22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Damit ergibt sich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−2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Der Punkt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de-DE" sz="2200" dirty="0"/>
                  <a:t> liegt in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. Nach Einsetzen folgt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−2⋅0+2⋅30+15=75=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 und wir haben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−2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r>
                  <a:rPr lang="de-DE" sz="2200" dirty="0"/>
                  <a:t>. </a:t>
                </a:r>
              </a:p>
            </p:txBody>
          </p:sp>
        </mc:Choice>
        <mc:Fallback xmlns="">
          <p:sp>
            <p:nvSpPr>
              <p:cNvPr id="28" name="Inhaltsplatzhalter 27">
                <a:extLst>
                  <a:ext uri="{FF2B5EF4-FFF2-40B4-BE49-F238E27FC236}">
                    <a16:creationId xmlns:a16="http://schemas.microsoft.com/office/drawing/2014/main" id="{52DC1C27-99E3-498D-8B8E-D1638645D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BEDD519-0234-4F3D-99F2-E80D4D127A5E}"/>
              </a:ext>
            </a:extLst>
          </p:cNvPr>
          <p:cNvGrpSpPr/>
          <p:nvPr/>
        </p:nvGrpSpPr>
        <p:grpSpPr>
          <a:xfrm>
            <a:off x="3216744" y="1927085"/>
            <a:ext cx="1296144" cy="1512168"/>
            <a:chOff x="2232000" y="4715941"/>
            <a:chExt cx="1296144" cy="1512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8BF43CB3-8B87-417D-AC81-D25F57203DBA}"/>
                </a:ext>
              </a:extLst>
            </p:cNvPr>
            <p:cNvCxnSpPr>
              <a:cxnSpLocks/>
            </p:cNvCxnSpPr>
            <p:nvPr/>
          </p:nvCxnSpPr>
          <p:spPr>
            <a:xfrm>
              <a:off x="2232000" y="4715941"/>
              <a:ext cx="12961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75349E0B-CDFA-4A00-BD5E-A39A076194F2}"/>
                </a:ext>
              </a:extLst>
            </p:cNvPr>
            <p:cNvCxnSpPr>
              <a:cxnSpLocks/>
            </p:cNvCxnSpPr>
            <p:nvPr/>
          </p:nvCxnSpPr>
          <p:spPr>
            <a:xfrm>
              <a:off x="2232000" y="6228109"/>
              <a:ext cx="12961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E23580FF-4356-4832-8BA9-483D0841445B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48" y="5075981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312672C5-04A2-41A7-BE6C-E79E0D423905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48" y="5372858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1BDF3668-4C41-4856-B4BD-ED342A433A59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48" y="5652044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4E925074-096D-40A7-BE52-4445D36C7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4048" y="5075981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4E28040C-DB1F-4932-9DCE-BE194F0838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5931" y="5372858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D93383B8-2A83-44D4-9300-2FC02E7D9A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3094" y="5678580"/>
              <a:ext cx="50405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163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Inhaltsplatzhalter 27">
                <a:extLst>
                  <a:ext uri="{FF2B5EF4-FFF2-40B4-BE49-F238E27FC236}">
                    <a16:creationId xmlns:a16="http://schemas.microsoft.com/office/drawing/2014/main" id="{52DC1C27-99E3-498D-8B8E-D1638645DE7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49557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Die </a:t>
                </a:r>
                <a:r>
                  <a:rPr lang="de-DE" sz="2200" dirty="0" err="1"/>
                  <a:t>Hesse’sche</a:t>
                </a:r>
                <a:r>
                  <a:rPr lang="de-DE" sz="2200" dirty="0"/>
                  <a:t> Normalenform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 ist dann </a:t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𝐻𝑁𝐹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−75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2000" dirty="0"/>
              </a:p>
              <a:p>
                <a:pPr marL="0" indent="0">
                  <a:buNone/>
                </a:pPr>
                <a:r>
                  <a:rPr lang="de-DE" sz="2200" dirty="0"/>
                  <a:t>Den Abstand des Scheinwerfers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/>
                  <a:t> zu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 erhalten wir durch Einsetzen der Koordinaten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/>
                  <a:t> wie folgt:</a:t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−10+5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10−5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35−20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−75</m:t>
                              </m:r>
                            </m:e>
                          </m:d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                 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20−10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+20−10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+35−20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−75</m:t>
                              </m:r>
                            </m:e>
                          </m:d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−40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Laut Aufgabe soll der Abstand den 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2200" dirty="0"/>
                  <a:t> haben. </a:t>
                </a:r>
                <a:br>
                  <a:rPr lang="de-DE" sz="2200" dirty="0"/>
                </a:br>
                <a:r>
                  <a:rPr lang="de-DE" sz="2200" dirty="0"/>
                  <a:t>Es folgt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−40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de-DE" sz="2200" dirty="0"/>
                  <a:t> und nach Multiplikation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200" dirty="0"/>
                  <a:t> folgt weiter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−40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de-DE" sz="2200" dirty="0"/>
                  <a:t>. </a:t>
                </a:r>
              </a:p>
            </p:txBody>
          </p:sp>
        </mc:Choice>
        <mc:Fallback xmlns="">
          <p:sp>
            <p:nvSpPr>
              <p:cNvPr id="28" name="Inhaltsplatzhalter 27">
                <a:extLst>
                  <a:ext uri="{FF2B5EF4-FFF2-40B4-BE49-F238E27FC236}">
                    <a16:creationId xmlns:a16="http://schemas.microsoft.com/office/drawing/2014/main" id="{52DC1C27-99E3-498D-8B8E-D1638645D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4955787"/>
              </a:xfrm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D9CEC73-53B7-464B-A788-2C6D90866B56}"/>
                  </a:ext>
                </a:extLst>
              </p:cNvPr>
              <p:cNvSpPr/>
              <p:nvPr/>
            </p:nvSpPr>
            <p:spPr>
              <a:xfrm>
                <a:off x="7863443" y="1077734"/>
                <a:ext cx="22025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: −2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=75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D9CEC73-53B7-464B-A788-2C6D90866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443" y="1077734"/>
                <a:ext cx="22025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31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Inhaltsplatzhalter 27">
                <a:extLst>
                  <a:ext uri="{FF2B5EF4-FFF2-40B4-BE49-F238E27FC236}">
                    <a16:creationId xmlns:a16="http://schemas.microsoft.com/office/drawing/2014/main" id="{52DC1C27-99E3-498D-8B8E-D1638645DE7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49557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Falls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de-DE" sz="2200" dirty="0"/>
                  <a:t>, können wir die Betragsstriche nur weglassen, </a:t>
                </a:r>
                <a:br>
                  <a:rPr lang="de-DE" sz="2200" dirty="0"/>
                </a:br>
                <a:r>
                  <a:rPr lang="de-DE" sz="2200" dirty="0"/>
                  <a:t>wenn wir das Vorzeichen umdrehen. Es folgt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40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de-DE" sz="2200" dirty="0"/>
                  <a:t> und damit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Da sich der Scheinwerfer nur zwischen den Punkten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sz="2200" dirty="0"/>
                  <a:t> befinden kann, kann der Parameter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nur Werte zwischen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200" dirty="0"/>
                  <a:t> annehmen. </a:t>
                </a:r>
              </a:p>
              <a:p>
                <a:pPr marL="0" indent="0">
                  <a:buNone/>
                </a:pPr>
                <a:r>
                  <a:rPr lang="de-DE" sz="2200" dirty="0"/>
                  <a:t>Der eben gefundene Wert ist demnach ein gültiger Wert. Aus dem Grund können wir uns auch die Untersuchung des zweiten Falls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200" dirty="0"/>
                  <a:t> ersparen. Somit ist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200" dirty="0"/>
                  <a:t> der einzige gültige Wert und durch Einsetzen erhalten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−10+5⋅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10−5⋅</m:t>
                            </m:r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35−20⋅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200" dirty="0"/>
                  <a:t> also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−7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>
                  <a:buNone/>
                </a:pPr>
                <a:r>
                  <a:rPr lang="de-DE" sz="2200" b="1" dirty="0"/>
                  <a:t>Ergebnis:</a:t>
                </a:r>
                <a:r>
                  <a:rPr lang="de-DE" sz="2200" dirty="0"/>
                  <a:t> Damit der Abstand des Scheinwerfers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/>
                  <a:t> zur Seitenwand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𝐸𝐹𝐺</m:t>
                    </m:r>
                  </m:oMath>
                </a14:m>
                <a:r>
                  <a:rPr lang="de-DE" sz="2200" dirty="0"/>
                  <a:t> den 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2200" dirty="0"/>
                  <a:t> hat, muss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/>
                  <a:t> am Punkt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−7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</m:oMath>
                </a14:m>
                <a:r>
                  <a:rPr lang="de-DE" sz="2200" dirty="0"/>
                  <a:t> befestigt sein.</a:t>
                </a:r>
              </a:p>
            </p:txBody>
          </p:sp>
        </mc:Choice>
        <mc:Fallback>
          <p:sp>
            <p:nvSpPr>
              <p:cNvPr id="28" name="Inhaltsplatzhalter 27">
                <a:extLst>
                  <a:ext uri="{FF2B5EF4-FFF2-40B4-BE49-F238E27FC236}">
                    <a16:creationId xmlns:a16="http://schemas.microsoft.com/office/drawing/2014/main" id="{52DC1C27-99E3-498D-8B8E-D1638645D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4955787"/>
              </a:xfrm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D9CEC73-53B7-464B-A788-2C6D90866B56}"/>
                  </a:ext>
                </a:extLst>
              </p:cNvPr>
              <p:cNvSpPr/>
              <p:nvPr/>
            </p:nvSpPr>
            <p:spPr>
              <a:xfrm>
                <a:off x="7496737" y="899517"/>
                <a:ext cx="26143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−40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de-DE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−10+5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10−5</m:t>
                              </m:r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35−20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D9CEC73-53B7-464B-A788-2C6D90866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737" y="899517"/>
                <a:ext cx="261430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F2E0EF1E-E5E0-459C-8B4A-B847E3108C92}"/>
              </a:ext>
            </a:extLst>
          </p:cNvPr>
          <p:cNvCxnSpPr>
            <a:cxnSpLocks/>
          </p:cNvCxnSpPr>
          <p:nvPr/>
        </p:nvCxnSpPr>
        <p:spPr>
          <a:xfrm>
            <a:off x="4248224" y="6372125"/>
            <a:ext cx="1224136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4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Aufgabe B 1</a:t>
                </a:r>
                <a:br>
                  <a:rPr lang="de-DE" sz="2200" b="1" dirty="0"/>
                </a:br>
                <a:endParaRPr lang="de-DE" sz="2200" b="1" dirty="0"/>
              </a:p>
              <a:p>
                <a:pPr marL="0" indent="0">
                  <a:buNone/>
                </a:pPr>
                <a:r>
                  <a:rPr lang="de-DE" sz="2200" dirty="0"/>
                  <a:t>Das Gebäude eines Museums kann modellhaft durch den</a:t>
                </a:r>
                <a:br>
                  <a:rPr lang="de-DE" sz="2200" dirty="0"/>
                </a:br>
                <a:r>
                  <a:rPr lang="de-DE" sz="2200" dirty="0"/>
                  <a:t>abgebildeten Körper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𝐴𝐵𝐶𝐷𝐸𝐹𝐺</m:t>
                    </m:r>
                  </m:oMath>
                </a14:m>
                <a:r>
                  <a:rPr lang="de-DE" sz="2200" dirty="0"/>
                  <a:t> dargestellt werden. </a:t>
                </a:r>
                <a:br>
                  <a:rPr lang="de-DE" sz="2200" dirty="0"/>
                </a:br>
                <a:r>
                  <a:rPr lang="de-DE" sz="2200" dirty="0"/>
                  <a:t>Die obere Etage des Museums entspricht dabei der </a:t>
                </a:r>
                <a:br>
                  <a:rPr lang="de-DE" sz="2200" dirty="0"/>
                </a:br>
                <a:r>
                  <a:rPr lang="de-DE" sz="2200" dirty="0"/>
                  <a:t>Pyramide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𝐷𝐸𝐹𝐺</m:t>
                    </m:r>
                  </m:oMath>
                </a14:m>
                <a:r>
                  <a:rPr lang="de-DE" sz="2200" dirty="0"/>
                  <a:t>, die untere Etage dem Körper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𝐴𝐵𝐶𝐷𝐸𝐹</m:t>
                    </m:r>
                  </m:oMath>
                </a14:m>
                <a:r>
                  <a:rPr lang="de-DE" sz="2200" dirty="0"/>
                  <a:t>, </a:t>
                </a:r>
                <a:br>
                  <a:rPr lang="de-DE" sz="2200" dirty="0"/>
                </a:br>
                <a:r>
                  <a:rPr lang="de-DE" sz="2200" dirty="0"/>
                  <a:t>der Teil der Pyramide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𝐷𝐸𝐹𝑆</m:t>
                    </m:r>
                  </m:oMath>
                </a14:m>
                <a:r>
                  <a:rPr lang="de-DE" sz="2200" dirty="0"/>
                  <a:t> ist. Die Ebene, in der das </a:t>
                </a:r>
                <a:br>
                  <a:rPr lang="de-DE" sz="2200" dirty="0"/>
                </a:br>
                <a:r>
                  <a:rPr lang="de-DE" sz="2200" dirty="0"/>
                  <a:t>Dreieck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2200" dirty="0"/>
                  <a:t> liegt, beschreibt die Horizontale. </a:t>
                </a:r>
                <a:br>
                  <a:rPr lang="de-DE" sz="2200" dirty="0"/>
                </a:br>
                <a:r>
                  <a:rPr lang="de-DE" sz="2200" dirty="0"/>
                  <a:t>Das Dreieck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de-DE" sz="2200" dirty="0"/>
                  <a:t> liegt parallel zu dieser Ebene.</a:t>
                </a:r>
                <a:br>
                  <a:rPr lang="de-DE" sz="2200" dirty="0"/>
                </a:br>
                <a:r>
                  <a:rPr lang="de-DE" sz="2200" dirty="0"/>
                  <a:t>In einem kartesischen Koordinatensystem gilt für die Lage </a:t>
                </a:r>
                <a:br>
                  <a:rPr lang="de-DE" sz="2200" dirty="0"/>
                </a:br>
                <a:r>
                  <a:rPr lang="de-DE" sz="2200" dirty="0"/>
                  <a:t>einiger der genannten Punkte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(−5|5|0)</m:t>
                    </m:r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(−5|25|0)</m:t>
                    </m:r>
                  </m:oMath>
                </a14:m>
                <a:r>
                  <a:rPr lang="de-DE" sz="2200" dirty="0"/>
                  <a:t>,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(0|0|15)</m:t>
                    </m:r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(0|30|15)</m:t>
                    </m:r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(−25|5|15)</m:t>
                    </m:r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(−10|10|35)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Eine Längeneinheit im Koordinatensystem entspricht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200" dirty="0"/>
                  <a:t> m in der Realität.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Aufgabe B 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ED9F13-4BF8-4799-A751-6FE6376E6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51" y="2571415"/>
            <a:ext cx="2439908" cy="32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69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Weisen Sie nach, dass die Bodenfläche der oberen Etage nicht rechtwinklig ist.</a:t>
                </a:r>
                <a:br>
                  <a:rPr lang="de-DE" sz="2200" dirty="0"/>
                </a:br>
                <a:r>
                  <a:rPr lang="de-DE" sz="2200" dirty="0"/>
                  <a:t>Die folgenden Rechnungen zeigen ein mögliches Vorgehen zur Ermittlung der Koordinaten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br>
                  <a:rPr lang="de-DE" sz="22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  ⇔  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/>
                  <a:t> </a:t>
                </a:r>
                <a:br>
                  <a:rPr lang="de-DE" sz="2200" dirty="0"/>
                </a:br>
                <a:br>
                  <a:rPr lang="de-DE" sz="22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+3⋅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−30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, d.h.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(−15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−30)</m:t>
                    </m:r>
                  </m:oMath>
                </a14:m>
                <a:br>
                  <a:rPr lang="de-DE" sz="2200" dirty="0"/>
                </a:br>
                <a:br>
                  <a:rPr lang="de-DE" sz="2200" dirty="0"/>
                </a:br>
                <a:r>
                  <a:rPr lang="de-DE" sz="2200" dirty="0"/>
                  <a:t>Erläutern Sie die Schritte des dargestellten Vorgehens.</a:t>
                </a:r>
                <a:br>
                  <a:rPr lang="de-DE" sz="2200" dirty="0"/>
                </a:br>
                <a:r>
                  <a:rPr lang="de-DE" sz="2200" dirty="0"/>
                  <a:t>								         (3,5 VP)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882" b="-14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Aufgabe B 1</a:t>
            </a:r>
          </a:p>
        </p:txBody>
      </p:sp>
    </p:spTree>
    <p:extLst>
      <p:ext uri="{BB962C8B-B14F-4D97-AF65-F5344CB8AC3E}">
        <p14:creationId xmlns:p14="http://schemas.microsoft.com/office/powerpoint/2010/main" val="238616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/>
                  <a:t>Berechnen Sie den Inhalt der Bodenfläche der oberen Etage.</a:t>
                </a:r>
                <a:br>
                  <a:rPr lang="de-DE" sz="2200" dirty="0"/>
                </a:br>
                <a:r>
                  <a:rPr lang="de-DE" sz="2200" dirty="0"/>
                  <a:t>Für die obere Etage wird eine Anlage zur Entfeuchtung der Luft installiert, die für jeweils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100 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2200" dirty="0"/>
                  <a:t>  Rauminhalt eine elektrische Leistung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0,8</m:t>
                    </m:r>
                  </m:oMath>
                </a14:m>
                <a:r>
                  <a:rPr lang="de-DE" sz="2200" dirty="0"/>
                  <a:t> Kilowatt benötigt.</a:t>
                </a:r>
                <a:br>
                  <a:rPr lang="de-DE" sz="2200" dirty="0"/>
                </a:br>
                <a:r>
                  <a:rPr lang="de-DE" sz="2200" dirty="0"/>
                  <a:t>Weisen Sie nach, dass zur Entfeuchtung der Luft eine Leistung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de-DE" sz="2200" dirty="0"/>
                  <a:t> Kilowatt ausreichend ist.</a:t>
                </a:r>
                <a:br>
                  <a:rPr lang="de-DE" sz="2200" dirty="0"/>
                </a:br>
                <a:r>
                  <a:rPr lang="de-DE" sz="2200" dirty="0"/>
                  <a:t>								            (3 VP)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1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Aufgabe B 1</a:t>
            </a:r>
          </a:p>
        </p:txBody>
      </p:sp>
    </p:spTree>
    <p:extLst>
      <p:ext uri="{BB962C8B-B14F-4D97-AF65-F5344CB8AC3E}">
        <p14:creationId xmlns:p14="http://schemas.microsoft.com/office/powerpoint/2010/main" val="217015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3"/>
                </a:pPr>
                <a:r>
                  <a:rPr lang="de-DE" sz="2200" dirty="0"/>
                  <a:t>An einer Metallstange, deren Enden durch die Punkte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(−5|5|15)</m:t>
                    </m:r>
                  </m:oMath>
                </a14:m>
                <a:r>
                  <a:rPr lang="de-DE" sz="2200" dirty="0"/>
                  <a:t> </a:t>
                </a:r>
                <a:br>
                  <a:rPr lang="de-DE" sz="2200" dirty="0"/>
                </a:br>
                <a:r>
                  <a:rPr lang="de-DE" sz="2200" dirty="0"/>
                  <a:t>dargestellt werden, ist ein Scheinwerfer befestigt, der sich entlang der Stange verschieben lässt. </a:t>
                </a:r>
                <a:br>
                  <a:rPr lang="de-DE" sz="2200" dirty="0"/>
                </a:br>
                <a:r>
                  <a:rPr lang="de-DE" sz="2200" dirty="0"/>
                  <a:t>Die Größe des Scheinwerfers soll vernachlässigt werden. </a:t>
                </a:r>
                <a:br>
                  <a:rPr lang="de-DE" sz="2200" dirty="0"/>
                </a:br>
                <a:r>
                  <a:rPr lang="de-DE" sz="2200" dirty="0"/>
                  <a:t>Der Scheinwerfer soll aus einer Entfernung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8 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sz="2200" dirty="0"/>
                  <a:t> diejenige Wand beleuchten, die im Modell durch das Dreieck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𝐸𝐹𝐺</m:t>
                    </m:r>
                  </m:oMath>
                </a14:m>
                <a:r>
                  <a:rPr lang="de-DE" sz="2200" dirty="0"/>
                  <a:t> dargestellt wird.</a:t>
                </a:r>
                <a:br>
                  <a:rPr lang="de-DE" sz="2200" dirty="0"/>
                </a:br>
                <a:r>
                  <a:rPr lang="de-DE" sz="2200" dirty="0"/>
                  <a:t>Berechnen Sie die Koordinaten des Punktes, der die Position des Scheinwerfers im Modell beschreibt.</a:t>
                </a:r>
                <a:br>
                  <a:rPr lang="de-DE" sz="2200" dirty="0"/>
                </a:br>
                <a:r>
                  <a:rPr lang="de-DE" sz="2200" dirty="0"/>
                  <a:t>								         (3,5 VP)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Aufgabe B 1</a:t>
            </a:r>
          </a:p>
        </p:txBody>
      </p:sp>
    </p:spTree>
    <p:extLst>
      <p:ext uri="{BB962C8B-B14F-4D97-AF65-F5344CB8AC3E}">
        <p14:creationId xmlns:p14="http://schemas.microsoft.com/office/powerpoint/2010/main" val="201214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a) Nachweis, dass die Bodenfläche der oberen Etage nicht rechtwinklig ist</a:t>
                </a:r>
                <a:br>
                  <a:rPr lang="de-DE" sz="2200" dirty="0"/>
                </a:br>
                <a:r>
                  <a:rPr lang="de-DE" sz="2200" dirty="0"/>
                  <a:t>Die Verbindungsvektoren, welche die Kanten der oberen Etage beschreiben sind: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𝐹𝐷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𝐹𝐸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, </a:t>
                </a:r>
                <a:br>
                  <a:rPr lang="de-DE" sz="2200" dirty="0"/>
                </a:br>
                <a:br>
                  <a:rPr lang="de-DE" sz="2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</m:acc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eqAr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eqAr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Wir bilden nun die verschiedenen Skalarprodukte und prüfen, ob eines davon Null ist.</a:t>
                </a:r>
              </a:p>
            </p:txBody>
          </p:sp>
        </mc:Choice>
        <mc:Fallback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9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599041A-1203-4AE6-B902-E1C276A9C950}"/>
                  </a:ext>
                </a:extLst>
              </p:cNvPr>
              <p:cNvSpPr/>
              <p:nvPr/>
            </p:nvSpPr>
            <p:spPr>
              <a:xfrm>
                <a:off x="8640712" y="107429"/>
                <a:ext cx="136815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endParaRPr lang="de-DE" sz="1400" i="1" dirty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(0|30|15)</m:t>
                    </m:r>
                  </m:oMath>
                </a14:m>
                <a:endParaRPr lang="de-DE" sz="1400" dirty="0"/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(−25|5|15)</m:t>
                    </m:r>
                  </m:oMath>
                </a14:m>
                <a:endParaRPr lang="de-DE" sz="1400" dirty="0"/>
              </a:p>
            </p:txBody>
          </p:sp>
        </mc:Choice>
        <mc:Fallback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599041A-1203-4AE6-B902-E1C276A9C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712" y="107429"/>
                <a:ext cx="1368153" cy="738664"/>
              </a:xfrm>
              <a:prstGeom prst="rect">
                <a:avLst/>
              </a:prstGeom>
              <a:blipFill>
                <a:blip r:embed="rId3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6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𝐹𝐷</m:t>
                          </m:r>
                        </m:e>
                      </m:acc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𝐹𝐸</m:t>
                          </m:r>
                        </m:e>
                      </m:acc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=25⋅25−5⋅25=21⋅25≠0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𝐹𝐷</m:t>
                          </m:r>
                        </m:e>
                      </m:acc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</m:acc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=−150≠0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𝐹𝐸</m:t>
                          </m:r>
                        </m:e>
                      </m:acc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</m:acc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=25⋅30≠0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br>
                  <a:rPr lang="de-DE" sz="2200" dirty="0"/>
                </a:br>
                <a:r>
                  <a:rPr lang="de-DE" sz="2200" dirty="0"/>
                  <a:t>Wie man sieht sind die Skalarprodukte jeweils nicht Null, d.h. an keinem der Eckpunkte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oder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liegt ein rechter Winkel.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52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2200" b="1" dirty="0"/>
                  <a:t>Erläuterung der Rechnung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de-DE" sz="2200" b="1" dirty="0"/>
                </a:br>
                <a:r>
                  <a:rPr lang="de-DE" sz="2200" dirty="0"/>
                  <a:t>Auf der linken Seite der ersten Gleichung steht die Geradengleichung für die Gerade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durch die Punkte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/>
                  <a:t> mit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als Stützvektor und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als Richtungsvektor.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2200" dirty="0"/>
                  <a:t> </a:t>
                </a:r>
                <a:br>
                  <a:rPr lang="de-DE" sz="2200" dirty="0"/>
                </a:br>
                <a:r>
                  <a:rPr lang="de-DE" sz="2200" dirty="0"/>
                  <a:t>Auf der rechten Seite steht die Geradengleichung für die Gerade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durch die Punkte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200" dirty="0"/>
                  <a:t> mit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als Stützvektor und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𝐸𝐵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als Richtungsvektor. 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834B90E-E923-487F-9C38-5ABE54D8D121}"/>
                  </a:ext>
                </a:extLst>
              </p:cNvPr>
              <p:cNvSpPr/>
              <p:nvPr/>
            </p:nvSpPr>
            <p:spPr>
              <a:xfrm>
                <a:off x="5616376" y="1732534"/>
                <a:ext cx="4320480" cy="58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eqArr>
                      </m:e>
                    </m:d>
                    <m:r>
                      <a:rPr lang="de-DE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eqArr>
                      </m:e>
                    </m:d>
                    <m:r>
                      <a:rPr lang="de-DE" sz="1200" i="1">
                        <a:latin typeface="Cambria Math" panose="02040503050406030204" pitchFamily="18" charset="0"/>
                      </a:rPr>
                      <m:t>⇔ 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834B90E-E923-487F-9C38-5ABE54D8D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376" y="1732534"/>
                <a:ext cx="4320480" cy="584519"/>
              </a:xfrm>
              <a:prstGeom prst="rect">
                <a:avLst/>
              </a:prstGeom>
              <a:blipFill>
                <a:blip r:embed="rId3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A59F4235-0B04-422A-B0EE-87E45C833953}"/>
                  </a:ext>
                </a:extLst>
              </p:cNvPr>
              <p:cNvSpPr/>
              <p:nvPr/>
            </p:nvSpPr>
            <p:spPr>
              <a:xfrm>
                <a:off x="8302240" y="848473"/>
                <a:ext cx="17783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1200" i="1" smtClean="0">
                        <a:latin typeface="Cambria Math" panose="02040503050406030204" pitchFamily="18" charset="0"/>
                      </a:rPr>
                      <m:t>(−5|5|0)</m:t>
                    </m:r>
                  </m:oMath>
                </a14:m>
                <a:r>
                  <a:rPr lang="de-DE" sz="1200" dirty="0"/>
                  <a:t>,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(−5|25|0)</m:t>
                    </m:r>
                  </m:oMath>
                </a14:m>
                <a:br>
                  <a:rPr lang="de-DE" sz="1200" dirty="0"/>
                </a:b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de-DE" sz="12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(0|30|15)</m:t>
                    </m:r>
                  </m:oMath>
                </a14:m>
                <a:endParaRPr lang="de-DE" sz="1200" dirty="0"/>
              </a:p>
            </p:txBody>
          </p:sp>
        </mc:Choice>
        <mc:Fallback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A59F4235-0B04-422A-B0EE-87E45C833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240" y="848473"/>
                <a:ext cx="1778385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45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Wahlteil</a:t>
            </a:r>
            <a:r>
              <a:rPr lang="de-DE" sz="4000" dirty="0"/>
              <a:t> 2018 – Lösung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br>
                  <a:rPr lang="de-DE" sz="2200" dirty="0"/>
                </a:br>
                <a:br>
                  <a:rPr lang="de-DE" sz="2200" dirty="0"/>
                </a:br>
                <a:r>
                  <a:rPr lang="de-DE" sz="2200" dirty="0"/>
                  <a:t>Löst man das entsprechende Gleichungssystem, so führt dies auf die Parameterwerte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/>
                  <a:t>. Setzt man den Parameterwert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ein (zweite Gleichung), so erhält man den Schnittpunkt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/>
                  <a:t> der beiden Geraden.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r>
                  <a:rPr lang="de-DE" sz="2200" b="1" dirty="0"/>
                  <a:t>b) Inhalt der Fläche der oberen Etage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Die obere Etage wird durch das Dreieck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de-DE" sz="2200" dirty="0"/>
                  <a:t> gebildet. Die Fläche eines Dreiecks ist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𝑔h</m:t>
                    </m:r>
                  </m:oMath>
                </a14:m>
                <a:r>
                  <a:rPr lang="de-DE" sz="2200" dirty="0"/>
                  <a:t> gegeben, wobei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die Länge der Grundseite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die Höhe des Dreiecks darstellt. In unserem Fall verwenden wir als Grundseite die Strecke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𝐹𝐸</m:t>
                    </m:r>
                  </m:oMath>
                </a14:m>
                <a:r>
                  <a:rPr lang="de-DE" sz="2200" dirty="0"/>
                  <a:t> und erhalten damit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𝐹𝐸</m:t>
                              </m:r>
                            </m:e>
                          </m:acc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rad>
                      <m:r>
                        <a:rPr lang="de-DE" sz="2200" i="1">
                          <a:latin typeface="Cambria Math" panose="02040503050406030204" pitchFamily="18" charset="0"/>
                        </a:rPr>
                        <m:t>=25⋅</m:t>
                      </m:r>
                      <m:rad>
                        <m:radPr>
                          <m:deg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b="-23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5F7E574-0398-432F-920B-9453E37144B5}"/>
                  </a:ext>
                </a:extLst>
              </p:cNvPr>
              <p:cNvSpPr/>
              <p:nvPr/>
            </p:nvSpPr>
            <p:spPr>
              <a:xfrm>
                <a:off x="4896296" y="1691605"/>
                <a:ext cx="5038725" cy="6664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+3⋅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−30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1400" dirty="0"/>
                  <a:t> , d.h.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(−15</m:t>
                    </m:r>
                    <m:d>
                      <m:dPr>
                        <m:begChr m:val="|"/>
                        <m:endChr m:val="|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−30)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5F7E574-0398-432F-920B-9453E3714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296" y="1691605"/>
                <a:ext cx="5038725" cy="666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684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549</Words>
  <Application>Microsoft Office PowerPoint</Application>
  <PresentationFormat>Benutzerdefiniert</PresentationFormat>
  <Paragraphs>93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Calibri</vt:lpstr>
      <vt:lpstr>Cambria Math</vt:lpstr>
      <vt:lpstr>Wingdings</vt:lpstr>
      <vt:lpstr>Wingdings 2</vt:lpstr>
      <vt:lpstr>Galathea</vt:lpstr>
      <vt:lpstr>PowerPoint-Präsentation</vt:lpstr>
      <vt:lpstr>Wahlteil 2018 – Aufgabe B 1</vt:lpstr>
      <vt:lpstr>Wahlteil 2018 – Aufgabe B 1</vt:lpstr>
      <vt:lpstr>Wahlteil 2018 – Aufgabe B 1</vt:lpstr>
      <vt:lpstr>Wahlteil 2018 –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  <vt:lpstr>Wahlteil 2018 – Lösung Aufgabe B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231</cp:revision>
  <dcterms:modified xsi:type="dcterms:W3CDTF">2018-09-18T08:07:45Z</dcterms:modified>
</cp:coreProperties>
</file>