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16"/>
  </p:notesMasterIdLst>
  <p:sldIdLst>
    <p:sldId id="256" r:id="rId2"/>
    <p:sldId id="258" r:id="rId3"/>
    <p:sldId id="280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</p:sldIdLst>
  <p:sldSz cx="10080625" cy="7559675"/>
  <p:notesSz cx="7559675" cy="10691813"/>
  <p:defaultTextStyle>
    <a:defPPr>
      <a:defRPr lang="de-D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2" autoAdjust="0"/>
  </p:normalViewPr>
  <p:slideViewPr>
    <p:cSldViewPr>
      <p:cViewPr varScale="1">
        <p:scale>
          <a:sx n="77" d="100"/>
          <a:sy n="77" d="100"/>
        </p:scale>
        <p:origin x="108" y="18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8B071-2D22-4D06-877C-25E74B38C3CC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7928-C5BF-4DBD-8378-9BAFE820D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37321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769040"/>
            <a:ext cx="90716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aus_messner@web.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earning-freiburg.de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2"/>
          <p:cNvSpPr/>
          <p:nvPr/>
        </p:nvSpPr>
        <p:spPr>
          <a:xfrm>
            <a:off x="180001" y="7092000"/>
            <a:ext cx="9720000" cy="0"/>
          </a:xfrm>
          <a:prstGeom prst="line">
            <a:avLst/>
          </a:prstGeom>
          <a:ln>
            <a:solidFill>
              <a:srgbClr val="808080"/>
            </a:solidFill>
          </a:ln>
        </p:spPr>
      </p:sp>
      <p:pic>
        <p:nvPicPr>
          <p:cNvPr id="39" name="Grafik 38"/>
          <p:cNvPicPr/>
          <p:nvPr/>
        </p:nvPicPr>
        <p:blipFill>
          <a:blip r:embed="rId2"/>
          <a:stretch>
            <a:fillRect/>
          </a:stretch>
        </p:blipFill>
        <p:spPr>
          <a:xfrm>
            <a:off x="235440" y="7183440"/>
            <a:ext cx="304920" cy="304920"/>
          </a:xfrm>
          <a:prstGeom prst="rect">
            <a:avLst/>
          </a:prstGeom>
        </p:spPr>
      </p:pic>
      <p:sp>
        <p:nvSpPr>
          <p:cNvPr id="40" name="TextShape 3"/>
          <p:cNvSpPr txBox="1"/>
          <p:nvPr/>
        </p:nvSpPr>
        <p:spPr>
          <a:xfrm>
            <a:off x="612000" y="7115040"/>
            <a:ext cx="9180000" cy="390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de-DE" sz="2000" dirty="0">
                <a:hlinkClick r:id="rId3"/>
              </a:rPr>
              <a:t>klaus_messner@web.de</a:t>
            </a:r>
            <a:r>
              <a:rPr lang="de-DE" sz="2000" dirty="0"/>
              <a:t>			     		</a:t>
            </a:r>
            <a:r>
              <a:rPr lang="de-DE" sz="2000" dirty="0">
                <a:hlinkClick r:id="rId4"/>
              </a:rPr>
              <a:t>www.elearning-freiburg.de</a:t>
            </a:r>
            <a:endParaRPr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Abiturprüfung Mathematik 2018 Baden-Württemberg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Allgemeinbildende Gymnasien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0000FF"/>
                </a:solidFill>
              </a:rPr>
              <a:t>Wahlteil Analytische Geometrie </a:t>
            </a:r>
            <a:r>
              <a:rPr lang="de-DE" sz="4400" dirty="0" smtClean="0">
                <a:solidFill>
                  <a:srgbClr val="0000FF"/>
                </a:solidFill>
              </a:rPr>
              <a:t>B2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FF0000"/>
                </a:solidFill>
              </a:rPr>
              <a:t>Lösung der Aufgabe B 2</a:t>
            </a: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D5B52-D1A3-4102-8A96-FBBCEA41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b="1" dirty="0"/>
                  <a:t>Wert für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de-DE" sz="2200" b="1" dirty="0"/>
                  <a:t/>
                </a:r>
                <a:br>
                  <a:rPr lang="de-DE" sz="2200" b="1" dirty="0"/>
                </a:br>
                <a:r>
                  <a:rPr lang="de-DE" sz="2200" dirty="0"/>
                  <a:t>Die Spurpunkte erhält man dadurch, dass man jeweils </a:t>
                </a:r>
                <a:br>
                  <a:rPr lang="de-DE" sz="2200" dirty="0"/>
                </a:br>
                <a:r>
                  <a:rPr lang="de-DE" sz="2200" dirty="0"/>
                  <a:t>zwei Koordinaten Null setzt und nach der dritten </a:t>
                </a:r>
                <a:br>
                  <a:rPr lang="de-DE" sz="2200" dirty="0"/>
                </a:br>
                <a:r>
                  <a:rPr lang="de-DE" sz="2200" dirty="0"/>
                  <a:t>Koordinate auflöst.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/>
                  <a:t>Somit erhalten wir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d>
                          <m:dPr>
                            <m:begChr m:val="|"/>
                            <m:endChr m:val="|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2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den>
                            </m:f>
                          </m:e>
                        </m:d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/>
                  <a:t>Die Bodenfläche der Pyramide ist das Dreieck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/>
                  <a:t>Die Seiten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200" dirty="0"/>
                  <a:t> stehen senkrecht zueinander, daher können wir die Fläche des Dreiecks „bequem“ wie folgt berechnen: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endParaRPr lang="de-DE" sz="800" dirty="0"/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sSub>
                                <m:sSub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sSub>
                                <m:sSub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DE" sz="2200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de-DE" sz="8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/>
                  <a:t>Die Höhe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2200" dirty="0"/>
                  <a:t> der Pyramide ist gegeben durch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/>
                  <a:t>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57FC85-1D5E-48D2-8FE7-6280642B4125}"/>
                  </a:ext>
                </a:extLst>
              </p:cNvPr>
              <p:cNvSpPr/>
              <p:nvPr/>
            </p:nvSpPr>
            <p:spPr>
              <a:xfrm>
                <a:off x="7488584" y="1092267"/>
                <a:ext cx="24983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57FC85-1D5E-48D2-8FE7-6280642B41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8584" y="1092267"/>
                <a:ext cx="249831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F8968077-D5A5-4118-B993-6C64BFDB20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5236" y="1907629"/>
            <a:ext cx="2481620" cy="215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54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D5B52-D1A3-4102-8A96-FBBCEA41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/>
                  <a:t>Das Volumen der Pyramide soll den Wert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de-DE" sz="2200" dirty="0"/>
                  <a:t> annehmen, es soll also </a:t>
                </a:r>
                <a:br>
                  <a:rPr lang="de-DE" sz="22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𝐴h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de-DE" sz="2200" dirty="0"/>
                  <a:t> gelten. Somit haben wir nach Einsetzen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sSup>
                          <m:s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⋅4=6</m:t>
                    </m:r>
                  </m:oMath>
                </a14:m>
                <a:r>
                  <a:rPr lang="de-DE" sz="2200" dirty="0"/>
                  <a:t>. </a:t>
                </a:r>
                <a:br>
                  <a:rPr lang="de-DE" sz="2200" dirty="0"/>
                </a:br>
                <a:r>
                  <a:rPr lang="de-DE" sz="2200" dirty="0"/>
                  <a:t>Dies lösen wir nun nach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/>
                  <a:t> auf: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sSup>
                          <m:s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⋅4=6</m:t>
                    </m:r>
                  </m:oMath>
                </a14:m>
                <a:r>
                  <a:rPr lang="de-DE" sz="2200" dirty="0"/>
                  <a:t>             	|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⋅3(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dirty="0"/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18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r>
                  <a:rPr lang="de-DE" sz="2200" dirty="0"/>
                  <a:t>        	|ausmultiplizieren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−32</m:t>
                    </m:r>
                  </m:oMath>
                </a14:m>
                <a:endParaRPr lang="de-DE" sz="2200" dirty="0"/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18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−36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−32=0</m:t>
                    </m:r>
                  </m:oMath>
                </a14:m>
                <a:r>
                  <a:rPr lang="de-DE" sz="2200" dirty="0"/>
                  <a:t> 	|:18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dirty="0"/>
                  <a:t>          	|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𝑝𝑞</m:t>
                    </m:r>
                  </m:oMath>
                </a14:m>
                <a:r>
                  <a:rPr lang="de-DE" sz="2200" dirty="0"/>
                  <a:t>-Formel </a:t>
                </a:r>
                <a:br>
                  <a:rPr lang="de-DE" sz="2200" dirty="0"/>
                </a:br>
                <a:endParaRPr lang="de-DE" sz="800" dirty="0"/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DE" sz="1800" i="1">
                          <a:latin typeface="Cambria Math" panose="02040503050406030204" pitchFamily="18" charset="0"/>
                        </a:rPr>
                        <m:t>=1±</m:t>
                      </m:r>
                      <m:rad>
                        <m:radPr>
                          <m:degHide m:val="on"/>
                          <m:ctrlPr>
                            <a:rPr lang="de-DE" sz="1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de-DE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800" i="1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de-DE" sz="18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rad>
                      <m:r>
                        <a:rPr lang="de-DE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800" i="1">
                          <a:latin typeface="Cambria Math" panose="02040503050406030204" pitchFamily="18" charset="0"/>
                        </a:rPr>
                        <m:t>1±</m:t>
                      </m:r>
                      <m:f>
                        <m:fPr>
                          <m:ctrlPr>
                            <a:rPr lang="de-DE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DE" sz="1800" i="1">
                          <a:latin typeface="Cambria Math" panose="02040503050406030204" pitchFamily="18" charset="0"/>
                        </a:rPr>
                        <m:t> ⇒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DE" sz="1800" i="1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8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DE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de-DE" sz="1800" dirty="0"/>
              </a:p>
              <a:p>
                <a:pPr marL="0" indent="0"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Sowohl 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200" dirty="0"/>
                  <a:t> als auch 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200" dirty="0"/>
                  <a:t> gilt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de-DE" sz="2200" dirty="0"/>
                  <a:t>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b="-3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57FC85-1D5E-48D2-8FE7-6280642B4125}"/>
                  </a:ext>
                </a:extLst>
              </p:cNvPr>
              <p:cNvSpPr/>
              <p:nvPr/>
            </p:nvSpPr>
            <p:spPr>
              <a:xfrm>
                <a:off x="7488584" y="1092267"/>
                <a:ext cx="24983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57FC85-1D5E-48D2-8FE7-6280642B41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8584" y="1092267"/>
                <a:ext cx="249831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11AAC4C3-63B4-440F-A9FD-71D87F90DA2B}"/>
              </a:ext>
            </a:extLst>
          </p:cNvPr>
          <p:cNvCxnSpPr>
            <a:cxnSpLocks/>
          </p:cNvCxnSpPr>
          <p:nvPr/>
        </p:nvCxnSpPr>
        <p:spPr>
          <a:xfrm>
            <a:off x="3096096" y="6732165"/>
            <a:ext cx="79208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42D19B3F-1CEA-4B7F-9BAC-F7A3CEDC748B}"/>
              </a:ext>
            </a:extLst>
          </p:cNvPr>
          <p:cNvCxnSpPr>
            <a:cxnSpLocks/>
          </p:cNvCxnSpPr>
          <p:nvPr/>
        </p:nvCxnSpPr>
        <p:spPr>
          <a:xfrm>
            <a:off x="5256336" y="6762761"/>
            <a:ext cx="100811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365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D5B52-D1A3-4102-8A96-FBBCEA41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c) Wert für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de-DE" sz="2200" b="1" dirty="0"/>
                  <a:t> so, dass der Abstand von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r>
                      <a:rPr lang="de-DE" sz="22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</a:rPr>
                      <m:t>𝟎</m:t>
                    </m:r>
                    <m:d>
                      <m:dPr>
                        <m:begChr m:val="|"/>
                        <m:endChr m:val="|"/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de-DE" sz="22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b="1" dirty="0"/>
                  <a:t> zu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de-DE" sz="2200" b="1" dirty="0"/>
                  <a:t> maximal ist</a:t>
                </a:r>
                <a:br>
                  <a:rPr lang="de-DE" sz="2200" b="1" dirty="0"/>
                </a:br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/>
                  <a:t>Zunächst formen wir die Koordinatenform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: 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/>
                  <a:t> in die </a:t>
                </a:r>
                <a:r>
                  <a:rPr lang="de-DE" sz="2200" dirty="0" err="1"/>
                  <a:t>Hesse’sche</a:t>
                </a:r>
                <a:r>
                  <a:rPr lang="de-DE" sz="2200" dirty="0"/>
                  <a:t> Normalenform um. </a:t>
                </a:r>
                <a:br>
                  <a:rPr lang="de-DE" sz="2200" dirty="0"/>
                </a:br>
                <a:r>
                  <a:rPr lang="de-DE" sz="2200" dirty="0"/>
                  <a:t>Der Normalenvektor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/>
                  <a:t> ist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/>
                  <a:t> und hat die Länge</a:t>
                </a:r>
                <a:br>
                  <a:rPr lang="de-DE" sz="2200" dirty="0"/>
                </a:br>
                <a:endParaRPr lang="de-DE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acc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+4+1</m:t>
                          </m:r>
                        </m:e>
                      </m:ra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rad>
                    </m:oMath>
                  </m:oMathPara>
                </a14:m>
                <a:r>
                  <a:rPr lang="de-DE" sz="2200" dirty="0"/>
                  <a:t/>
                </a:r>
                <a:br>
                  <a:rPr lang="de-DE" sz="2200" dirty="0"/>
                </a:br>
                <a:endParaRPr lang="de-DE" sz="2200" dirty="0"/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200" dirty="0"/>
                  <a:t>Damit erhalten wir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𝐻𝑁𝐹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rad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buNone/>
                </a:pPr>
                <a:r>
                  <a:rPr lang="de-DE" sz="2200" dirty="0"/>
                  <a:t>Es folgt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⋅0+</m:t>
                            </m:r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⋅0+1−4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rad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rad>
                      </m:den>
                    </m:f>
                  </m:oMath>
                </a14:m>
                <a:r>
                  <a:rPr lang="de-DE" sz="2200" dirty="0"/>
                  <a:t>. 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57FC85-1D5E-48D2-8FE7-6280642B4125}"/>
                  </a:ext>
                </a:extLst>
              </p:cNvPr>
              <p:cNvSpPr/>
              <p:nvPr/>
            </p:nvSpPr>
            <p:spPr>
              <a:xfrm>
                <a:off x="7488584" y="1092267"/>
                <a:ext cx="24983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57FC85-1D5E-48D2-8FE7-6280642B41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8584" y="1092267"/>
                <a:ext cx="249831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3336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D5B52-D1A3-4102-8A96-FBBCEA41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/>
                  <a:t>Um das Maximum herauszufinden, geben Sie den </a:t>
                </a:r>
                <a:br>
                  <a:rPr lang="de-DE" sz="2200" dirty="0"/>
                </a:br>
                <a:r>
                  <a:rPr lang="de-DE" sz="2200" dirty="0"/>
                  <a:t>Ausdruck auf der rechten Seite der Gleichung </a:t>
                </a:r>
                <a:br>
                  <a:rPr lang="de-DE" sz="2200" dirty="0"/>
                </a:br>
                <a:r>
                  <a:rPr lang="de-DE" sz="2200" dirty="0"/>
                  <a:t>im GTR z.B. bei 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Y</a:t>
                </a:r>
                <a:r>
                  <a:rPr lang="de-DE" sz="2200" baseline="-25000" dirty="0">
                    <a:latin typeface="Tw Cen MT Condensed" panose="020B0606020104020203" pitchFamily="34" charset="0"/>
                  </a:rPr>
                  <a:t>1</a:t>
                </a:r>
                <a:r>
                  <a:rPr lang="de-DE" sz="2200" dirty="0"/>
                  <a:t> ein, lassen sich die Kurve im </a:t>
                </a:r>
                <a:br>
                  <a:rPr lang="de-DE" sz="2200" dirty="0"/>
                </a:b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/>
                  <a:t>-Abschnitt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−10;10</m:t>
                        </m:r>
                      </m:e>
                    </m:d>
                  </m:oMath>
                </a14:m>
                <a:r>
                  <a:rPr lang="de-DE" sz="2200" dirty="0"/>
                  <a:t> und im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/>
                  <a:t>-Abschnitt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−3;3</m:t>
                        </m:r>
                      </m:e>
                    </m:d>
                  </m:oMath>
                </a14:m>
                <a:r>
                  <a:rPr lang="de-DE" sz="2200" dirty="0"/>
                  <a:t> </a:t>
                </a:r>
                <a:br>
                  <a:rPr lang="de-DE" sz="2200" dirty="0"/>
                </a:br>
                <a:r>
                  <a:rPr lang="de-DE" sz="2200" dirty="0"/>
                  <a:t>zeichnen. </a:t>
                </a:r>
                <a:br>
                  <a:rPr lang="de-DE" sz="2200" dirty="0"/>
                </a:br>
                <a:r>
                  <a:rPr lang="de-DE" sz="2200" dirty="0"/>
                  <a:t>Mit </a:t>
                </a:r>
                <a:r>
                  <a:rPr lang="de-DE" sz="2200" dirty="0">
                    <a:latin typeface="Tw Cen MT Condensed" panose="020B0606020104020203" pitchFamily="34" charset="0"/>
                  </a:rPr>
                  <a:t>2ND CALC maximum</a:t>
                </a:r>
                <a:r>
                  <a:rPr lang="de-DE" sz="2200" dirty="0"/>
                  <a:t> erhalten Sie den maximalen </a:t>
                </a:r>
                <a:br>
                  <a:rPr lang="de-DE" sz="2200" dirty="0"/>
                </a:br>
                <a:r>
                  <a:rPr lang="de-DE" sz="2200" dirty="0"/>
                  <a:t>Wert 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/>
                  <a:t> hat der Punkt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(0</m:t>
                    </m:r>
                    <m:d>
                      <m:dPr>
                        <m:begChr m:val="|"/>
                        <m:endChr m:val="|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de-DE" sz="2200" dirty="0"/>
                  <a:t> zu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/>
                  <a:t> maximalen Abstand.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DBDCA48D-99C3-4F83-9ECA-D5D3F88DB2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817" y="1979837"/>
            <a:ext cx="2652142" cy="180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79D833C-4FC2-49CE-972C-1E03692419D6}"/>
                  </a:ext>
                </a:extLst>
              </p:cNvPr>
              <p:cNvSpPr/>
              <p:nvPr/>
            </p:nvSpPr>
            <p:spPr>
              <a:xfrm>
                <a:off x="7400157" y="829876"/>
                <a:ext cx="2664296" cy="5507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de-DE" sz="1400" i="1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e>
                      </m:d>
                      <m:r>
                        <a:rPr lang="de-DE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79D833C-4FC2-49CE-972C-1E03692419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157" y="829876"/>
                <a:ext cx="2664296" cy="5507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4D919FD0-191B-43BD-A033-B1C0901E3CC3}"/>
              </a:ext>
            </a:extLst>
          </p:cNvPr>
          <p:cNvCxnSpPr>
            <a:cxnSpLocks/>
          </p:cNvCxnSpPr>
          <p:nvPr/>
        </p:nvCxnSpPr>
        <p:spPr>
          <a:xfrm>
            <a:off x="2304008" y="4931965"/>
            <a:ext cx="79208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912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D5B52-D1A3-4102-8A96-FBBCEA41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Nachweis der Behauptung, dass die Schar keine zueinander parallele Ebenen enthält</a:t>
                </a:r>
                <a:br>
                  <a:rPr lang="de-DE" sz="2200" b="1" dirty="0"/>
                </a:br>
                <a:r>
                  <a:rPr lang="de-DE" sz="2200" b="1" dirty="0"/>
                  <a:t/>
                </a:r>
                <a:br>
                  <a:rPr lang="de-DE" sz="2200" b="1" dirty="0"/>
                </a:br>
                <a:r>
                  <a:rPr lang="de-DE" sz="2200" dirty="0"/>
                  <a:t>Angenommen zwei Ebenen der Schar,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de-DE" sz="2200" dirty="0"/>
                  <a:t>, seien parallel, dann müssen deren Normalenvektoren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/>
                  <a:t> linear abhängig sein. Es müsste also ein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de-DE" sz="2200" dirty="0"/>
                  <a:t> geben so, dass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/>
                  <a:t> gilt. Anhand der dritten Koordinate sieht man, dass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/>
                  <a:t> sein muss. Anhand der ersten Koordinate sieht man anschließend, dass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200" dirty="0"/>
                  <a:t> auch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de-DE" sz="2200" dirty="0"/>
                  <a:t> gilt, was auch in der zweiten Koordinate zu keinem Widerspruch führt. Damit sind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de-DE" sz="2200" dirty="0"/>
                  <a:t> identisch und folglich gibt es keine zwei verschiedenen(!) Ebenen der Schar, die zueinander parallel sind.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1085" b="-135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B39A012-51CE-4E82-A801-CEF8E76CDD44}"/>
                  </a:ext>
                </a:extLst>
              </p:cNvPr>
              <p:cNvSpPr/>
              <p:nvPr/>
            </p:nvSpPr>
            <p:spPr>
              <a:xfrm>
                <a:off x="7488584" y="1092267"/>
                <a:ext cx="24983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B39A012-51CE-4E82-A801-CEF8E76CDD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8584" y="1092267"/>
                <a:ext cx="249831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452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b="1" dirty="0"/>
                  <a:t>Aufgabe B 2</a:t>
                </a:r>
                <a:br>
                  <a:rPr lang="de-DE" sz="2200" b="1" dirty="0"/>
                </a:br>
                <a:r>
                  <a:rPr lang="de-DE" sz="800" b="1" dirty="0"/>
                  <a:t/>
                </a:r>
                <a:br>
                  <a:rPr lang="de-DE" sz="800" b="1" dirty="0"/>
                </a:br>
                <a:r>
                  <a:rPr lang="de-DE" sz="2200" dirty="0"/>
                  <a:t>Gegeben sind die Ebenen 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:4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:2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800" dirty="0"/>
              </a:p>
              <a:p>
                <a:pPr marL="457200" indent="-457200">
                  <a:spcBef>
                    <a:spcPts val="0"/>
                  </a:spcBef>
                  <a:buClrTx/>
                  <a:buSzPct val="100000"/>
                  <a:buAutoNum type="alphaLcParenR"/>
                </a:pPr>
                <a:r>
                  <a:rPr lang="de-DE" sz="2200" dirty="0" smtClean="0"/>
                  <a:t>Stellen </a:t>
                </a:r>
                <a:r>
                  <a:rPr lang="de-DE" sz="2200" dirty="0"/>
                  <a:t>Sie die Ebene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/>
                  <a:t> in einem Koordinatensystem dar.</a:t>
                </a:r>
                <a:br>
                  <a:rPr lang="de-DE" sz="2200" dirty="0"/>
                </a:br>
                <a:r>
                  <a:rPr lang="de-DE" sz="2200" dirty="0"/>
                  <a:t>Zeigen Sie, dass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/>
                  <a:t> nicht orthogonal zu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de-DE" sz="2200" dirty="0"/>
                  <a:t> ist.</a:t>
                </a:r>
                <a:br>
                  <a:rPr lang="de-DE" sz="2200" dirty="0"/>
                </a:br>
                <a:r>
                  <a:rPr lang="de-DE" sz="2200" dirty="0"/>
                  <a:t>Bestimmen Sie eine Gleichung der Schnittgeraden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sz="2200" dirty="0"/>
                  <a:t> der Ebenen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de-DE" sz="2200" dirty="0"/>
                  <a:t>.</a:t>
                </a:r>
                <a:br>
                  <a:rPr lang="de-DE" sz="2200" dirty="0"/>
                </a:br>
                <a:endParaRPr lang="de-DE" sz="22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								            (3 VP</a:t>
                </a:r>
                <a:r>
                  <a:rPr lang="de-DE" sz="2200" dirty="0" smtClean="0"/>
                  <a:t>)</a:t>
                </a:r>
                <a:endParaRPr lang="de-DE" sz="2200" dirty="0"/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Aufgabe B2</a:t>
            </a:r>
          </a:p>
        </p:txBody>
      </p:sp>
    </p:spTree>
    <p:extLst>
      <p:ext uri="{BB962C8B-B14F-4D97-AF65-F5344CB8AC3E}">
        <p14:creationId xmlns:p14="http://schemas.microsoft.com/office/powerpoint/2010/main" val="414869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 smtClean="0"/>
                  <a:t>Die </a:t>
                </a:r>
                <a:r>
                  <a:rPr lang="de-DE" sz="2200" dirty="0"/>
                  <a:t>Ebenen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de-DE" sz="2200" dirty="0"/>
                  <a:t> gehören zur </a:t>
                </a:r>
                <a:r>
                  <a:rPr lang="de-DE" sz="2200" dirty="0" err="1"/>
                  <a:t>Ebnenschar</a:t>
                </a:r>
                <a:r>
                  <a:rPr lang="de-DE" sz="2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</a:rPr>
                      <m:t>: </m:t>
                    </m:r>
                    <m:r>
                      <a:rPr lang="de-DE" sz="2000" i="1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000" dirty="0"/>
                  <a:t>, </a:t>
                </a:r>
                <a14:m>
                  <m:oMath xmlns:m="http://schemas.openxmlformats.org/officeDocument/2006/math">
                    <m:r>
                      <a:rPr lang="de-DE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de-DE" sz="20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de-DE" sz="2200" dirty="0"/>
                  <a:t>.</a:t>
                </a:r>
                <a:br>
                  <a:rPr lang="de-DE" sz="2200" dirty="0"/>
                </a:br>
                <a:endParaRPr lang="de-DE" sz="800" dirty="0"/>
              </a:p>
              <a:p>
                <a:pPr marL="457200" indent="-457200">
                  <a:spcBef>
                    <a:spcPts val="0"/>
                  </a:spcBef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 smtClean="0"/>
                  <a:t>Geben </a:t>
                </a:r>
                <a:r>
                  <a:rPr lang="de-DE" sz="2200" dirty="0"/>
                  <a:t>Sie an, für welche Werte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/>
                  <a:t> die zugehörige Ebene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/>
                  <a:t> alle drei </a:t>
                </a:r>
                <a:br>
                  <a:rPr lang="de-DE" sz="2200" dirty="0"/>
                </a:br>
                <a:r>
                  <a:rPr lang="de-DE" sz="2200" dirty="0"/>
                  <a:t>Koordinatenachsen schneidet. </a:t>
                </a:r>
                <a:br>
                  <a:rPr lang="de-DE" sz="2200" dirty="0"/>
                </a:br>
                <a:r>
                  <a:rPr lang="de-DE" sz="2200" dirty="0"/>
                  <a:t>Für diese Werte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/>
                  <a:t> bilden die Spurpunkte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/>
                  <a:t> zusammen mit dem Koordinatenursprung die Eckpunkte einer Pyramide.</a:t>
                </a:r>
                <a:br>
                  <a:rPr lang="de-DE" sz="2200" dirty="0"/>
                </a:br>
                <a:r>
                  <a:rPr lang="de-DE" sz="2200" dirty="0"/>
                  <a:t>Bestimmen Sie einen Wert 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/>
                  <a:t> so, dass das Pyramidenvolumen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de-DE" sz="2200" dirty="0"/>
                  <a:t> VE beträgt.</a:t>
                </a:r>
                <a:br>
                  <a:rPr lang="de-DE" sz="2200" dirty="0"/>
                </a:br>
                <a:r>
                  <a:rPr lang="de-DE" sz="2200" dirty="0"/>
                  <a:t>								            (4 VP</a:t>
                </a:r>
                <a:r>
                  <a:rPr lang="de-DE" sz="2200" dirty="0" smtClean="0"/>
                  <a:t>)</a:t>
                </a:r>
                <a:br>
                  <a:rPr lang="de-DE" sz="2200" dirty="0" smtClean="0"/>
                </a:br>
                <a:endParaRPr lang="de-DE" sz="2200" dirty="0" smtClean="0"/>
              </a:p>
              <a:p>
                <a:pPr marL="457200" indent="-457200">
                  <a:spcBef>
                    <a:spcPts val="0"/>
                  </a:spcBef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/>
                  <a:t>Bestimmen Sie den Wert 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/>
                  <a:t> so, dass der Abstand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(0</m:t>
                    </m:r>
                    <m:d>
                      <m:dPr>
                        <m:begChr m:val="|"/>
                        <m:endChr m:val="|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de-DE" sz="2200" dirty="0"/>
                  <a:t> zu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/>
                  <a:t> maximal ist.</a:t>
                </a:r>
                <a:br>
                  <a:rPr lang="de-DE" sz="2200" dirty="0"/>
                </a:br>
                <a:r>
                  <a:rPr lang="de-DE" sz="2200" dirty="0"/>
                  <a:t>Begründen Sie, dass die Schar keine zueinander parallele Ebenen enthält.</a:t>
                </a:r>
                <a:br>
                  <a:rPr lang="de-DE" sz="2200" dirty="0"/>
                </a:br>
                <a:r>
                  <a:rPr lang="de-DE" sz="2200" dirty="0"/>
                  <a:t>								            (3 VP)</a:t>
                </a:r>
                <a:endParaRPr lang="de-DE" sz="2200" b="1" dirty="0"/>
              </a:p>
              <a:p>
                <a:pPr marL="457200" indent="-457200">
                  <a:spcBef>
                    <a:spcPts val="0"/>
                  </a:spcBef>
                  <a:buClrTx/>
                  <a:buSzPct val="100000"/>
                  <a:buFont typeface="+mj-lt"/>
                  <a:buAutoNum type="alphaLcParenR" startAt="2"/>
                </a:pPr>
                <a:endParaRPr lang="de-DE" sz="2200" b="1" dirty="0"/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407" b="-17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Aufgabe B2</a:t>
            </a:r>
          </a:p>
        </p:txBody>
      </p:sp>
    </p:spTree>
    <p:extLst>
      <p:ext uri="{BB962C8B-B14F-4D97-AF65-F5344CB8AC3E}">
        <p14:creationId xmlns:p14="http://schemas.microsoft.com/office/powerpoint/2010/main" val="138256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b="1" dirty="0"/>
                  <a:t>a) Darstellung von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de-DE" sz="2200" b="1" dirty="0"/>
                  <a:t> im Koordinatensystem</a:t>
                </a:r>
                <a:endParaRPr lang="de-DE" sz="2200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>Wir bestimmen zunächst die Spurpunkte, </a:t>
                </a:r>
                <a:br>
                  <a:rPr lang="de-DE" sz="2200" dirty="0"/>
                </a:br>
                <a:r>
                  <a:rPr lang="de-DE" sz="2200" dirty="0"/>
                  <a:t>also die Schnittpunkte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/>
                  <a:t> mit den </a:t>
                </a:r>
                <a:br>
                  <a:rPr lang="de-DE" sz="2200" dirty="0"/>
                </a:br>
                <a:r>
                  <a:rPr lang="de-DE" sz="2200" dirty="0"/>
                  <a:t>Koordinatenachsen.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Dabei werden bekanntlich immer zwei </a:t>
                </a:r>
                <a:br>
                  <a:rPr lang="de-DE" sz="2200" dirty="0"/>
                </a:br>
                <a:r>
                  <a:rPr lang="de-DE" sz="2200" dirty="0"/>
                  <a:t>Koordinaten Null gesetzt und nach der </a:t>
                </a:r>
                <a:br>
                  <a:rPr lang="de-DE" sz="2200" dirty="0"/>
                </a:br>
                <a:r>
                  <a:rPr lang="de-DE" sz="2200" dirty="0"/>
                  <a:t>dritten Koordinate aufgelöst.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Wir erhalten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2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de-DE" sz="2200" dirty="0"/>
                  <a:t> </a:t>
                </a:r>
                <a:br>
                  <a:rPr lang="de-DE" sz="2200" dirty="0"/>
                </a:br>
                <a:r>
                  <a:rPr lang="de-DE" sz="2200" dirty="0"/>
                  <a:t>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Damit verdeutlichen wir die Lage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/>
                  <a:t> im Koordinatensystem.</a:t>
                </a: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D7312C62-A0E6-4ACC-B4FB-689447481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392" y="1763924"/>
            <a:ext cx="3759551" cy="327220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/>
              <p:cNvSpPr/>
              <p:nvPr/>
            </p:nvSpPr>
            <p:spPr>
              <a:xfrm>
                <a:off x="8064648" y="1036165"/>
                <a:ext cx="19109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:4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648" y="1036165"/>
                <a:ext cx="191090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36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Behauptung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de-DE" sz="2200" b="1" dirty="0"/>
                  <a:t> ist nicht orthogonal zu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endParaRPr lang="de-DE" sz="2200" dirty="0"/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200" dirty="0"/>
                  <a:t>Wenn das Skalarprodukt der beiden Normalenvektoren Null ist, stehen die Ebenen senkrecht zueinander. </a:t>
                </a:r>
              </a:p>
              <a:p>
                <a:pPr marL="0" indent="0">
                  <a:buNone/>
                </a:pPr>
                <a:r>
                  <a:rPr lang="de-DE" sz="800" dirty="0"/>
                  <a:t/>
                </a:r>
                <a:br>
                  <a:rPr lang="de-DE" sz="800" dirty="0"/>
                </a:br>
                <a:r>
                  <a:rPr lang="de-DE" sz="2200" dirty="0"/>
                  <a:t>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/>
                  <a:t> folgt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=4⋅2+2⋅0+1⋅1=9≠0</m:t>
                    </m:r>
                  </m:oMath>
                </a14:m>
                <a:r>
                  <a:rPr lang="de-DE" sz="2200" dirty="0"/>
                  <a:t>. </a:t>
                </a:r>
              </a:p>
              <a:p>
                <a:pPr marL="0" indent="0">
                  <a:buNone/>
                </a:pPr>
                <a:r>
                  <a:rPr lang="de-DE" sz="2200" dirty="0"/>
                  <a:t>Damit ist gezeigt, dass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/>
                  <a:t> nicht orthogonal zu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de-DE" sz="2200" dirty="0"/>
                  <a:t> ist.</a:t>
                </a:r>
              </a:p>
              <a:p>
                <a:pPr marL="0" indent="0">
                  <a:buNone/>
                </a:pPr>
                <a:r>
                  <a:rPr lang="de-DE" sz="2200" b="1" dirty="0"/>
                  <a:t> </a:t>
                </a:r>
                <a:endParaRPr lang="de-DE" sz="2200" dirty="0"/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64597E2-0420-462B-BB7B-BBF210979FD6}"/>
                  </a:ext>
                </a:extLst>
              </p:cNvPr>
              <p:cNvSpPr/>
              <p:nvPr/>
            </p:nvSpPr>
            <p:spPr>
              <a:xfrm>
                <a:off x="8064648" y="830958"/>
                <a:ext cx="19109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dirty="0"/>
                  <a:t> </a:t>
                </a:r>
                <a14:m>
                  <m:oMath xmlns:m="http://schemas.openxmlformats.org/officeDocument/2006/math">
                    <m:r>
                      <a:rPr lang="de-DE" sz="14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:4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de-DE" sz="1400" dirty="0"/>
              </a:p>
              <a:p>
                <a:pPr algn="r"/>
                <a:r>
                  <a:rPr lang="de-DE" sz="1400" dirty="0"/>
                  <a:t> </a:t>
                </a:r>
                <a14:m>
                  <m:oMath xmlns:m="http://schemas.openxmlformats.org/officeDocument/2006/math">
                    <m:r>
                      <a:rPr lang="de-DE" sz="1400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:2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64597E2-0420-462B-BB7B-BBF210979F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648" y="830958"/>
                <a:ext cx="191090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25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Schnittgerade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de-DE" sz="2200" b="1" dirty="0"/>
                  <a:t> der Ebenen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de-DE" sz="2200" b="1" dirty="0"/>
                  <a:t> und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de-DE" sz="2200" dirty="0"/>
                  <a:t/>
                </a:r>
                <a:br>
                  <a:rPr lang="de-DE" sz="2200" dirty="0"/>
                </a:br>
                <a:r>
                  <a:rPr lang="de-DE" sz="2200" dirty="0"/>
                  <a:t>Wir schreiben die Koordinatengleichungen der beiden Ebenen untereinander und betrachten dies als ein lineares Gleichungssystem, das es zu lösen gilt:</a:t>
                </a:r>
                <a:br>
                  <a:rPr lang="de-DE" sz="2200" dirty="0"/>
                </a:br>
                <a:endParaRPr lang="de-DE" sz="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.   4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𝐼𝐼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.2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             +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/>
                  <a:t> </a:t>
                </a:r>
                <a:br>
                  <a:rPr lang="de-DE" sz="2200" dirty="0"/>
                </a:br>
                <a:endParaRPr lang="de-DE" sz="800" dirty="0"/>
              </a:p>
              <a:p>
                <a:pPr marL="0" indent="0">
                  <a:buNone/>
                </a:pPr>
                <a:r>
                  <a:rPr lang="de-DE" sz="2200" dirty="0"/>
                  <a:t>Wir haben zwei Gleichungen und drei Unbekannte und können somit eine der Unbekannten frei wählen, z.B.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/>
                  <a:t>. Durch Einsetzen erhält man:</a:t>
                </a:r>
                <a:br>
                  <a:rPr lang="de-DE" sz="2200" dirty="0"/>
                </a:br>
                <a:endParaRPr lang="de-DE" sz="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.   4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=4−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𝐼𝐼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.2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             =4−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       ⇒     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=2−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/>
                  <a:t> </a:t>
                </a:r>
                <a:br>
                  <a:rPr lang="de-DE" sz="2200" dirty="0"/>
                </a:b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6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6BDCFE4-ED12-4097-8AB0-269E29123FDE}"/>
                  </a:ext>
                </a:extLst>
              </p:cNvPr>
              <p:cNvSpPr/>
              <p:nvPr/>
            </p:nvSpPr>
            <p:spPr>
              <a:xfrm>
                <a:off x="8064648" y="830958"/>
                <a:ext cx="19109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dirty="0"/>
                  <a:t> </a:t>
                </a:r>
                <a14:m>
                  <m:oMath xmlns:m="http://schemas.openxmlformats.org/officeDocument/2006/math">
                    <m:r>
                      <a:rPr lang="de-DE" sz="14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:4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de-DE" sz="1400" dirty="0"/>
              </a:p>
              <a:p>
                <a:pPr algn="r"/>
                <a:r>
                  <a:rPr lang="de-DE" sz="1400" dirty="0"/>
                  <a:t> </a:t>
                </a:r>
                <a14:m>
                  <m:oMath xmlns:m="http://schemas.openxmlformats.org/officeDocument/2006/math">
                    <m:r>
                      <a:rPr lang="de-DE" sz="1400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:2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6BDCFE4-ED12-4097-8AB0-269E29123F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648" y="830958"/>
                <a:ext cx="191090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2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/>
                  <a:t>Eingesetzt in die erste Gleichung folgt:</a:t>
                </a:r>
                <a:br>
                  <a:rPr lang="de-DE" sz="2200" dirty="0"/>
                </a:br>
                <a:endParaRPr lang="de-DE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2−</m:t>
                          </m:r>
                          <m:f>
                            <m:f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200" i="1">
                          <a:latin typeface="Cambria Math" panose="02040503050406030204" pitchFamily="18" charset="0"/>
                        </a:rPr>
                        <m:t>=4−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  ⇒  8−2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200" i="1">
                          <a:latin typeface="Cambria Math" panose="02040503050406030204" pitchFamily="18" charset="0"/>
                        </a:rPr>
                        <m:t>=4−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de-DE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⇒  2</m:t>
                      </m:r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200" i="1">
                          <a:latin typeface="Cambria Math" panose="02040503050406030204" pitchFamily="18" charset="0"/>
                        </a:rPr>
                        <m:t>=−4+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  ⇒  </m:t>
                      </m:r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200" i="1">
                          <a:latin typeface="Cambria Math" panose="02040503050406030204" pitchFamily="18" charset="0"/>
                        </a:rPr>
                        <m:t>=−2+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r>
                  <a:rPr lang="de-DE" sz="2200" dirty="0"/>
                  <a:t/>
                </a:r>
                <a:br>
                  <a:rPr lang="de-DE" sz="2200" dirty="0"/>
                </a:br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/>
                  <a:t>Die gefundenen Werte für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2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sz="2200" dirty="0"/>
                  <a:t> schreiben wir als Vektor untereinander, was uns anschließend zur Gleichung der Schnittgeraden führt:</a:t>
                </a:r>
                <a:br>
                  <a:rPr lang="de-DE" sz="2200" dirty="0"/>
                </a:br>
                <a:endParaRPr lang="de-DE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de-DE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  <m:r>
                        <a:rPr lang="de-DE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f>
                                <m:f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−2+</m:t>
                              </m:r>
                              <m:f>
                                <m:f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eqArr>
                        </m:e>
                      </m:d>
                      <m:r>
                        <a:rPr lang="de-DE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de-DE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2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8F61F68-C2CF-4807-A077-2ABB3D93115C}"/>
                  </a:ext>
                </a:extLst>
              </p:cNvPr>
              <p:cNvSpPr/>
              <p:nvPr/>
            </p:nvSpPr>
            <p:spPr>
              <a:xfrm>
                <a:off x="8136656" y="726527"/>
                <a:ext cx="1887248" cy="827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dirty="0"/>
                  <a:t> </a:t>
                </a:r>
                <a14:m>
                  <m:oMath xmlns:m="http://schemas.openxmlformats.org/officeDocument/2006/math">
                    <m:r>
                      <a:rPr lang="de-DE" sz="14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.   4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=4−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de-DE" sz="1400" dirty="0"/>
              </a:p>
              <a:p>
                <a:pPr algn="r"/>
                <a:r>
                  <a:rPr lang="de-DE" sz="1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=2−</m:t>
                    </m:r>
                    <m:f>
                      <m:f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de-DE" sz="1400" dirty="0"/>
              </a:p>
              <a:p>
                <a:pPr algn="r"/>
                <a:endParaRPr lang="de-DE" sz="1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8F61F68-C2CF-4807-A077-2ABB3D9311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656" y="726527"/>
                <a:ext cx="1887248" cy="8274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5069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5C5F5-6187-4DAE-8346-115E2CAA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de-DE" sz="2200" dirty="0"/>
              </a:p>
              <a:p>
                <a:pPr marL="0" indent="0">
                  <a:buNone/>
                </a:pPr>
                <a:endParaRPr lang="de-DE" sz="2200" dirty="0"/>
              </a:p>
              <a:p>
                <a:pPr marL="0" indent="0">
                  <a:buNone/>
                </a:pPr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/>
                  <a:t>Da es auf die Länge des Richtungsvektors nicht ankommt, können wir diesen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/>
                  <a:t> multiplizieren, wodurch die Zahlen etwas „schöner“ werden.</a:t>
                </a:r>
              </a:p>
              <a:p>
                <a:pPr marL="0" indent="0">
                  <a:buNone/>
                </a:pPr>
                <a:endParaRPr lang="de-DE" sz="2200" dirty="0"/>
              </a:p>
              <a:p>
                <a:pPr marL="0" indent="0"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</a:t>
                </a:r>
              </a:p>
              <a:p>
                <a:pPr marL="0" indent="0">
                  <a:buNone/>
                </a:pPr>
                <a:r>
                  <a:rPr lang="de-DE" sz="2200" dirty="0"/>
                  <a:t>Die Gleichung der Schnittgeraden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de-DE" sz="2200" dirty="0"/>
                  <a:t> lautet </a:t>
                </a:r>
                <a14:m>
                  <m:oMath xmlns:m="http://schemas.openxmlformats.org/officeDocument/2006/math">
                    <m:r>
                      <a:rPr lang="de-DE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2000" i="1">
                        <a:latin typeface="Cambria Math" panose="02040503050406030204" pitchFamily="18" charset="0"/>
                      </a:rPr>
                      <m:t>: </m:t>
                    </m:r>
                    <m:acc>
                      <m:accPr>
                        <m:chr m:val="⃗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de-DE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de-DE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000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/>
                  <a:t>.</a:t>
                </a:r>
                <a:endParaRPr lang="de-DE" sz="2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01B06EE-D721-4605-8CE3-06BAE1CA2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3D2F0D0-8FFC-4F84-BF7C-257BC89A6AD2}"/>
                  </a:ext>
                </a:extLst>
              </p:cNvPr>
              <p:cNvSpPr/>
              <p:nvPr/>
            </p:nvSpPr>
            <p:spPr>
              <a:xfrm>
                <a:off x="8136656" y="1763924"/>
                <a:ext cx="1869101" cy="1115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de-DE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de-DE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3D2F0D0-8FFC-4F84-BF7C-257BC89A6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656" y="1763924"/>
                <a:ext cx="1869101" cy="1115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DD0E2D54-BF0A-402E-AC64-17AB3CF051AE}"/>
              </a:ext>
            </a:extLst>
          </p:cNvPr>
          <p:cNvCxnSpPr/>
          <p:nvPr/>
        </p:nvCxnSpPr>
        <p:spPr>
          <a:xfrm>
            <a:off x="6840512" y="5724053"/>
            <a:ext cx="244827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895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D5B52-D1A3-4102-8A96-FBBCEA41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err="1"/>
              <a:t>Wahlteil</a:t>
            </a:r>
            <a:r>
              <a:rPr lang="de-DE" sz="4000" dirty="0"/>
              <a:t> 2018 – Lösung Aufgabe B2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/>
                  <a:t>b) Werte für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de-DE" sz="2200" b="1" dirty="0"/>
                  <a:t>, so dass die Ebene alle Koordinatenachsen schneidet</a:t>
                </a:r>
                <a:br>
                  <a:rPr lang="de-DE" sz="2200" b="1" dirty="0"/>
                </a:br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/>
                  <a:t>Wenn in einer Koordinatengleichung eine der Variablen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2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200" dirty="0"/>
                  <a:t> oder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sz="2200" dirty="0"/>
                  <a:t> wegfällt, so bedeutet dies, dass die Ebene parallel zur weggefallenen Koordinatenachse verläuft. </a:t>
                </a:r>
              </a:p>
              <a:p>
                <a:pPr marL="0" indent="0">
                  <a:buNone/>
                </a:pPr>
                <a:r>
                  <a:rPr lang="de-DE" sz="2200" dirty="0"/>
                  <a:t>Wenn wir also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/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dirty="0"/>
                  <a:t> wählen, so haben wir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: −2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200" dirty="0"/>
                  <a:t> verläuft parallel zur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200" dirty="0"/>
                  <a:t>-Achse, hat mit dieser also keinen Schnittpunkt. </a:t>
                </a:r>
              </a:p>
              <a:p>
                <a:pPr marL="0" indent="0">
                  <a:buNone/>
                </a:pPr>
                <a:r>
                  <a:rPr lang="de-DE" sz="2200" dirty="0"/>
                  <a:t>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2200" dirty="0"/>
                  <a:t> haben wir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: 2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200" dirty="0"/>
                  <a:t> verläuft parallel zur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200" dirty="0"/>
                  <a:t>-Achse, hat mit dieser also keinen Schnittpunkt. </a:t>
                </a:r>
              </a:p>
              <a:p>
                <a:pPr marL="0" indent="0">
                  <a:buNone/>
                </a:pPr>
                <a:r>
                  <a:rPr lang="de-DE" sz="2200" dirty="0"/>
                  <a:t>Für alle anderen Werte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/>
                  <a:t> 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/>
                  <a:t> somit Schnittpunkte mit allen Achsen.</a:t>
                </a:r>
                <a:br>
                  <a:rPr lang="de-DE" sz="2200" dirty="0"/>
                </a:br>
                <a:endParaRPr lang="de-DE" sz="2200" dirty="0"/>
              </a:p>
              <a:p>
                <a:pPr marL="0" indent="0"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Für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ℝ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DE" sz="2200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0;2}</m:t>
                    </m:r>
                  </m:oMath>
                </a14:m>
                <a:r>
                  <a:rPr lang="de-DE" sz="2200" dirty="0"/>
                  <a:t> schneidet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2200" dirty="0"/>
                  <a:t> alle Koordinatenachsen.</a:t>
                </a:r>
                <a:br>
                  <a:rPr lang="de-DE" sz="2200" dirty="0"/>
                </a:br>
                <a:endParaRPr lang="de-DE" sz="2200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6FA48B6-034B-4AA1-AC4C-2E148B3218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6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57FC85-1D5E-48D2-8FE7-6280642B4125}"/>
                  </a:ext>
                </a:extLst>
              </p:cNvPr>
              <p:cNvSpPr/>
              <p:nvPr/>
            </p:nvSpPr>
            <p:spPr>
              <a:xfrm>
                <a:off x="7488584" y="1092267"/>
                <a:ext cx="24983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de-DE" sz="1400" i="1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57FC85-1D5E-48D2-8FE7-6280642B41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8584" y="1092267"/>
                <a:ext cx="249831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11AAC4C3-63B4-440F-A9FD-71D87F90DA2B}"/>
              </a:ext>
            </a:extLst>
          </p:cNvPr>
          <p:cNvCxnSpPr>
            <a:cxnSpLocks/>
          </p:cNvCxnSpPr>
          <p:nvPr/>
        </p:nvCxnSpPr>
        <p:spPr>
          <a:xfrm>
            <a:off x="2304008" y="6516141"/>
            <a:ext cx="151216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320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264</Words>
  <Application>Microsoft Office PowerPoint</Application>
  <PresentationFormat>Benutzerdefiniert</PresentationFormat>
  <Paragraphs>99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Calibri</vt:lpstr>
      <vt:lpstr>Cambria Math</vt:lpstr>
      <vt:lpstr>Tw Cen MT Condensed</vt:lpstr>
      <vt:lpstr>Wingdings</vt:lpstr>
      <vt:lpstr>Wingdings 2</vt:lpstr>
      <vt:lpstr>Galathea</vt:lpstr>
      <vt:lpstr>PowerPoint-Präsentation</vt:lpstr>
      <vt:lpstr>Wahlteil 2018 – Aufgabe B2</vt:lpstr>
      <vt:lpstr>Wahlteil 2018 – Aufgabe B2</vt:lpstr>
      <vt:lpstr>Wahlteil 2018 – Lösung Aufgabe B2</vt:lpstr>
      <vt:lpstr>Wahlteil 2018 – Lösung Aufgabe B2</vt:lpstr>
      <vt:lpstr>Wahlteil 2018 – Lösung Aufgabe B2</vt:lpstr>
      <vt:lpstr>Wahlteil 2018 – Lösung Aufgabe B2</vt:lpstr>
      <vt:lpstr>Wahlteil 2018 – Lösung Aufgabe B2</vt:lpstr>
      <vt:lpstr>Wahlteil 2018 – Lösung Aufgabe B2</vt:lpstr>
      <vt:lpstr>Wahlteil 2018 – Lösung Aufgabe B2</vt:lpstr>
      <vt:lpstr>Wahlteil 2018 – Lösung Aufgabe B2</vt:lpstr>
      <vt:lpstr>Wahlteil 2018 – Lösung Aufgabe B2</vt:lpstr>
      <vt:lpstr>Wahlteil 2018 – Lösung Aufgabe B2</vt:lpstr>
      <vt:lpstr>Wahlteil 2018 – Lösung Aufgabe B2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237</cp:revision>
  <dcterms:modified xsi:type="dcterms:W3CDTF">2018-09-27T08:37:53Z</dcterms:modified>
</cp:coreProperties>
</file>