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7" r:id="rId1"/>
  </p:sldMasterIdLst>
  <p:notesMasterIdLst>
    <p:notesMasterId r:id="rId17"/>
  </p:notesMasterIdLst>
  <p:sldIdLst>
    <p:sldId id="256" r:id="rId2"/>
    <p:sldId id="258" r:id="rId3"/>
    <p:sldId id="269" r:id="rId4"/>
    <p:sldId id="270" r:id="rId5"/>
    <p:sldId id="268" r:id="rId6"/>
    <p:sldId id="271" r:id="rId7"/>
    <p:sldId id="272" r:id="rId8"/>
    <p:sldId id="273" r:id="rId9"/>
    <p:sldId id="274" r:id="rId10"/>
    <p:sldId id="277" r:id="rId11"/>
    <p:sldId id="275" r:id="rId12"/>
    <p:sldId id="278" r:id="rId13"/>
    <p:sldId id="276" r:id="rId14"/>
    <p:sldId id="279" r:id="rId15"/>
    <p:sldId id="280" r:id="rId16"/>
  </p:sldIdLst>
  <p:sldSz cx="10080625" cy="7559675"/>
  <p:notesSz cx="7559675" cy="10691813"/>
  <p:defaultTextStyle>
    <a:defPPr>
      <a:defRPr lang="de-DE"/>
    </a:defPPr>
    <a:lvl1pPr marL="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62" autoAdjust="0"/>
  </p:normalViewPr>
  <p:slideViewPr>
    <p:cSldViewPr>
      <p:cViewPr varScale="1">
        <p:scale>
          <a:sx n="77" d="100"/>
          <a:sy n="77" d="100"/>
        </p:scale>
        <p:origin x="108" y="186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8B071-2D22-4D06-877C-25E74B38C3CC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247928-C5BF-4DBD-8378-9BAFE820D3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904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6581957"/>
            <a:ext cx="10080625" cy="97771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-10081" y="6672673"/>
            <a:ext cx="2479834" cy="7862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2600801" y="6662594"/>
            <a:ext cx="7479824" cy="78620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84005" y="6689617"/>
            <a:ext cx="2268141" cy="755968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299001" y="260740"/>
            <a:ext cx="6468401" cy="402483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820547" y="251989"/>
            <a:ext cx="924057" cy="41998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224448" y="6887706"/>
            <a:ext cx="2436151" cy="402483"/>
          </a:xfrm>
        </p:spPr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4033" y="6887492"/>
            <a:ext cx="6144378" cy="402483"/>
          </a:xfrm>
        </p:spPr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6720767" y="0"/>
            <a:ext cx="352822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771170" y="671971"/>
            <a:ext cx="252016" cy="6887704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771170" y="0"/>
            <a:ext cx="252016" cy="5879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6603191" y="159228"/>
            <a:ext cx="587975" cy="269518"/>
          </a:xfrm>
        </p:spPr>
        <p:txBody>
          <a:bodyPr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1" y="337321"/>
            <a:ext cx="9071640" cy="1262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1" y="1769040"/>
            <a:ext cx="9071640" cy="438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 anchor="t"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679928"/>
            <a:ext cx="10080625" cy="125994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763924"/>
            <a:ext cx="1428089" cy="109195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1512094" y="1763924"/>
            <a:ext cx="8568531" cy="109195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931917"/>
            <a:ext cx="1428089" cy="773468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887704"/>
            <a:ext cx="588036" cy="41998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 anchor="ctr"/>
          <a:lstStyle>
            <a:lvl1pPr algn="l">
              <a:buNone/>
              <a:defRPr sz="4900" b="0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10081" y="5039783"/>
            <a:ext cx="10080625" cy="97771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-10081" y="5140579"/>
            <a:ext cx="1612900" cy="7862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1703626" y="5130500"/>
            <a:ext cx="8376999" cy="78620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 anchor="ctr"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596099" y="0"/>
            <a:ext cx="110887" cy="756975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888427" y="6887704"/>
            <a:ext cx="2940182" cy="402483"/>
          </a:xfrm>
        </p:spPr>
        <p:txBody>
          <a:bodyPr rtlCol="0"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5144778"/>
            <a:ext cx="1596099" cy="731472"/>
          </a:xfrm>
        </p:spPr>
        <p:txBody>
          <a:bodyPr rtlCol="0"/>
          <a:lstStyle>
            <a:lvl1pPr>
              <a:defRPr sz="3100"/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764109" y="6887490"/>
            <a:ext cx="5040313" cy="402483"/>
          </a:xfrm>
        </p:spPr>
        <p:txBody>
          <a:bodyPr rtlCol="0"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500"/>
            </a:lvl1pPr>
          </a:lstStyle>
          <a:p>
            <a:r>
              <a:rPr kumimoji="0" lang="de-DE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72042" y="251989"/>
            <a:ext cx="8988557" cy="1091953"/>
          </a:xfrm>
          <a:prstGeom prst="rect">
            <a:avLst/>
          </a:prstGeom>
        </p:spPr>
        <p:txBody>
          <a:bodyPr vert="horz" lIns="100794" tIns="50397" rIns="100794" bIns="50397" anchor="ctr">
            <a:normAutofit/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75402" y="1763924"/>
            <a:ext cx="8988557" cy="4989386"/>
          </a:xfrm>
          <a:prstGeom prst="rect">
            <a:avLst/>
          </a:prstGeom>
        </p:spPr>
        <p:txBody>
          <a:bodyPr vert="horz" lIns="100794" tIns="50397" rIns="100794" bIns="50397">
            <a:normAutofit/>
          </a:bodyPr>
          <a:lstStyle/>
          <a:p>
            <a:pPr lvl="0" eaLnBrk="1" latinLnBrk="0" hangingPunct="1"/>
            <a:r>
              <a:rPr kumimoji="0" lang="de-DE"/>
              <a:t>Textmasterformat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720417" y="6887704"/>
            <a:ext cx="2940182" cy="402483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72042" y="6887490"/>
            <a:ext cx="5976368" cy="402483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0" y="1360741"/>
            <a:ext cx="10080625" cy="35278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411139"/>
            <a:ext cx="588036" cy="251989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51040" y="1411139"/>
            <a:ext cx="9429585" cy="25198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402389"/>
            <a:ext cx="588036" cy="269490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9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2780" indent="-352780" algn="l" rtl="0" eaLnBrk="1" latinLnBrk="0" hangingPunct="1">
        <a:spcBef>
          <a:spcPts val="772"/>
        </a:spcBef>
        <a:buClr>
          <a:schemeClr val="accent2"/>
        </a:buClr>
        <a:buSzPct val="60000"/>
        <a:buFont typeface="Wingdings"/>
        <a:buChar char="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5560" indent="-302383" algn="l" rtl="0" eaLnBrk="1" latinLnBrk="0" hangingPunct="1">
        <a:spcBef>
          <a:spcPts val="606"/>
        </a:spcBef>
        <a:buClr>
          <a:schemeClr val="accent1"/>
        </a:buClr>
        <a:buSzPct val="70000"/>
        <a:buFont typeface="Wingdings 2"/>
        <a:buChar char="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indent="-251986" algn="l" rtl="0" eaLnBrk="1" latinLnBrk="0" hangingPunct="1">
        <a:spcBef>
          <a:spcPts val="551"/>
        </a:spcBef>
        <a:buClr>
          <a:schemeClr val="accent2"/>
        </a:buClr>
        <a:buSzPct val="75000"/>
        <a:buFont typeface="Wingdings"/>
        <a:buChar char="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indent="-251986" algn="l" rtl="0" eaLnBrk="1" latinLnBrk="0" hangingPunct="1">
        <a:spcBef>
          <a:spcPts val="441"/>
        </a:spcBef>
        <a:buClr>
          <a:schemeClr val="accent3"/>
        </a:buClr>
        <a:buSzPct val="7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indent="-251986" algn="l" rtl="0" eaLnBrk="1" latinLnBrk="0" hangingPunct="1">
        <a:spcBef>
          <a:spcPts val="441"/>
        </a:spcBef>
        <a:buClr>
          <a:schemeClr val="accent4"/>
        </a:buClr>
        <a:buSzPct val="6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laus_messner@web.d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learning-freiburg.de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Line 2"/>
          <p:cNvSpPr/>
          <p:nvPr/>
        </p:nvSpPr>
        <p:spPr>
          <a:xfrm>
            <a:off x="180001" y="7092000"/>
            <a:ext cx="9720000" cy="0"/>
          </a:xfrm>
          <a:prstGeom prst="line">
            <a:avLst/>
          </a:prstGeom>
          <a:ln>
            <a:solidFill>
              <a:srgbClr val="808080"/>
            </a:solidFill>
          </a:ln>
        </p:spPr>
      </p:sp>
      <p:pic>
        <p:nvPicPr>
          <p:cNvPr id="39" name="Grafik 38"/>
          <p:cNvPicPr/>
          <p:nvPr/>
        </p:nvPicPr>
        <p:blipFill>
          <a:blip r:embed="rId2"/>
          <a:stretch>
            <a:fillRect/>
          </a:stretch>
        </p:blipFill>
        <p:spPr>
          <a:xfrm>
            <a:off x="235440" y="7183440"/>
            <a:ext cx="304920" cy="304920"/>
          </a:xfrm>
          <a:prstGeom prst="rect">
            <a:avLst/>
          </a:prstGeom>
        </p:spPr>
      </p:pic>
      <p:sp>
        <p:nvSpPr>
          <p:cNvPr id="40" name="TextShape 3"/>
          <p:cNvSpPr txBox="1"/>
          <p:nvPr/>
        </p:nvSpPr>
        <p:spPr>
          <a:xfrm>
            <a:off x="612000" y="7115040"/>
            <a:ext cx="9180000" cy="3909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de-DE" sz="2000" dirty="0">
                <a:hlinkClick r:id="rId3"/>
              </a:rPr>
              <a:t>klaus_messner@web.de</a:t>
            </a:r>
            <a:r>
              <a:rPr lang="de-DE" sz="2000" dirty="0"/>
              <a:t>			     		</a:t>
            </a:r>
            <a:r>
              <a:rPr lang="de-DE" sz="2000" dirty="0">
                <a:hlinkClick r:id="rId4"/>
              </a:rPr>
              <a:t>www.elearning-freiburg.de</a:t>
            </a:r>
            <a:endParaRPr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4400" dirty="0">
                <a:solidFill>
                  <a:srgbClr val="2300DC"/>
                </a:solidFill>
              </a:rPr>
              <a:t>Abiturprüfung Mathematik 2018 Baden-Württemberg</a:t>
            </a:r>
            <a:endParaRPr lang="de-DE" sz="4400" dirty="0"/>
          </a:p>
          <a:p>
            <a:pPr marL="0" indent="0" algn="ctr">
              <a:buNone/>
            </a:pPr>
            <a:r>
              <a:rPr lang="de-DE" sz="4400" dirty="0">
                <a:solidFill>
                  <a:srgbClr val="2300DC"/>
                </a:solidFill>
              </a:rPr>
              <a:t>Allgemeinbildende Gymnasien</a:t>
            </a:r>
            <a:endParaRPr lang="de-DE" sz="4400" dirty="0"/>
          </a:p>
          <a:p>
            <a:pPr marL="0" indent="0" algn="ctr">
              <a:buNone/>
            </a:pPr>
            <a:r>
              <a:rPr lang="de-DE" sz="4400" dirty="0" err="1">
                <a:solidFill>
                  <a:srgbClr val="0000FF"/>
                </a:solidFill>
              </a:rPr>
              <a:t>Wahlteil</a:t>
            </a:r>
            <a:r>
              <a:rPr lang="de-DE" sz="4400" dirty="0">
                <a:solidFill>
                  <a:srgbClr val="0000FF"/>
                </a:solidFill>
              </a:rPr>
              <a:t> Stochastik C 1</a:t>
            </a:r>
            <a:endParaRPr lang="de-DE" sz="4400" dirty="0"/>
          </a:p>
          <a:p>
            <a:pPr marL="0" indent="0" algn="ctr">
              <a:buNone/>
            </a:pPr>
            <a:r>
              <a:rPr lang="de-DE" sz="4400" dirty="0">
                <a:solidFill>
                  <a:srgbClr val="FF0000"/>
                </a:solidFill>
              </a:rPr>
              <a:t>Lösung der Aufgabe C 1</a:t>
            </a:r>
            <a:endParaRPr lang="de-DE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D5C5F5-6187-4DAE-8346-115E2CAA6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Lösung Aufgabe C 1.1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dirty="0"/>
                  <a:t>Geben Sie dazu bei Y</a:t>
                </a:r>
                <a:r>
                  <a:rPr lang="de-DE" sz="2200" baseline="-25000" dirty="0"/>
                  <a:t>1</a:t>
                </a:r>
                <a:r>
                  <a:rPr lang="de-DE" sz="2200" dirty="0"/>
                  <a:t> im GTR den Ausdruck </a:t>
                </a:r>
                <a:br>
                  <a:rPr lang="de-DE" sz="2200" dirty="0"/>
                </a:br>
                <a:r>
                  <a:rPr lang="de-DE" sz="2200" dirty="0" err="1">
                    <a:latin typeface="Tw Cen MT Condensed" panose="020B0606020104020203" pitchFamily="34" charset="0"/>
                  </a:rPr>
                  <a:t>binomcdf</a:t>
                </a:r>
                <a:r>
                  <a:rPr lang="de-DE" sz="2200" dirty="0">
                    <a:latin typeface="Tw Cen MT Condensed" panose="020B0606020104020203" pitchFamily="34" charset="0"/>
                  </a:rPr>
                  <a:t>(X,0.96,99)</a:t>
                </a:r>
                <a:r>
                  <a:rPr lang="de-DE" sz="2200" dirty="0"/>
                  <a:t> ein und lassen Sie sich über </a:t>
                </a:r>
                <a:r>
                  <a:rPr lang="de-DE" sz="2200" dirty="0">
                    <a:latin typeface="Tw Cen MT Condensed" panose="020B0606020104020203" pitchFamily="34" charset="0"/>
                  </a:rPr>
                  <a:t>2ND TABLE</a:t>
                </a:r>
                <a:r>
                  <a:rPr lang="de-DE" sz="2200" dirty="0"/>
                  <a:t> </a:t>
                </a:r>
                <a:br>
                  <a:rPr lang="de-DE" sz="2200" dirty="0"/>
                </a:br>
                <a:r>
                  <a:rPr lang="de-DE" sz="2200" dirty="0"/>
                  <a:t>die Werteliste anzeigen. </a:t>
                </a:r>
                <a:br>
                  <a:rPr lang="de-DE" sz="2200" dirty="0"/>
                </a:br>
                <a:r>
                  <a:rPr lang="de-DE" sz="2200" dirty="0"/>
                  <a:t>Beim Wert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=108</m:t>
                    </m:r>
                  </m:oMath>
                </a14:m>
                <a:r>
                  <a:rPr lang="de-DE" sz="2200" dirty="0"/>
                  <a:t> wird die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5%</m:t>
                    </m:r>
                  </m:oMath>
                </a14:m>
                <a:r>
                  <a:rPr lang="de-DE" sz="2200" dirty="0"/>
                  <a:t>-Marke erstmals </a:t>
                </a:r>
                <a:br>
                  <a:rPr lang="de-DE" sz="2200" dirty="0"/>
                </a:br>
                <a:r>
                  <a:rPr lang="de-DE" sz="2200" dirty="0"/>
                  <a:t>unterschritten.</a:t>
                </a:r>
              </a:p>
              <a:p>
                <a:pPr marL="0" indent="0">
                  <a:buNone/>
                </a:pPr>
                <a:endParaRPr lang="de-DE" sz="2200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de-DE" sz="2200" b="1" dirty="0"/>
                  <a:t>Ergebnis:</a:t>
                </a:r>
                <a:r>
                  <a:rPr lang="de-DE" sz="2200" dirty="0"/>
                  <a:t> Es müssen mindestens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108</m:t>
                    </m:r>
                  </m:oMath>
                </a14:m>
                <a:r>
                  <a:rPr lang="de-DE" sz="2200" dirty="0"/>
                  <a:t> Kunststoffteile ausgewählt werden.</a:t>
                </a:r>
                <a:endParaRPr lang="de-DE" sz="2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4EB983C3-5D25-433D-8BA5-C17A8A4E5DAC}"/>
              </a:ext>
            </a:extLst>
          </p:cNvPr>
          <p:cNvCxnSpPr>
            <a:cxnSpLocks/>
          </p:cNvCxnSpPr>
          <p:nvPr/>
        </p:nvCxnSpPr>
        <p:spPr>
          <a:xfrm>
            <a:off x="4536256" y="4499917"/>
            <a:ext cx="2232248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 5">
            <a:extLst>
              <a:ext uri="{FF2B5EF4-FFF2-40B4-BE49-F238E27FC236}">
                <a16:creationId xmlns:a16="http://schemas.microsoft.com/office/drawing/2014/main" id="{CD70F03A-EAE4-4A93-B09A-C8F43BADCC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8959" y="1835621"/>
            <a:ext cx="2655000" cy="180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8BB1DE48-CDA3-45E3-8C64-BB09D22052F3}"/>
                  </a:ext>
                </a:extLst>
              </p:cNvPr>
              <p:cNvSpPr/>
              <p:nvPr/>
            </p:nvSpPr>
            <p:spPr>
              <a:xfrm>
                <a:off x="8131587" y="1036165"/>
                <a:ext cx="192495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de-DE" sz="14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≤99</m:t>
                          </m:r>
                        </m:e>
                      </m:d>
                      <m:r>
                        <a:rPr lang="de-DE" sz="1400" i="1">
                          <a:latin typeface="Cambria Math" panose="02040503050406030204" pitchFamily="18" charset="0"/>
                        </a:rPr>
                        <m:t>≥0,95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8BB1DE48-CDA3-45E3-8C64-BB09D22052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1587" y="1036165"/>
                <a:ext cx="192495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140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D5C5F5-6187-4DAE-8346-115E2CAA6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Lösung Aufgabe C 1.1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/>
                  <a:t>Lösung c)</a:t>
                </a:r>
                <a:br>
                  <a:rPr lang="de-DE" sz="2200" b="1" dirty="0"/>
                </a:br>
                <a:endParaRPr lang="de-DE" sz="800" dirty="0"/>
              </a:p>
              <a:p>
                <a:pPr marL="0" indent="0">
                  <a:buNone/>
                </a:pPr>
                <a:r>
                  <a:rPr lang="de-DE" sz="2200" b="1" dirty="0"/>
                  <a:t>Ermittlung einer Entscheidungsregel</a:t>
                </a:r>
              </a:p>
              <a:p>
                <a:pPr marL="0" indent="0">
                  <a:buNone/>
                </a:pPr>
                <a:r>
                  <a:rPr lang="de-DE" sz="2200" dirty="0"/>
                  <a:t>Wir haben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≥4%</m:t>
                    </m:r>
                  </m:oMath>
                </a14:m>
                <a:r>
                  <a:rPr lang="de-DE" sz="2200" dirty="0"/>
                  <a:t>, den Stichprobenumfang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=500</m:t>
                    </m:r>
                  </m:oMath>
                </a14:m>
                <a:r>
                  <a:rPr lang="de-DE" sz="2200" dirty="0"/>
                  <a:t> und das Signifikanzniveau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=5%</m:t>
                    </m:r>
                  </m:oMath>
                </a14:m>
                <a:r>
                  <a:rPr lang="de-DE" sz="2200" dirty="0"/>
                  <a:t>. Wenn wir bei der Stichprobe weniger als eine gewisse Anzahl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de-DE" sz="2200" dirty="0"/>
                  <a:t> an fehlerhaften Teilen vorfinden, so lehnen wir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200" dirty="0"/>
                  <a:t> ab. </a:t>
                </a:r>
              </a:p>
              <a:p>
                <a:pPr marL="0" indent="0">
                  <a:buNone/>
                </a:pPr>
                <a:r>
                  <a:rPr lang="de-DE" sz="2200" dirty="0"/>
                  <a:t>Das Ablehnungsintervall ist also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[1,…,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de-DE" sz="2200" dirty="0"/>
                  <a:t>, d.h. es handelt sich um einen linksseitigen Test. </a:t>
                </a:r>
              </a:p>
              <a:p>
                <a:pPr marL="0" indent="0">
                  <a:buNone/>
                </a:pPr>
                <a:r>
                  <a:rPr lang="de-DE" sz="2200" dirty="0"/>
                  <a:t>Wir suchen also das größtmögliche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de-DE" sz="2200" dirty="0"/>
                  <a:t> für das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≤5%</m:t>
                    </m:r>
                  </m:oMath>
                </a14:m>
                <a:r>
                  <a:rPr lang="de-DE" sz="2200" dirty="0"/>
                  <a:t> gilt. </a:t>
                </a:r>
              </a:p>
              <a:p>
                <a:pPr marL="0" indent="0">
                  <a:buNone/>
                </a:pPr>
                <a:r>
                  <a:rPr lang="de-DE" sz="2200" dirty="0"/>
                  <a:t>Im GTR geben Sie nun bei Y</a:t>
                </a:r>
                <a:r>
                  <a:rPr lang="de-DE" sz="2200" baseline="-25000" dirty="0"/>
                  <a:t>1</a:t>
                </a:r>
                <a:r>
                  <a:rPr lang="de-DE" sz="2200" dirty="0"/>
                  <a:t> den Ausdruck </a:t>
                </a:r>
                <a:br>
                  <a:rPr lang="de-DE" sz="2200" dirty="0"/>
                </a:br>
                <a:r>
                  <a:rPr lang="de-DE" sz="2200" dirty="0" err="1">
                    <a:latin typeface="Tw Cen MT Condensed" panose="020B0606020104020203" pitchFamily="34" charset="0"/>
                  </a:rPr>
                  <a:t>binomcdf</a:t>
                </a:r>
                <a:r>
                  <a:rPr lang="de-DE" sz="2200" dirty="0">
                    <a:latin typeface="Tw Cen MT Condensed" panose="020B0606020104020203" pitchFamily="34" charset="0"/>
                  </a:rPr>
                  <a:t>(500,0.04,X)</a:t>
                </a:r>
                <a:r>
                  <a:rPr lang="de-DE" sz="2200" dirty="0"/>
                  <a:t> ein und lassen sich mit </a:t>
                </a:r>
                <a:r>
                  <a:rPr lang="de-DE" sz="2200" dirty="0">
                    <a:latin typeface="Tw Cen MT Condensed" panose="020B0606020104020203" pitchFamily="34" charset="0"/>
                  </a:rPr>
                  <a:t>2ND TABLE</a:t>
                </a:r>
                <a:r>
                  <a:rPr lang="de-DE" sz="2200" dirty="0"/>
                  <a:t> die </a:t>
                </a:r>
                <a:br>
                  <a:rPr lang="de-DE" sz="2200" dirty="0"/>
                </a:br>
                <a:r>
                  <a:rPr lang="de-DE" sz="2200" dirty="0"/>
                  <a:t>Wertetabelle anzeigen. Dort lesen Sie ab, dass für </a:t>
                </a:r>
                <a:br>
                  <a:rPr lang="de-DE" sz="2200" dirty="0"/>
                </a:b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r>
                  <a:rPr lang="de-DE" sz="2200" dirty="0"/>
                  <a:t> die Wahrscheinlichkeit letztmals unter 5% liegt.</a:t>
                </a:r>
              </a:p>
            </p:txBody>
          </p:sp>
        </mc:Choice>
        <mc:Fallback xmlns="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>
            <a:extLst>
              <a:ext uri="{FF2B5EF4-FFF2-40B4-BE49-F238E27FC236}">
                <a16:creationId xmlns:a16="http://schemas.microsoft.com/office/drawing/2014/main" id="{9AC03A48-AD40-4EC1-BB19-3EA19AEBF7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560" y="5148189"/>
            <a:ext cx="2294960" cy="1555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0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D5C5F5-6187-4DAE-8346-115E2CAA6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Lösung Aufgabe C 1.1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/>
                  <a:t>Entscheidungsregel:</a:t>
                </a:r>
                <a:r>
                  <a:rPr lang="de-DE" sz="2200" dirty="0"/>
                  <a:t> </a:t>
                </a:r>
              </a:p>
              <a:p>
                <a:pPr marL="0" indent="0">
                  <a:buNone/>
                </a:pPr>
                <a:r>
                  <a:rPr lang="de-DE" sz="2200" dirty="0"/>
                  <a:t>Wenn sich in der Stichprobe 12 oder weniger defekte Teile finden, wird die Nullhypothese abgelehnt und wir nehmen stattdessen an, dass die Wahrscheinlichkeit für ein defektes Teil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&lt;4%</m:t>
                    </m:r>
                  </m:oMath>
                </a14:m>
                <a:r>
                  <a:rPr lang="de-DE" sz="2200" dirty="0"/>
                  <a:t> ist.</a:t>
                </a:r>
              </a:p>
              <a:p>
                <a:pPr marL="0" indent="0">
                  <a:buNone/>
                </a:pPr>
                <a:endParaRPr lang="de-DE" sz="2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316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D5C5F5-6187-4DAE-8346-115E2CAA6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Lösung Aufgabe C 1.2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/>
                  <a:t>Lösung a)</a:t>
                </a:r>
                <a:endParaRPr lang="de-DE" sz="2200" dirty="0"/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de-DE" sz="2200" dirty="0"/>
                  <a:t>Der auf lange Sicht zu erwartende Auszahlbetrag soll den Einsatz der Spieler ausgleichen, d.h. es muss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)=5</m:t>
                    </m:r>
                  </m:oMath>
                </a14:m>
                <a:r>
                  <a:rPr lang="de-DE" sz="2200" dirty="0"/>
                  <a:t> (Euro) gelten. 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de-DE" sz="2200" dirty="0"/>
                  <a:t>Wenn wir den Auszahlbetrag für „drei verschiedene Farben“ mit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de-DE" sz="2200" dirty="0"/>
                  <a:t> bezeichnen, haben wir 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=10⋅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3 </m:t>
                        </m:r>
                        <m:r>
                          <m:rPr>
                            <m:sty m:val="p"/>
                          </m:rPr>
                          <a:rPr lang="de-DE" sz="2200">
                            <a:latin typeface="Cambria Math" panose="02040503050406030204" pitchFamily="18" charset="0"/>
                          </a:rPr>
                          <m:t>gleiche</m:t>
                        </m:r>
                        <m:r>
                          <a:rPr lang="de-DE" sz="2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de-DE" sz="2200">
                            <a:latin typeface="Cambria Math" panose="02040503050406030204" pitchFamily="18" charset="0"/>
                          </a:rPr>
                          <m:t>Farben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3 </m:t>
                        </m:r>
                        <m:r>
                          <m:rPr>
                            <m:sty m:val="p"/>
                          </m:rPr>
                          <a:rPr lang="de-DE" sz="2200">
                            <a:latin typeface="Cambria Math" panose="02040503050406030204" pitchFamily="18" charset="0"/>
                          </a:rPr>
                          <m:t>verschiedene</m:t>
                        </m:r>
                        <m:r>
                          <a:rPr lang="de-DE" sz="2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de-DE" sz="2200">
                            <a:latin typeface="Cambria Math" panose="02040503050406030204" pitchFamily="18" charset="0"/>
                          </a:rPr>
                          <m:t>Farben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de-DE" sz="2200" dirty="0"/>
                  <a:t>, also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10⋅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de-DE" sz="22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de-DE" sz="22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de-DE" sz="2200" dirty="0"/>
                  <a:t>. 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de-DE" sz="2200" dirty="0"/>
                  <a:t>Nach Multiplikation mit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de-DE" sz="2200" dirty="0"/>
                  <a:t> folgt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10+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=30</m:t>
                    </m:r>
                  </m:oMath>
                </a14:m>
                <a:r>
                  <a:rPr lang="de-DE" sz="2200" dirty="0"/>
                  <a:t> und damit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de-DE" sz="2200" dirty="0"/>
                  <a:t>.</a:t>
                </a:r>
              </a:p>
              <a:p>
                <a:pPr marL="0" indent="0">
                  <a:buNone/>
                </a:pPr>
                <a:r>
                  <a:rPr lang="de-DE" sz="2200" dirty="0"/>
                  <a:t> </a:t>
                </a:r>
              </a:p>
              <a:p>
                <a:pPr marL="0" indent="0">
                  <a:buNone/>
                </a:pPr>
                <a:r>
                  <a:rPr lang="de-DE" sz="2200" b="1" dirty="0"/>
                  <a:t>Ergebnis:</a:t>
                </a:r>
                <a:r>
                  <a:rPr lang="de-DE" sz="2200" dirty="0"/>
                  <a:t> Der Auszahlbetrag für „drei verschiedene Farben“ beträgt 20 €.</a:t>
                </a:r>
              </a:p>
              <a:p>
                <a:pPr marL="0" indent="0">
                  <a:buNone/>
                </a:pPr>
                <a:endParaRPr lang="de-DE" sz="2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4EB983C3-5D25-433D-8BA5-C17A8A4E5DAC}"/>
              </a:ext>
            </a:extLst>
          </p:cNvPr>
          <p:cNvCxnSpPr>
            <a:cxnSpLocks/>
          </p:cNvCxnSpPr>
          <p:nvPr/>
        </p:nvCxnSpPr>
        <p:spPr>
          <a:xfrm>
            <a:off x="8424688" y="6228109"/>
            <a:ext cx="576064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824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D5C5F5-6187-4DAE-8346-115E2CAA6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Lösung Aufgabe C 1.2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/>
                  <a:t>Lösung b)</a:t>
                </a:r>
                <a:endParaRPr lang="de-DE" sz="2200" dirty="0"/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de-DE" sz="2200" dirty="0"/>
                  <a:t>Die Wahrscheinlichkeit, dass irgendeine der </a:t>
                </a:r>
                <a:br>
                  <a:rPr lang="de-DE" sz="2200" dirty="0"/>
                </a:br>
                <a:r>
                  <a:rPr lang="de-DE" sz="2200" dirty="0"/>
                  <a:t>drei Farben gedreht wird ist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de-DE" sz="2200" dirty="0"/>
                  <a:t>.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de-DE" sz="2200" dirty="0"/>
                  <a:t>Mit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de-DE" sz="2200">
                            <a:latin typeface="Cambria Math" panose="02040503050406030204" pitchFamily="18" charset="0"/>
                          </a:rPr>
                          <m:t>blau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2200" dirty="0"/>
                  <a:t>,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de-DE" sz="2200">
                            <a:latin typeface="Cambria Math" panose="02040503050406030204" pitchFamily="18" charset="0"/>
                          </a:rPr>
                          <m:t>rot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de-DE" sz="2200" dirty="0"/>
                  <a:t> und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de-DE" sz="2200">
                            <a:latin typeface="Cambria Math" panose="02040503050406030204" pitchFamily="18" charset="0"/>
                          </a:rPr>
                          <m:t>gr</m:t>
                        </m:r>
                        <m:r>
                          <a:rPr lang="de-DE" sz="2200">
                            <a:latin typeface="Cambria Math" panose="02040503050406030204" pitchFamily="18" charset="0"/>
                          </a:rPr>
                          <m:t>ü</m:t>
                        </m:r>
                        <m:r>
                          <m:rPr>
                            <m:sty m:val="p"/>
                          </m:rPr>
                          <a:rPr lang="de-DE" sz="2200">
                            <a:latin typeface="Cambria Math" panose="02040503050406030204" pitchFamily="18" charset="0"/>
                          </a:rPr>
                          <m:t>n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de-DE" sz="2200" dirty="0"/>
                  <a:t> erhalten wir also </a:t>
                </a:r>
                <a:br>
                  <a:rPr lang="de-DE" sz="2200" dirty="0"/>
                </a:b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de-DE" sz="2200" dirty="0"/>
                  <a:t> und damit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=1−3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de-DE" sz="2200" dirty="0"/>
                  <a:t>. 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de-DE" sz="2200" dirty="0"/>
                  <a:t>Das bedeutet, dass wenn wir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de-DE" sz="2200" dirty="0"/>
                  <a:t> herausfinden, wir automatisch auch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2200" dirty="0"/>
                  <a:t> und damit den </a:t>
                </a:r>
                <a:r>
                  <a:rPr lang="de-DE" sz="2200" dirty="0" err="1"/>
                  <a:t>Mittelpunktswinkel</a:t>
                </a:r>
                <a:r>
                  <a:rPr lang="de-DE" sz="2200" dirty="0"/>
                  <a:t> der Farbe Blau bekommen. 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de-DE" sz="2200" dirty="0"/>
                  <a:t>Aus der Zeichnung lesen wir die Wahrscheinlichkeit der Kombination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de-DE" sz="2200">
                            <a:latin typeface="Cambria Math" panose="02040503050406030204" pitchFamily="18" charset="0"/>
                          </a:rPr>
                          <m:t>rot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m:rPr>
                            <m:sty m:val="p"/>
                          </m:rPr>
                          <a:rPr lang="de-DE" sz="2200">
                            <a:latin typeface="Cambria Math" panose="02040503050406030204" pitchFamily="18" charset="0"/>
                          </a:rPr>
                          <m:t>rot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m:rPr>
                            <m:sty m:val="p"/>
                          </m:rPr>
                          <a:rPr lang="de-DE" sz="2200">
                            <a:latin typeface="Cambria Math" panose="02040503050406030204" pitchFamily="18" charset="0"/>
                          </a:rPr>
                          <m:t>blau</m:t>
                        </m:r>
                      </m:e>
                    </m:d>
                  </m:oMath>
                </a14:m>
                <a:r>
                  <a:rPr lang="de-DE" sz="2200" dirty="0"/>
                  <a:t> mit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⋅2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=0,036</m:t>
                    </m:r>
                  </m:oMath>
                </a14:m>
                <a:r>
                  <a:rPr lang="de-DE" sz="2200" dirty="0"/>
                  <a:t> ab. 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de-DE" sz="2200" dirty="0"/>
                  <a:t>Mit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=1−3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de-DE" sz="2200" dirty="0"/>
                  <a:t> erhalten wir 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sz="2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de-DE" sz="2200" i="1">
                          <a:latin typeface="Cambria Math" panose="02040503050406030204" pitchFamily="18" charset="0"/>
                        </a:rPr>
                        <m:t>⋅2</m:t>
                      </m:r>
                      <m:r>
                        <a:rPr lang="de-DE" sz="2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de-DE" sz="2200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1−3</m:t>
                          </m:r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de-DE" sz="2200" i="1">
                          <a:latin typeface="Cambria Math" panose="02040503050406030204" pitchFamily="18" charset="0"/>
                        </a:rPr>
                        <m:t>=0,036</m:t>
                      </m:r>
                      <m:r>
                        <a:rPr lang="de-DE" sz="22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de-DE" sz="2200" i="1">
                          <a:latin typeface="Cambria Math" panose="02040503050406030204" pitchFamily="18" charset="0"/>
                        </a:rPr>
                        <m:t>⇔ 4</m:t>
                      </m:r>
                      <m:sSup>
                        <m:sSup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sz="2200" i="1">
                          <a:latin typeface="Cambria Math" panose="02040503050406030204" pitchFamily="18" charset="0"/>
                        </a:rPr>
                        <m:t>−12</m:t>
                      </m:r>
                      <m:sSup>
                        <m:sSup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200" i="1">
                          <a:latin typeface="Cambria Math" panose="02040503050406030204" pitchFamily="18" charset="0"/>
                        </a:rPr>
                        <m:t>=0,036</m:t>
                      </m:r>
                    </m:oMath>
                  </m:oMathPara>
                </a14:m>
                <a:endParaRPr lang="de-DE" sz="2200" dirty="0"/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de-DE" sz="2200" dirty="0"/>
                  <a:t>Division durch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de-DE" sz="2200" dirty="0"/>
                  <a:t> liefert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200" i="1">
                        <a:latin typeface="Cambria Math" panose="02040503050406030204" pitchFamily="18" charset="0"/>
                      </a:rPr>
                      <m:t>−3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DE" sz="2200" i="1">
                        <a:latin typeface="Cambria Math" panose="02040503050406030204" pitchFamily="18" charset="0"/>
                      </a:rPr>
                      <m:t>=0,009</m:t>
                    </m:r>
                  </m:oMath>
                </a14:m>
                <a:r>
                  <a:rPr lang="de-DE" sz="2200" dirty="0"/>
                  <a:t> bzw.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−3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DE" sz="22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200" i="1">
                        <a:latin typeface="Cambria Math" panose="02040503050406030204" pitchFamily="18" charset="0"/>
                      </a:rPr>
                      <m:t>−0,009=0</m:t>
                    </m:r>
                  </m:oMath>
                </a14:m>
                <a:r>
                  <a:rPr lang="de-DE" sz="2200" dirty="0"/>
                  <a:t>.</a:t>
                </a:r>
                <a:br>
                  <a:rPr lang="de-DE" sz="2200" dirty="0"/>
                </a:br>
                <a:endParaRPr lang="de-DE" sz="2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b="-455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>
            <a:extLst>
              <a:ext uri="{FF2B5EF4-FFF2-40B4-BE49-F238E27FC236}">
                <a16:creationId xmlns:a16="http://schemas.microsoft.com/office/drawing/2014/main" id="{E75E7DF5-EE20-4E50-A242-D4BB6EA45D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2440" y="1907629"/>
            <a:ext cx="3672408" cy="1180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65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D5C5F5-6187-4DAE-8346-115E2CAA6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Lösung Aufgabe C 1.2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dirty="0"/>
                  <a:t>Diesen Ausdruck geben Sie bei Y</a:t>
                </a:r>
                <a:r>
                  <a:rPr lang="de-DE" sz="2200" baseline="-25000" dirty="0"/>
                  <a:t>1</a:t>
                </a:r>
                <a:r>
                  <a:rPr lang="de-DE" sz="2200" dirty="0"/>
                  <a:t> im GTR ein, </a:t>
                </a:r>
                <a:br>
                  <a:rPr lang="de-DE" sz="2200" dirty="0"/>
                </a:br>
                <a:r>
                  <a:rPr lang="de-DE" sz="2200" dirty="0"/>
                  <a:t>lassen sich den Graphen der Kurve zeichnen </a:t>
                </a:r>
                <a:br>
                  <a:rPr lang="de-DE" sz="2200" dirty="0"/>
                </a:br>
                <a:r>
                  <a:rPr lang="de-DE" sz="2200" dirty="0"/>
                  <a:t>(z.B. im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2200" dirty="0"/>
                  <a:t>-Intervall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[0;1]</m:t>
                    </m:r>
                  </m:oMath>
                </a14:m>
                <a:r>
                  <a:rPr lang="de-DE" sz="2200" dirty="0"/>
                  <a:t> und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de-DE" sz="2200" dirty="0"/>
                  <a:t>-Intervall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−0,1;0,1</m:t>
                        </m:r>
                      </m:e>
                    </m:d>
                  </m:oMath>
                </a14:m>
                <a:r>
                  <a:rPr lang="de-DE" sz="2200" dirty="0"/>
                  <a:t>) </a:t>
                </a:r>
                <a:br>
                  <a:rPr lang="de-DE" sz="2200" dirty="0"/>
                </a:br>
                <a:r>
                  <a:rPr lang="de-DE" sz="2200" dirty="0"/>
                  <a:t>und bestimmen mit </a:t>
                </a:r>
                <a:r>
                  <a:rPr lang="de-DE" sz="2200" dirty="0">
                    <a:latin typeface="Tw Cen MT Condensed" panose="020B0606020104020203" pitchFamily="34" charset="0"/>
                  </a:rPr>
                  <a:t>2ND CALC </a:t>
                </a:r>
                <a:r>
                  <a:rPr lang="de-DE" sz="2200" dirty="0" err="1">
                    <a:latin typeface="Tw Cen MT Condensed" panose="020B0606020104020203" pitchFamily="34" charset="0"/>
                  </a:rPr>
                  <a:t>zero</a:t>
                </a:r>
                <a:r>
                  <a:rPr lang="de-DE" sz="2200" dirty="0"/>
                  <a:t> die Lösungen. </a:t>
                </a:r>
                <a:br>
                  <a:rPr lang="de-DE" sz="2200" dirty="0"/>
                </a:br>
                <a:r>
                  <a:rPr lang="de-DE" sz="2200" dirty="0"/>
                  <a:t>Sie erhalten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≈0,118</m:t>
                    </m:r>
                  </m:oMath>
                </a14:m>
                <a:r>
                  <a:rPr lang="de-DE" sz="2200" dirty="0"/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=0,3</m:t>
                    </m:r>
                  </m:oMath>
                </a14:m>
                <a:r>
                  <a:rPr lang="de-DE" sz="2200" dirty="0"/>
                  <a:t>. </a:t>
                </a:r>
              </a:p>
              <a:p>
                <a:pPr marL="0" indent="0">
                  <a:buNone/>
                </a:pPr>
                <a:r>
                  <a:rPr lang="de-DE" sz="2200" dirty="0"/>
                  <a:t>Da der </a:t>
                </a:r>
                <a:r>
                  <a:rPr lang="de-DE" sz="2200" dirty="0" err="1"/>
                  <a:t>Mittelpunktswinkel</a:t>
                </a:r>
                <a:r>
                  <a:rPr lang="de-DE" sz="2200" dirty="0"/>
                  <a:t> von Blau größer als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180°</m:t>
                    </m:r>
                  </m:oMath>
                </a14:m>
                <a:r>
                  <a:rPr lang="de-DE" sz="2200" dirty="0"/>
                  <a:t> sein soll, muss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&gt;0,5</m:t>
                    </m:r>
                  </m:oMath>
                </a14:m>
                <a:r>
                  <a:rPr lang="de-DE" sz="2200" dirty="0"/>
                  <a:t> gelten. Somit kommt als Lösung nur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2200" dirty="0"/>
                  <a:t> in Frage. </a:t>
                </a:r>
              </a:p>
              <a:p>
                <a:pPr marL="0" indent="0">
                  <a:buNone/>
                </a:pPr>
                <a:r>
                  <a:rPr lang="de-DE" sz="2200" dirty="0"/>
                  <a:t>Wir erhalten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=1−3⋅0,118=0,646</m:t>
                    </m:r>
                  </m:oMath>
                </a14:m>
                <a:r>
                  <a:rPr lang="de-DE" sz="2200" dirty="0"/>
                  <a:t>. </a:t>
                </a:r>
              </a:p>
              <a:p>
                <a:pPr marL="0" indent="0">
                  <a:buNone/>
                </a:pPr>
                <a:r>
                  <a:rPr lang="de-DE" sz="2200" dirty="0"/>
                  <a:t>Es folgt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=0,646⋅360°=232,56°</m:t>
                    </m:r>
                  </m:oMath>
                </a14:m>
                <a:r>
                  <a:rPr lang="de-DE" sz="2200" dirty="0"/>
                  <a:t>.</a:t>
                </a:r>
              </a:p>
              <a:p>
                <a:pPr marL="0" indent="0">
                  <a:buNone/>
                </a:pPr>
                <a:endParaRPr lang="de-DE" sz="2200" dirty="0"/>
              </a:p>
              <a:p>
                <a:pPr marL="0" indent="0">
                  <a:buNone/>
                </a:pPr>
                <a:r>
                  <a:rPr lang="de-DE" sz="2200" b="1" dirty="0"/>
                  <a:t>Ergebnis:</a:t>
                </a:r>
                <a:r>
                  <a:rPr lang="de-DE" sz="2200" dirty="0"/>
                  <a:t> Der </a:t>
                </a:r>
                <a:r>
                  <a:rPr lang="de-DE" sz="2200" dirty="0" err="1"/>
                  <a:t>Mittelpunktswinkel</a:t>
                </a:r>
                <a:r>
                  <a:rPr lang="de-DE" sz="2200" dirty="0"/>
                  <a:t>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de-DE" sz="2200" dirty="0"/>
                  <a:t> des blauen Sektors beträgt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232,56°</m:t>
                    </m:r>
                  </m:oMath>
                </a14:m>
                <a:r>
                  <a:rPr lang="de-DE" sz="2200" dirty="0"/>
                  <a:t>.</a:t>
                </a:r>
                <a:endParaRPr lang="de-DE" sz="2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D8167CF0-0A3C-4450-888B-C6FA418919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551" y="1821699"/>
            <a:ext cx="2463407" cy="1670106"/>
          </a:xfrm>
          <a:prstGeom prst="rect">
            <a:avLst/>
          </a:prstGeom>
        </p:spPr>
      </p:pic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619C82BA-273C-488A-AB0C-11F0829097A5}"/>
              </a:ext>
            </a:extLst>
          </p:cNvPr>
          <p:cNvCxnSpPr>
            <a:cxnSpLocks/>
          </p:cNvCxnSpPr>
          <p:nvPr/>
        </p:nvCxnSpPr>
        <p:spPr>
          <a:xfrm>
            <a:off x="7920632" y="6084093"/>
            <a:ext cx="1008112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36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/>
                  <a:t>Aufgabe C 1.1</a:t>
                </a:r>
                <a:br>
                  <a:rPr lang="de-DE" sz="2200" b="1" dirty="0"/>
                </a:br>
                <a:endParaRPr lang="de-DE" sz="2200" dirty="0"/>
              </a:p>
              <a:p>
                <a:pPr marL="0" indent="0">
                  <a:buNone/>
                </a:pPr>
                <a:r>
                  <a:rPr lang="de-DE" sz="2200" dirty="0"/>
                  <a:t>Ein Unternehmer stellt Kunststoffteile her. Erfahrungsgemäß sind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4 %</m:t>
                    </m:r>
                  </m:oMath>
                </a14:m>
                <a:r>
                  <a:rPr lang="de-DE" sz="2200" dirty="0"/>
                  <a:t> der hergestellten Teile fehlerhaft. </a:t>
                </a:r>
              </a:p>
              <a:p>
                <a:pPr marL="0" indent="0">
                  <a:buNone/>
                </a:pPr>
                <a:r>
                  <a:rPr lang="de-DE" sz="2200" dirty="0"/>
                  <a:t>Die Anzahl fehlerhafter Teile unter zufällig ausgewählten kann als </a:t>
                </a:r>
                <a:br>
                  <a:rPr lang="de-DE" sz="2200" dirty="0"/>
                </a:br>
                <a:r>
                  <a:rPr lang="de-DE" sz="2200" dirty="0"/>
                  <a:t>binomialverteilt angenommen werden. </a:t>
                </a:r>
                <a:br>
                  <a:rPr lang="de-DE" sz="2200" dirty="0"/>
                </a:br>
                <a:endParaRPr lang="de-DE" sz="2200" dirty="0"/>
              </a:p>
              <a:p>
                <a:pPr marL="0" lvl="0" indent="0">
                  <a:buClrTx/>
                  <a:buSzPct val="100000"/>
                  <a:buNone/>
                  <a:tabLst>
                    <a:tab pos="361950" algn="l"/>
                  </a:tabLst>
                </a:pPr>
                <a:r>
                  <a:rPr lang="de-DE" sz="2200" dirty="0"/>
                  <a:t>a)	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800</m:t>
                    </m:r>
                  </m:oMath>
                </a14:m>
                <a:r>
                  <a:rPr lang="de-DE" sz="2200" dirty="0"/>
                  <a:t> Kunststoffteile werden zufällig ausgewählt.</a:t>
                </a:r>
                <a:br>
                  <a:rPr lang="de-DE" sz="2200" dirty="0"/>
                </a:br>
                <a:r>
                  <a:rPr lang="de-DE" sz="2200" dirty="0"/>
                  <a:t>	Berechnen Sie für die folgenden Ereignisse jeweils die Wahrscheinlichkeit:</a:t>
                </a:r>
                <a:br>
                  <a:rPr lang="de-DE" sz="2200" dirty="0"/>
                </a:br>
                <a:r>
                  <a:rPr lang="de-DE" sz="2200" dirty="0"/>
                  <a:t>	A: „Genau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30</m:t>
                    </m:r>
                  </m:oMath>
                </a14:m>
                <a:r>
                  <a:rPr lang="de-DE" sz="2200" dirty="0"/>
                  <a:t> der Teile sind fehlerhaft.“</a:t>
                </a:r>
                <a:br>
                  <a:rPr lang="de-DE" sz="2200" dirty="0"/>
                </a:br>
                <a:r>
                  <a:rPr lang="de-DE" sz="2200" dirty="0"/>
                  <a:t>	B: „Mindestens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5 %</m:t>
                    </m:r>
                  </m:oMath>
                </a14:m>
                <a:r>
                  <a:rPr lang="de-DE" sz="2200" dirty="0"/>
                  <a:t> der Teile sind fehlerhaft.“</a:t>
                </a:r>
                <a:br>
                  <a:rPr lang="de-DE" sz="2200" dirty="0"/>
                </a:br>
                <a:r>
                  <a:rPr lang="de-DE" sz="2200" dirty="0"/>
                  <a:t> 									         (1,5 VP)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r="-67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Aufgabe C 1.1</a:t>
            </a:r>
          </a:p>
        </p:txBody>
      </p:sp>
    </p:spTree>
    <p:extLst>
      <p:ext uri="{BB962C8B-B14F-4D97-AF65-F5344CB8AC3E}">
        <p14:creationId xmlns:p14="http://schemas.microsoft.com/office/powerpoint/2010/main" val="414869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457200" lvl="0" indent="-457200">
                  <a:buClrTx/>
                  <a:buSzPct val="100000"/>
                  <a:buFont typeface="+mj-lt"/>
                  <a:buAutoNum type="alphaLcParenR" startAt="2"/>
                </a:pPr>
                <a:r>
                  <a:rPr lang="de-DE" sz="2200" dirty="0"/>
                  <a:t>Ermitteln Sie, wie viele Kunststoffteile mindestens zufällig ausgewählt werden müssen, damit davon mit einer Wahrscheinlichkeit von mindestens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95 %</m:t>
                    </m:r>
                  </m:oMath>
                </a14:m>
                <a:r>
                  <a:rPr lang="de-DE" sz="2200" dirty="0"/>
                  <a:t> mindestens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100</m:t>
                    </m:r>
                  </m:oMath>
                </a14:m>
                <a:r>
                  <a:rPr lang="de-DE" sz="2200" dirty="0"/>
                  <a:t> Teile keinen Fehler haben.</a:t>
                </a:r>
                <a:br>
                  <a:rPr lang="de-DE" sz="2200" dirty="0"/>
                </a:br>
                <a:r>
                  <a:rPr lang="de-DE" sz="2200" dirty="0"/>
                  <a:t>								            (2 VP)</a:t>
                </a:r>
                <a:br>
                  <a:rPr lang="de-DE" sz="2200" dirty="0"/>
                </a:br>
                <a:endParaRPr lang="de-DE" sz="2200" dirty="0"/>
              </a:p>
              <a:p>
                <a:pPr marL="457200" lvl="0" indent="-457200">
                  <a:buClrTx/>
                  <a:buSzPct val="100000"/>
                  <a:buFont typeface="+mj-lt"/>
                  <a:buAutoNum type="alphaLcParenR" startAt="2"/>
                </a:pPr>
                <a:r>
                  <a:rPr lang="de-DE" sz="2200" dirty="0"/>
                  <a:t>Die Kunststoffteile werden aus Kunststoffgranulat hergestellt. </a:t>
                </a:r>
                <a:br>
                  <a:rPr lang="de-DE" sz="2200" dirty="0"/>
                </a:br>
                <a:r>
                  <a:rPr lang="de-DE" sz="2200" dirty="0"/>
                  <a:t>Nach einem Wechsel des Granulats vermutet der Produktionsleiter, </a:t>
                </a:r>
                <a:br>
                  <a:rPr lang="de-DE" sz="2200" dirty="0"/>
                </a:br>
                <a:r>
                  <a:rPr lang="de-DE" sz="2200" dirty="0"/>
                  <a:t>dass sich der Anteil der fehlerhaften Teile reduziert hat. Um einen Anhaltspunkt dafür zu gewinnen, ob die Vermutung gerechtfertigt ist, </a:t>
                </a:r>
                <a:br>
                  <a:rPr lang="de-DE" sz="2200" dirty="0"/>
                </a:br>
                <a:r>
                  <a:rPr lang="de-DE" sz="2200" dirty="0"/>
                  <a:t>soll die Nullhypothese „Der Anteil der fehlerhaften Teile beträgt mindestens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4 %</m:t>
                    </m:r>
                  </m:oMath>
                </a14:m>
                <a:r>
                  <a:rPr lang="de-DE" sz="2200" dirty="0"/>
                  <a:t>.“ auf der Grundlage einer Stichprobe von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500</m:t>
                    </m:r>
                  </m:oMath>
                </a14:m>
                <a:r>
                  <a:rPr lang="de-DE" sz="2200" dirty="0"/>
                  <a:t> Teilen </a:t>
                </a:r>
                <a:br>
                  <a:rPr lang="de-DE" sz="2200" dirty="0"/>
                </a:br>
                <a:r>
                  <a:rPr lang="de-DE" sz="2200" dirty="0"/>
                  <a:t>auf einem Signifikanzniveau von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5 %</m:t>
                    </m:r>
                  </m:oMath>
                </a14:m>
                <a:r>
                  <a:rPr lang="de-DE" sz="2200" dirty="0"/>
                  <a:t> getestet werden.</a:t>
                </a:r>
                <a:br>
                  <a:rPr lang="de-DE" sz="2200" dirty="0"/>
                </a:br>
                <a:r>
                  <a:rPr lang="de-DE" sz="2200" dirty="0"/>
                  <a:t>Bestimmen Sie die zugehörige Entscheidungsregel.</a:t>
                </a:r>
                <a:br>
                  <a:rPr lang="de-DE" sz="2200" dirty="0"/>
                </a:br>
                <a:r>
                  <a:rPr lang="de-DE" sz="2200" dirty="0"/>
                  <a:t>								         (2,5 VP)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861" r="-678" b="-135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Aufgabe C 1.1</a:t>
            </a:r>
          </a:p>
        </p:txBody>
      </p:sp>
    </p:spTree>
    <p:extLst>
      <p:ext uri="{BB962C8B-B14F-4D97-AF65-F5344CB8AC3E}">
        <p14:creationId xmlns:p14="http://schemas.microsoft.com/office/powerpoint/2010/main" val="280251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457200" lvl="0" indent="-457200">
                  <a:buClrTx/>
                  <a:buSzPct val="100000"/>
                  <a:buFont typeface="+mj-lt"/>
                  <a:buAutoNum type="alphaLcParenR" startAt="2"/>
                </a:pPr>
                <a:r>
                  <a:rPr lang="de-DE" sz="2200" dirty="0"/>
                  <a:t>Ermitteln Sie, wie viele Kunststoffteile mindestens zufällig ausgewählt werden müssen, damit davon mit einer Wahrscheinlichkeit von mindestens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95 %</m:t>
                    </m:r>
                  </m:oMath>
                </a14:m>
                <a:r>
                  <a:rPr lang="de-DE" sz="2200" dirty="0"/>
                  <a:t> mindestens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100</m:t>
                    </m:r>
                  </m:oMath>
                </a14:m>
                <a:r>
                  <a:rPr lang="de-DE" sz="2200" dirty="0"/>
                  <a:t> Teile keinen Fehler haben.</a:t>
                </a:r>
                <a:br>
                  <a:rPr lang="de-DE" sz="2200" dirty="0"/>
                </a:br>
                <a:r>
                  <a:rPr lang="de-DE" sz="2200" dirty="0"/>
                  <a:t>								            (2 VP)</a:t>
                </a:r>
                <a:br>
                  <a:rPr lang="de-DE" sz="2200" dirty="0"/>
                </a:br>
                <a:endParaRPr lang="de-DE" sz="2200" dirty="0"/>
              </a:p>
              <a:p>
                <a:pPr marL="457200" lvl="0" indent="-457200">
                  <a:buClrTx/>
                  <a:buSzPct val="100000"/>
                  <a:buFont typeface="+mj-lt"/>
                  <a:buAutoNum type="alphaLcParenR" startAt="2"/>
                </a:pPr>
                <a:r>
                  <a:rPr lang="de-DE" sz="2200" dirty="0"/>
                  <a:t>Die Kunststoffteile werden aus Kunststoffgranulat hergestellt. </a:t>
                </a:r>
                <a:br>
                  <a:rPr lang="de-DE" sz="2200" dirty="0"/>
                </a:br>
                <a:r>
                  <a:rPr lang="de-DE" sz="2200" dirty="0"/>
                  <a:t>Nach einem Wechsel des Granulats vermutet der Produktionsleiter, </a:t>
                </a:r>
                <a:br>
                  <a:rPr lang="de-DE" sz="2200" dirty="0"/>
                </a:br>
                <a:r>
                  <a:rPr lang="de-DE" sz="2200" dirty="0"/>
                  <a:t>dass sich der Anteil der fehlerhaften Teile reduziert hat. Um einen Anhaltspunkt dafür zu gewinnen, ob die Vermutung gerechtfertigt ist, </a:t>
                </a:r>
                <a:br>
                  <a:rPr lang="de-DE" sz="2200" dirty="0"/>
                </a:br>
                <a:r>
                  <a:rPr lang="de-DE" sz="2200" dirty="0"/>
                  <a:t>soll die Nullhypothese „Der Anteil der fehlerhaften Teile beträgt mindestens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4 %</m:t>
                    </m:r>
                  </m:oMath>
                </a14:m>
                <a:r>
                  <a:rPr lang="de-DE" sz="2200" dirty="0"/>
                  <a:t>.“ auf der Grundlage einer Stichprobe von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500</m:t>
                    </m:r>
                  </m:oMath>
                </a14:m>
                <a:r>
                  <a:rPr lang="de-DE" sz="2200" dirty="0"/>
                  <a:t> Teilen </a:t>
                </a:r>
                <a:br>
                  <a:rPr lang="de-DE" sz="2200" dirty="0"/>
                </a:br>
                <a:r>
                  <a:rPr lang="de-DE" sz="2200" dirty="0"/>
                  <a:t>auf einem Signifikanzniveau von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5 %</m:t>
                    </m:r>
                  </m:oMath>
                </a14:m>
                <a:r>
                  <a:rPr lang="de-DE" sz="2200" dirty="0"/>
                  <a:t> getestet werden.</a:t>
                </a:r>
                <a:br>
                  <a:rPr lang="de-DE" sz="2200" dirty="0"/>
                </a:br>
                <a:r>
                  <a:rPr lang="de-DE" sz="2200" dirty="0"/>
                  <a:t>Bestimmen Sie die zugehörige Entscheidungsregel.</a:t>
                </a:r>
                <a:br>
                  <a:rPr lang="de-DE" sz="2200" dirty="0"/>
                </a:br>
                <a:r>
                  <a:rPr lang="de-DE" sz="2200" dirty="0"/>
                  <a:t>								         (2,5 VP)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861" r="-678" b="-135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Aufgabe C 1.1</a:t>
            </a:r>
          </a:p>
        </p:txBody>
      </p:sp>
    </p:spTree>
    <p:extLst>
      <p:ext uri="{BB962C8B-B14F-4D97-AF65-F5344CB8AC3E}">
        <p14:creationId xmlns:p14="http://schemas.microsoft.com/office/powerpoint/2010/main" val="170280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D5C5F5-6187-4DAE-8346-115E2CAA6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Aufgabe C 1.2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/>
                  <a:t>Aufgabe C 1.2</a:t>
                </a:r>
                <a:endParaRPr lang="de-DE" sz="2200" dirty="0"/>
              </a:p>
              <a:p>
                <a:pPr marL="0" indent="0">
                  <a:buNone/>
                </a:pPr>
                <a:r>
                  <a:rPr lang="de-DE" sz="2200" dirty="0"/>
                  <a:t>Für ein Spiel wird ein Glücksrad verwendet, das drei Sektoren in den Farben rot, grün und blau hat. Für einen Einsatz von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de-DE" sz="2200" dirty="0"/>
                  <a:t> Euro darf ein Spieler das Glücksrad dreimal drehen. Erzielt der Spieler dreimal die gleiche Farbe, werden ihm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de-DE" sz="2200" dirty="0"/>
                  <a:t> Euro ausgezahlt. Erzielt er drei verschiedene Farben, wird ein anderer Betrag ausgezahlt. In allen anderen Fällen erfolgt keine Auszahlung.</a:t>
                </a:r>
                <a:br>
                  <a:rPr lang="de-DE" sz="2200" dirty="0"/>
                </a:br>
                <a:r>
                  <a:rPr lang="de-DE" sz="2200" dirty="0"/>
                  <a:t>Die Wahrscheinlichkeit dafür, dass dreimal die gleiche Farbe erzielt wird, ist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de-DE" sz="2200" dirty="0"/>
                  <a:t>.</a:t>
                </a:r>
                <a:br>
                  <a:rPr lang="de-DE" sz="2200" dirty="0"/>
                </a:br>
                <a:r>
                  <a:rPr lang="de-DE" sz="2200" dirty="0"/>
                  <a:t>Die Wahrscheinlichkeit dafür, dass dreimal verschiedene Farben erzielt werden, beträgt ebenfalls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de-DE" sz="2200" dirty="0"/>
                  <a:t>.</a:t>
                </a:r>
              </a:p>
              <a:p>
                <a:pPr marL="457200" indent="-457200">
                  <a:buClrTx/>
                  <a:buSzPct val="100000"/>
                  <a:buFont typeface="+mj-lt"/>
                  <a:buAutoNum type="alphaLcParenR"/>
                </a:pPr>
                <a:r>
                  <a:rPr lang="de-DE" sz="2200" dirty="0"/>
                  <a:t>Bei dem Spiel ist zu erwarten, dass sich die Einsätze der Spieler und die </a:t>
                </a:r>
                <a:br>
                  <a:rPr lang="de-DE" sz="2200" dirty="0"/>
                </a:br>
                <a:r>
                  <a:rPr lang="de-DE" sz="2200" dirty="0"/>
                  <a:t>Auszahlungen auf lange Sicht ausgleichen.</a:t>
                </a:r>
                <a:br>
                  <a:rPr lang="de-DE" sz="2200" dirty="0"/>
                </a:br>
                <a:r>
                  <a:rPr lang="de-DE" sz="2200" dirty="0"/>
                  <a:t>Berechnen Sie den Betrag, der ausgezahlt wird, wenn drei verschiedene Farben erscheinen.</a:t>
                </a:r>
                <a:br>
                  <a:rPr lang="de-DE" sz="2200" dirty="0"/>
                </a:br>
                <a:r>
                  <a:rPr lang="de-DE" sz="2200" dirty="0"/>
                  <a:t>								         (1,5 VP)</a:t>
                </a:r>
                <a:endParaRPr lang="de-DE" sz="2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r="-678" b="-934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366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D5C5F5-6187-4DAE-8346-115E2CAA6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Aufgabe C 1.2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457200" indent="-457200">
                  <a:buClrTx/>
                  <a:buSzPct val="100000"/>
                  <a:buFont typeface="+mj-lt"/>
                  <a:buAutoNum type="alphaLcParenR" startAt="2"/>
                </a:pPr>
                <a:r>
                  <a:rPr lang="de-DE" sz="2200" dirty="0"/>
                  <a:t>Die ursprünglichen Größen der Sektoren werden geändert. Dabei soll der</a:t>
                </a:r>
                <a:br>
                  <a:rPr lang="de-DE" sz="2200" dirty="0"/>
                </a:br>
                <a:r>
                  <a:rPr lang="de-DE" sz="2200" dirty="0" err="1"/>
                  <a:t>Mittelpunktswinkel</a:t>
                </a:r>
                <a:r>
                  <a:rPr lang="de-DE" sz="2200" dirty="0"/>
                  <a:t> des blauen Sektors größer als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180°</m:t>
                    </m:r>
                  </m:oMath>
                </a14:m>
                <a:r>
                  <a:rPr lang="de-DE" sz="2200" dirty="0"/>
                  <a:t> werden.</a:t>
                </a:r>
                <a:br>
                  <a:rPr lang="de-DE" sz="2200" dirty="0"/>
                </a:br>
                <a:r>
                  <a:rPr lang="de-DE" sz="2200" dirty="0"/>
                  <a:t>Die Abbildung zeigt einen Teil des Baumdiagramms, das für das </a:t>
                </a:r>
                <a:r>
                  <a:rPr lang="de-DE" sz="2200" dirty="0" smtClean="0"/>
                  <a:t>geänderte Glücksrad </a:t>
                </a:r>
                <a:r>
                  <a:rPr lang="de-DE" sz="2200" dirty="0"/>
                  <a:t>die drei Drehungen beschreibt. Ergänzend ist für einen Pfad </a:t>
                </a:r>
                <a:r>
                  <a:rPr lang="de-DE" sz="2200" dirty="0" smtClean="0"/>
                  <a:t>die zugehörige </a:t>
                </a:r>
                <a:r>
                  <a:rPr lang="de-DE" sz="2200" dirty="0"/>
                  <a:t>Wahrscheinlichkeit angegeben.</a:t>
                </a:r>
                <a:br>
                  <a:rPr lang="de-DE" sz="2200" dirty="0"/>
                </a:br>
                <a:r>
                  <a:rPr lang="de-DE" sz="2200" dirty="0"/>
                  <a:t/>
                </a:r>
                <a:br>
                  <a:rPr lang="de-DE" sz="2200" dirty="0"/>
                </a:br>
                <a:r>
                  <a:rPr lang="de-DE" sz="2200" dirty="0"/>
                  <a:t/>
                </a:r>
                <a:br>
                  <a:rPr lang="de-DE" sz="2200" dirty="0"/>
                </a:br>
                <a:r>
                  <a:rPr lang="de-DE" sz="2200" dirty="0"/>
                  <a:t/>
                </a:r>
                <a:br>
                  <a:rPr lang="de-DE" sz="2200" dirty="0"/>
                </a:br>
                <a:r>
                  <a:rPr lang="de-DE" sz="2200" dirty="0"/>
                  <a:t/>
                </a:r>
                <a:br>
                  <a:rPr lang="de-DE" sz="2200" dirty="0"/>
                </a:br>
                <a:r>
                  <a:rPr lang="de-DE" sz="2200" dirty="0"/>
                  <a:t/>
                </a:r>
                <a:br>
                  <a:rPr lang="de-DE" sz="2200" dirty="0"/>
                </a:br>
                <a:r>
                  <a:rPr lang="de-DE" sz="2200" dirty="0"/>
                  <a:t/>
                </a:r>
                <a:br>
                  <a:rPr lang="de-DE" sz="2200" dirty="0"/>
                </a:br>
                <a:r>
                  <a:rPr lang="de-DE" sz="2200" dirty="0" smtClean="0"/>
                  <a:t/>
                </a:r>
                <a:br>
                  <a:rPr lang="de-DE" sz="2200" dirty="0" smtClean="0"/>
                </a:br>
                <a:r>
                  <a:rPr lang="de-DE" sz="2200" dirty="0" smtClean="0"/>
                  <a:t>Bestimmen </a:t>
                </a:r>
                <a:r>
                  <a:rPr lang="de-DE" sz="2200" dirty="0"/>
                  <a:t>Sie die Werte des zum blauen Sektor gehörenden </a:t>
                </a:r>
                <a:r>
                  <a:rPr lang="de-DE" sz="2200" dirty="0" err="1"/>
                  <a:t>Mittelpunktswinkels</a:t>
                </a:r>
                <a:r>
                  <a:rPr lang="de-DE" sz="2200" dirty="0"/>
                  <a:t>.</a:t>
                </a:r>
                <a:br>
                  <a:rPr lang="de-DE" sz="2200" dirty="0"/>
                </a:br>
                <a:r>
                  <a:rPr lang="de-DE" sz="2200" dirty="0"/>
                  <a:t>								         (2,5 VP)</a:t>
                </a:r>
                <a:endParaRPr lang="de-DE" sz="22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861" r="-678" b="-602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Grafik 2">
            <a:extLst>
              <a:ext uri="{FF2B5EF4-FFF2-40B4-BE49-F238E27FC236}">
                <a16:creationId xmlns:a16="http://schemas.microsoft.com/office/drawing/2014/main" id="{B1DCC707-8A0D-4B01-9350-E52A7CAC37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8024" y="3851845"/>
            <a:ext cx="5600700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16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D5C5F5-6187-4DAE-8346-115E2CAA6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Lösung Aufgabe C 1.1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Bef>
                    <a:spcPts val="1200"/>
                  </a:spcBef>
                  <a:buNone/>
                </a:pPr>
                <a:r>
                  <a:rPr lang="de-DE" sz="2200" b="1" dirty="0"/>
                  <a:t>a) Wahrscheinlichkeit von Ereignis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endParaRPr lang="de-DE" sz="2200" dirty="0"/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de-DE" sz="2200" b="1" dirty="0"/>
                  <a:t> </a:t>
                </a:r>
                <a:r>
                  <a:rPr lang="de-DE" sz="2200" dirty="0"/>
                  <a:t>Mit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=4%=0,04</m:t>
                    </m:r>
                  </m:oMath>
                </a14:m>
                <a:r>
                  <a:rPr lang="de-DE" sz="2200" dirty="0"/>
                  <a:t>,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=30</m:t>
                    </m:r>
                  </m:oMath>
                </a14:m>
                <a:r>
                  <a:rPr lang="de-DE" sz="2200" dirty="0"/>
                  <a:t> und 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=800</m:t>
                    </m:r>
                  </m:oMath>
                </a14:m>
                <a:r>
                  <a:rPr lang="de-DE" sz="2200" dirty="0"/>
                  <a:t> folgt </a:t>
                </a:r>
                <a:br>
                  <a:rPr lang="de-DE" sz="2200" dirty="0"/>
                </a:br>
                <a:endParaRPr lang="de-DE" sz="800" dirty="0"/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de-DE" sz="2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DE" sz="2200" i="1">
                                  <a:latin typeface="Cambria Math" panose="02040503050406030204" pitchFamily="18" charset="0"/>
                                </a:rPr>
                                <m:t>800</m:t>
                              </m:r>
                            </m:e>
                            <m:e>
                              <m:r>
                                <a:rPr lang="de-DE" sz="2200" i="1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e>
                          </m:eqArr>
                        </m:e>
                      </m:d>
                      <m:sSup>
                        <m:sSup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0,04</m:t>
                          </m:r>
                        </m:e>
                        <m:sup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30</m:t>
                          </m:r>
                        </m:sup>
                      </m:sSup>
                      <m:r>
                        <a:rPr lang="de-DE" sz="2200" i="1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0,96</m:t>
                          </m:r>
                        </m:e>
                        <m:sup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770</m:t>
                          </m:r>
                        </m:sup>
                      </m:sSup>
                      <m:r>
                        <a:rPr lang="de-DE" sz="2200" i="1">
                          <a:latin typeface="Cambria Math" panose="02040503050406030204" pitchFamily="18" charset="0"/>
                        </a:rPr>
                        <m:t>=0,0692≈7%</m:t>
                      </m:r>
                    </m:oMath>
                  </m:oMathPara>
                </a14:m>
                <a:r>
                  <a:rPr lang="de-DE" sz="2200" dirty="0"/>
                  <a:t/>
                </a:r>
                <a:br>
                  <a:rPr lang="de-DE" sz="2200" dirty="0"/>
                </a:br>
                <a:r>
                  <a:rPr lang="de-DE" sz="2200" dirty="0"/>
                  <a:t>Den obigen Ausdruck können Sie mit dem GTR über die Eingabe von </a:t>
                </a:r>
                <a:r>
                  <a:rPr lang="de-DE" sz="2200" dirty="0" err="1">
                    <a:latin typeface="Tw Cen MT Condensed" panose="020B0606020104020203" pitchFamily="34" charset="0"/>
                  </a:rPr>
                  <a:t>binompdf</a:t>
                </a:r>
                <a:r>
                  <a:rPr lang="de-DE" sz="2200" dirty="0">
                    <a:latin typeface="Tw Cen MT Condensed" panose="020B0606020104020203" pitchFamily="34" charset="0"/>
                  </a:rPr>
                  <a:t>(800,0.04,30)</a:t>
                </a:r>
                <a:r>
                  <a:rPr lang="de-DE" sz="2200" dirty="0"/>
                  <a:t> bestimmen. Die Funktion </a:t>
                </a:r>
                <a:r>
                  <a:rPr lang="de-DE" sz="2200" dirty="0" err="1">
                    <a:latin typeface="Tw Cen MT Condensed" panose="020B0606020104020203" pitchFamily="34" charset="0"/>
                  </a:rPr>
                  <a:t>binompdf</a:t>
                </a:r>
                <a:r>
                  <a:rPr lang="de-DE" sz="2200" dirty="0"/>
                  <a:t> erhalten Sie über </a:t>
                </a:r>
                <a:r>
                  <a:rPr lang="de-DE" sz="2200" dirty="0">
                    <a:latin typeface="Tw Cen MT Condensed" panose="020B0606020104020203" pitchFamily="34" charset="0"/>
                  </a:rPr>
                  <a:t>2ND DISTR</a:t>
                </a:r>
                <a:r>
                  <a:rPr lang="de-DE" sz="2200" dirty="0"/>
                  <a:t>.</a:t>
                </a:r>
                <a:br>
                  <a:rPr lang="de-DE" sz="2200" dirty="0"/>
                </a:br>
                <a:endParaRPr lang="de-DE" sz="2200" dirty="0"/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de-DE" sz="2200" b="1" dirty="0"/>
                  <a:t>Ergebnis:</a:t>
                </a:r>
                <a:r>
                  <a:rPr lang="de-DE" sz="2200" dirty="0"/>
                  <a:t> Es gilt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=7%</m:t>
                    </m:r>
                  </m:oMath>
                </a14:m>
                <a:r>
                  <a:rPr lang="de-DE" sz="2200" dirty="0"/>
                  <a:t>.</a:t>
                </a:r>
              </a:p>
            </p:txBody>
          </p:sp>
        </mc:Choice>
        <mc:Fallback xmlns="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3AA6E2A0-77BF-4D3F-828A-EE8887AD7B05}"/>
              </a:ext>
            </a:extLst>
          </p:cNvPr>
          <p:cNvCxnSpPr>
            <a:cxnSpLocks/>
          </p:cNvCxnSpPr>
          <p:nvPr/>
        </p:nvCxnSpPr>
        <p:spPr>
          <a:xfrm>
            <a:off x="2592040" y="5075981"/>
            <a:ext cx="1512168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174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D5C5F5-6187-4DAE-8346-115E2CAA6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Lösung Aufgabe C 1.1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 smtClean="0"/>
                  <a:t>Wahrscheinlichkeit von Ereignis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endParaRPr lang="de-DE" sz="22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5%</m:t>
                    </m:r>
                  </m:oMath>
                </a14:m>
                <a:r>
                  <a:rPr lang="de-DE" sz="2200" dirty="0"/>
                  <a:t> von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800</m:t>
                    </m:r>
                  </m:oMath>
                </a14:m>
                <a:r>
                  <a:rPr lang="de-DE" sz="2200" dirty="0"/>
                  <a:t> Teilen sind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40</m:t>
                    </m:r>
                  </m:oMath>
                </a14:m>
                <a:r>
                  <a:rPr lang="de-DE" sz="2200" dirty="0"/>
                  <a:t> Teile. Gesucht ist demnach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≥40</m:t>
                        </m:r>
                      </m:e>
                    </m:d>
                  </m:oMath>
                </a14:m>
                <a:r>
                  <a:rPr lang="de-DE" sz="2200" dirty="0"/>
                  <a:t>, </a:t>
                </a:r>
                <a:br>
                  <a:rPr lang="de-DE" sz="2200" dirty="0"/>
                </a:br>
                <a:r>
                  <a:rPr lang="de-DE" sz="2200" dirty="0"/>
                  <a:t>wobei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de-DE" sz="2200" dirty="0"/>
                  <a:t> die Anzahl der defekten Teile darstellt. </a:t>
                </a:r>
              </a:p>
              <a:p>
                <a:pPr marL="0" indent="0">
                  <a:buNone/>
                </a:pPr>
                <a:r>
                  <a:rPr lang="de-DE" sz="2200" dirty="0"/>
                  <a:t>Nun gilt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≥40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=1−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≤39)</m:t>
                    </m:r>
                  </m:oMath>
                </a14:m>
                <a:r>
                  <a:rPr lang="de-DE" sz="2200" dirty="0"/>
                  <a:t> und dies lässt sich mit dem GTR über Eingabe von </a:t>
                </a:r>
                <a:r>
                  <a:rPr lang="de-DE" sz="2200" dirty="0" smtClean="0"/>
                  <a:t>1-</a:t>
                </a:r>
                <a:r>
                  <a:rPr lang="de-DE" sz="2200" dirty="0" smtClean="0">
                    <a:latin typeface="Tw Cen MT Condensed" panose="020B0606020104020203" pitchFamily="34" charset="0"/>
                  </a:rPr>
                  <a:t>binomcdf(800,0.04,39</a:t>
                </a:r>
                <a:r>
                  <a:rPr lang="de-DE" sz="2200" dirty="0">
                    <a:latin typeface="Tw Cen MT Condensed" panose="020B0606020104020203" pitchFamily="34" charset="0"/>
                  </a:rPr>
                  <a:t>)</a:t>
                </a:r>
                <a:r>
                  <a:rPr lang="de-DE" sz="2200" dirty="0"/>
                  <a:t> bestimmen. </a:t>
                </a:r>
                <a:endParaRPr lang="de-DE" sz="2200" dirty="0" smtClean="0"/>
              </a:p>
              <a:p>
                <a:pPr marL="0" indent="0">
                  <a:buNone/>
                </a:pPr>
                <a:r>
                  <a:rPr lang="de-DE" sz="2200" dirty="0" smtClean="0"/>
                  <a:t>Sie </a:t>
                </a:r>
                <a:r>
                  <a:rPr lang="de-DE" sz="2200" dirty="0"/>
                  <a:t>erhalten den Wert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0,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9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1≈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9%</m:t>
                    </m:r>
                  </m:oMath>
                </a14:m>
                <a:r>
                  <a:rPr lang="de-DE" sz="2200" dirty="0"/>
                  <a:t>.</a:t>
                </a:r>
              </a:p>
              <a:p>
                <a:pPr marL="0" indent="0">
                  <a:buNone/>
                </a:pPr>
                <a:r>
                  <a:rPr lang="de-DE" sz="2200" b="1" dirty="0"/>
                  <a:t/>
                </a:r>
                <a:br>
                  <a:rPr lang="de-DE" sz="2200" b="1" dirty="0"/>
                </a:br>
                <a:r>
                  <a:rPr lang="de-DE" sz="2200" b="1" dirty="0"/>
                  <a:t>Ergebnis:</a:t>
                </a:r>
                <a:r>
                  <a:rPr lang="de-DE" sz="2200" dirty="0"/>
                  <a:t> Es gilt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=9%</m:t>
                    </m:r>
                  </m:oMath>
                </a14:m>
                <a:r>
                  <a:rPr lang="de-DE" sz="2200" dirty="0"/>
                  <a:t>.</a:t>
                </a:r>
                <a:endParaRPr lang="de-DE" sz="22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4EB983C3-5D25-433D-8BA5-C17A8A4E5DAC}"/>
              </a:ext>
            </a:extLst>
          </p:cNvPr>
          <p:cNvCxnSpPr>
            <a:cxnSpLocks/>
          </p:cNvCxnSpPr>
          <p:nvPr/>
        </p:nvCxnSpPr>
        <p:spPr>
          <a:xfrm>
            <a:off x="2598586" y="5075981"/>
            <a:ext cx="1505622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03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D5C5F5-6187-4DAE-8346-115E2CAA6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Lösung Aufgabe C 1.1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/>
                  <a:t>Lösung b)</a:t>
                </a:r>
              </a:p>
              <a:p>
                <a:pPr marL="0" indent="0">
                  <a:buNone/>
                </a:pPr>
                <a:r>
                  <a:rPr lang="de-DE" sz="2200" dirty="0"/>
                  <a:t>Die Wahrscheinlichkeit, dass kein Fehler vorliegt ist</a:t>
                </a:r>
              </a:p>
              <a:p>
                <a:pPr marL="0" indent="0">
                  <a:buNone/>
                </a:pPr>
                <a:endParaRPr lang="de-DE" sz="800" i="1" dirty="0"/>
              </a:p>
              <a:p>
                <a:pPr marL="0" indent="0">
                  <a:spcBef>
                    <a:spcPts val="6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i="1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de-DE" sz="2200" i="1">
                          <a:latin typeface="Cambria Math" panose="02040503050406030204" pitchFamily="18" charset="0"/>
                        </a:rPr>
                        <m:t>=1−</m:t>
                      </m:r>
                      <m:r>
                        <a:rPr lang="de-DE" sz="22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de-DE" sz="2200" i="1">
                          <a:latin typeface="Cambria Math" panose="02040503050406030204" pitchFamily="18" charset="0"/>
                        </a:rPr>
                        <m:t>=1−0,04=0,96=96%</m:t>
                      </m:r>
                    </m:oMath>
                  </m:oMathPara>
                </a14:m>
                <a:endParaRPr lang="de-DE" sz="2200" dirty="0"/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de-DE" sz="2200" dirty="0"/>
                  <a:t>Das Ereignis „mindestens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100</m:t>
                    </m:r>
                  </m:oMath>
                </a14:m>
                <a:r>
                  <a:rPr lang="de-DE" sz="2200" dirty="0"/>
                  <a:t> Teile haben keinen Fehler“ lässt sich mit </a:t>
                </a:r>
                <a:br>
                  <a:rPr lang="de-DE" sz="2200" dirty="0"/>
                </a:b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≥100</m:t>
                    </m:r>
                  </m:oMath>
                </a14:m>
                <a:r>
                  <a:rPr lang="de-DE" sz="2200" dirty="0"/>
                  <a:t> formulieren, wobei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de-DE" sz="2200" dirty="0"/>
                  <a:t> die Anzahl der fehlerfreien Teile darstellt. </a:t>
                </a:r>
              </a:p>
              <a:p>
                <a:pPr marL="0" indent="0">
                  <a:buNone/>
                </a:pPr>
                <a:r>
                  <a:rPr lang="de-DE" sz="2200" dirty="0"/>
                  <a:t>Demnach ist eine Anzahl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de-DE" sz="2200" dirty="0"/>
                  <a:t> an Teilen gesucht, für die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≥100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≥0,95</m:t>
                    </m:r>
                  </m:oMath>
                </a14:m>
                <a:r>
                  <a:rPr lang="de-DE" sz="2200" dirty="0"/>
                  <a:t> gilt.</a:t>
                </a:r>
              </a:p>
              <a:p>
                <a:pPr marL="0" indent="0">
                  <a:buNone/>
                </a:pPr>
                <a:r>
                  <a:rPr lang="de-DE" sz="2200" dirty="0"/>
                  <a:t>Wir formen die linke Seite um zu </a:t>
                </a:r>
              </a:p>
              <a:p>
                <a:pPr marL="0" indent="0">
                  <a:buNone/>
                </a:pPr>
                <a:endParaRPr lang="de-DE" sz="800" dirty="0"/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i="1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de-DE" sz="22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≤99</m:t>
                          </m:r>
                        </m:e>
                      </m:d>
                      <m:r>
                        <a:rPr lang="de-DE" sz="2200" i="1">
                          <a:latin typeface="Cambria Math" panose="02040503050406030204" pitchFamily="18" charset="0"/>
                        </a:rPr>
                        <m:t>≥0,95</m:t>
                      </m:r>
                    </m:oMath>
                  </m:oMathPara>
                </a14:m>
                <a:endParaRPr lang="de-DE" sz="2200" dirty="0"/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de-DE" sz="2200" dirty="0"/>
                  <a:t>woraus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≤99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≤0,05</m:t>
                    </m:r>
                  </m:oMath>
                </a14:m>
                <a:r>
                  <a:rPr lang="de-DE" sz="2200" dirty="0"/>
                  <a:t> folgt, was wir mit dem GTR bestimmen können. </a:t>
                </a:r>
              </a:p>
            </p:txBody>
          </p:sp>
        </mc:Choice>
        <mc:Fallback xmlns="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r="-5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351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427</Words>
  <Application>Microsoft Office PowerPoint</Application>
  <PresentationFormat>Benutzerdefiniert</PresentationFormat>
  <Paragraphs>83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1" baseType="lpstr">
      <vt:lpstr>Calibri</vt:lpstr>
      <vt:lpstr>Cambria Math</vt:lpstr>
      <vt:lpstr>Tw Cen MT Condensed</vt:lpstr>
      <vt:lpstr>Wingdings</vt:lpstr>
      <vt:lpstr>Wingdings 2</vt:lpstr>
      <vt:lpstr>Galathea</vt:lpstr>
      <vt:lpstr>PowerPoint-Präsentation</vt:lpstr>
      <vt:lpstr>Wahlteil 2018 – Aufgabe C 1.1</vt:lpstr>
      <vt:lpstr>Wahlteil 2018 – Aufgabe C 1.1</vt:lpstr>
      <vt:lpstr>Wahlteil 2018 – Aufgabe C 1.1</vt:lpstr>
      <vt:lpstr>Wahlteil 2018 – Aufgabe C 1.2</vt:lpstr>
      <vt:lpstr>Wahlteil 2018 – Aufgabe C 1.2</vt:lpstr>
      <vt:lpstr>Wahlteil 2018 – Lösung Aufgabe C 1.1</vt:lpstr>
      <vt:lpstr>Wahlteil 2018 – Lösung Aufgabe C 1.1</vt:lpstr>
      <vt:lpstr>Wahlteil 2018 – Lösung Aufgabe C 1.1</vt:lpstr>
      <vt:lpstr>Wahlteil 2018 – Lösung Aufgabe C 1.1</vt:lpstr>
      <vt:lpstr>Wahlteil 2018 – Lösung Aufgabe C 1.1</vt:lpstr>
      <vt:lpstr>Wahlteil 2018 – Lösung Aufgabe C 1.1</vt:lpstr>
      <vt:lpstr>Wahlteil 2018 – Lösung Aufgabe C 1.2</vt:lpstr>
      <vt:lpstr>Wahlteil 2018 – Lösung Aufgabe C 1.2</vt:lpstr>
      <vt:lpstr>Wahlteil 2018 – Lösung Aufgabe C 1.2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243</cp:revision>
  <dcterms:modified xsi:type="dcterms:W3CDTF">2018-09-27T15:54:19Z</dcterms:modified>
</cp:coreProperties>
</file>