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5"/>
  </p:notesMasterIdLst>
  <p:sldIdLst>
    <p:sldId id="256" r:id="rId2"/>
    <p:sldId id="258" r:id="rId3"/>
    <p:sldId id="273" r:id="rId4"/>
    <p:sldId id="274" r:id="rId5"/>
    <p:sldId id="27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2" autoAdjust="0"/>
  </p:normalViewPr>
  <p:slideViewPr>
    <p:cSldViewPr>
      <p:cViewPr varScale="1">
        <p:scale>
          <a:sx n="77" d="100"/>
          <a:sy n="77" d="100"/>
        </p:scale>
        <p:origin x="108" y="18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2018 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 err="1">
                <a:solidFill>
                  <a:srgbClr val="0000FF"/>
                </a:solidFill>
              </a:rPr>
              <a:t>Wahlteil</a:t>
            </a:r>
            <a:r>
              <a:rPr lang="de-DE" sz="4400" dirty="0">
                <a:solidFill>
                  <a:srgbClr val="0000FF"/>
                </a:solidFill>
              </a:rPr>
              <a:t> Stochastik C 2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C 2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=0,6</m:t>
                    </m:r>
                  </m:oMath>
                </a14:m>
                <a:r>
                  <a:rPr lang="de-DE" sz="2200" dirty="0"/>
                  <a:t> bestimmen wir die rechte Seite mit dem GTR wir folgt: </a:t>
                </a:r>
              </a:p>
              <a:p>
                <a:pPr marL="0" indent="0" algn="ctr">
                  <a:buNone/>
                </a:pPr>
                <a:r>
                  <a:rPr lang="de-DE" sz="2200" dirty="0" err="1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(20,0.6,14)-</a:t>
                </a:r>
                <a:r>
                  <a:rPr lang="de-DE" sz="2200" dirty="0" err="1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(20,0.6,9)</a:t>
                </a:r>
              </a:p>
              <a:p>
                <a:pPr marL="0" indent="0">
                  <a:buNone/>
                </a:pPr>
                <a:endParaRPr lang="de-DE" sz="800" dirty="0">
                  <a:latin typeface="Tw Cen MT Condensed" panose="020B0606020104020203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/>
                  <a:t>Sie erhalten den ungefähren Wert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0,747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Die Wahrscheinlichkeit dafür, dass die Anzahl der getippten Buchstaben um höchsten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20%</m:t>
                    </m:r>
                  </m:oMath>
                </a14:m>
                <a:r>
                  <a:rPr lang="de-DE" sz="2200" dirty="0"/>
                  <a:t> vom Erwartungswert abweicht, beträgt etwa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74,7%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7632600" y="5292005"/>
            <a:ext cx="7920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2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49557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Anzahl Zifferntasten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Laut Aufgabenstellung soll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≥15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&lt;0,01</m:t>
                    </m:r>
                  </m:oMath>
                </a14:m>
                <a:r>
                  <a:rPr lang="de-DE" sz="2200" dirty="0"/>
                  <a:t> gelten, wobei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für die Anzahl der Buchstaben in einem „Tippexperiment“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/>
                  <a:t> Tastaturanschlagen steht. </a:t>
                </a:r>
              </a:p>
              <a:p>
                <a:pPr marL="0" indent="0">
                  <a:buNone/>
                </a:pPr>
                <a:r>
                  <a:rPr lang="de-DE" sz="2200" dirty="0"/>
                  <a:t>Umformung für den GTR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≤14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&lt;0,01</m:t>
                    </m:r>
                  </m:oMath>
                </a14:m>
                <a:r>
                  <a:rPr lang="de-DE" sz="2200" dirty="0"/>
                  <a:t> bzw.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≤14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&gt;0,99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/>
                  <a:t>Wenn wir der Tastatur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200" dirty="0"/>
                  <a:t> Zifferntasten hinzufügen, dann ist die Wahrschein-</a:t>
                </a:r>
                <a:r>
                  <a:rPr lang="de-DE" sz="2200" dirty="0" err="1"/>
                  <a:t>lichkeit</a:t>
                </a:r>
                <a:r>
                  <a:rPr lang="de-DE" sz="2200" dirty="0"/>
                  <a:t>, dass ein Buchstabe getippt wird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10+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Im GTR geben Sie nun bei Y</a:t>
                </a:r>
                <a:r>
                  <a:rPr lang="de-DE" sz="2200" baseline="-25000" dirty="0"/>
                  <a:t>1</a:t>
                </a:r>
                <a:r>
                  <a:rPr lang="de-DE" sz="2200" dirty="0"/>
                  <a:t> den Ausdruck </a:t>
                </a:r>
                <a:br>
                  <a:rPr lang="de-DE" sz="2200" dirty="0"/>
                </a:br>
                <a:r>
                  <a:rPr lang="de-DE" sz="2200" dirty="0" err="1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(20,6/(10+X),14)</a:t>
                </a:r>
                <a:r>
                  <a:rPr lang="de-DE" sz="2200" dirty="0"/>
                  <a:t> ein und lassen sich mit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TABLE</a:t>
                </a:r>
                <a:r>
                  <a:rPr lang="de-DE" sz="2200" dirty="0"/>
                  <a:t> </a:t>
                </a:r>
                <a:br>
                  <a:rPr lang="de-DE" sz="2200" dirty="0"/>
                </a:br>
                <a:r>
                  <a:rPr lang="de-DE" sz="2200" dirty="0"/>
                  <a:t>die Wertetabelle anzeigen. Aus der Tabelle entnimmt </a:t>
                </a:r>
                <a:br>
                  <a:rPr lang="de-DE" sz="2200" dirty="0"/>
                </a:br>
                <a:r>
                  <a:rPr lang="de-DE" sz="2200" dirty="0"/>
                  <a:t>man, dass man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2200" dirty="0"/>
                  <a:t> erstmals über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0,99</m:t>
                    </m:r>
                  </m:oMath>
                </a14:m>
                <a:r>
                  <a:rPr lang="de-DE" sz="2200" dirty="0"/>
                  <a:t> liegt.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müssen drei Zifferntasten hinzugefügt werden, damit die Bedingungen der Aufgabenstellung erfüllt sind.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8988557" cy="4955787"/>
              </a:xfrm>
              <a:blipFill>
                <a:blip r:embed="rId2"/>
                <a:stretch>
                  <a:fillRect l="-814" t="-738" r="-136" b="-35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3160617" y="6392221"/>
            <a:ext cx="190983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93B853A7-8543-40A5-B2BF-04F6B91BE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723" y="4176061"/>
            <a:ext cx="23895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c)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Entscheidungsregel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Wir haben die Nullhypothese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≤0,4</m:t>
                    </m:r>
                  </m:oMath>
                </a14:m>
                <a:r>
                  <a:rPr lang="de-DE" sz="2200" dirty="0"/>
                  <a:t>, die Anzahl der Tastaturanschläge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r>
                  <a:rPr lang="de-DE" sz="2200" dirty="0"/>
                  <a:t> und das Signifikanzniveau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=0,01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Es handelt sich um ein Bernoulli-Experiment, denn wir fragen nach „Zifferntaste“ oder „nicht Zifferntaste“. </a:t>
                </a:r>
              </a:p>
              <a:p>
                <a:pPr marL="0" indent="0">
                  <a:buNone/>
                </a:pPr>
                <a:r>
                  <a:rPr lang="de-DE" sz="2200" dirty="0"/>
                  <a:t>Demgemäß ist die Zufallsvariable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, die für die Anzahl der Zifferntaste steht binomialverteilt. </a:t>
                </a:r>
              </a:p>
              <a:p>
                <a:pPr marL="0" indent="0">
                  <a:buNone/>
                </a:pPr>
                <a:r>
                  <a:rPr lang="de-DE" sz="2200" dirty="0"/>
                  <a:t>Wenn wir nun in der Stichprobe mehr als eine gewisse Anzahl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200" dirty="0"/>
                  <a:t>  an Zifferntasten vorfinden, muss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200" dirty="0"/>
                  <a:t> abgelehnt werden. </a:t>
                </a:r>
              </a:p>
              <a:p>
                <a:pPr marL="0" indent="0">
                  <a:buNone/>
                </a:pPr>
                <a:r>
                  <a:rPr lang="de-DE" sz="2200" dirty="0"/>
                  <a:t>Unser Ablehnungsintervall hat somit die Gestalt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,…,80</m:t>
                        </m:r>
                      </m:e>
                    </m:d>
                  </m:oMath>
                </a14:m>
                <a:r>
                  <a:rPr lang="de-DE" sz="2200" dirty="0"/>
                  <a:t>, d.h. wir führen einen rechtsseitigen Test durch. 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8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Gesucht ist also ein kleinstmögliches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200" dirty="0"/>
                  <a:t>, so dass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≤0,01</m:t>
                    </m:r>
                  </m:oMath>
                </a14:m>
                <a:r>
                  <a:rPr lang="de-DE" sz="2200" dirty="0"/>
                  <a:t> gilt. </a:t>
                </a:r>
              </a:p>
              <a:p>
                <a:pPr marL="0" indent="0">
                  <a:buNone/>
                </a:pPr>
                <a:r>
                  <a:rPr lang="de-DE" sz="2200" dirty="0"/>
                  <a:t>Wir formen die linke Seite um zu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≤0,01</m:t>
                    </m:r>
                  </m:oMath>
                </a14:m>
                <a:r>
                  <a:rPr lang="de-DE" sz="2200" dirty="0"/>
                  <a:t> bzw.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≥0,99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Im GTR geben Sie bei Y</a:t>
                </a:r>
                <a:r>
                  <a:rPr lang="de-DE" sz="2200" baseline="-25000" dirty="0"/>
                  <a:t>1</a:t>
                </a:r>
                <a:r>
                  <a:rPr lang="de-DE" sz="2200" dirty="0"/>
                  <a:t> den Ausdruck </a:t>
                </a:r>
                <a:br>
                  <a:rPr lang="de-DE" sz="2200" dirty="0"/>
                </a:br>
                <a:r>
                  <a:rPr lang="de-DE" sz="2200" dirty="0" err="1" smtClean="0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(80,0.4,X-1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)</a:t>
                </a:r>
                <a:r>
                  <a:rPr lang="de-DE" sz="2200" dirty="0"/>
                  <a:t> ein und lassen sich die </a:t>
                </a:r>
                <a:br>
                  <a:rPr lang="de-DE" sz="2200" dirty="0"/>
                </a:br>
                <a:r>
                  <a:rPr lang="de-DE" sz="2200" dirty="0"/>
                  <a:t>Wertetabelle anzeigen. </a:t>
                </a:r>
              </a:p>
              <a:p>
                <a:pPr marL="0" indent="0">
                  <a:buNone/>
                </a:pPr>
                <a:r>
                  <a:rPr lang="de-DE" sz="2200" dirty="0"/>
                  <a:t>In der Tabelle lesen Sie ab, dass man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=43</m:t>
                    </m:r>
                  </m:oMath>
                </a14:m>
                <a:r>
                  <a:rPr lang="de-DE" sz="2200" dirty="0"/>
                  <a:t> </a:t>
                </a:r>
                <a:br>
                  <a:rPr lang="de-DE" sz="2200" dirty="0"/>
                </a:br>
                <a:r>
                  <a:rPr lang="de-DE" sz="2200" dirty="0"/>
                  <a:t>erstmals über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0,99</m:t>
                    </m:r>
                  </m:oMath>
                </a14:m>
                <a:r>
                  <a:rPr lang="de-DE" sz="2200" dirty="0"/>
                  <a:t> liegt.</a:t>
                </a:r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Entscheidungsregel:</a:t>
                </a:r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Wenn bei einem Tippexperiment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r>
                  <a:rPr lang="de-DE" sz="2200" dirty="0"/>
                  <a:t> Tastaturanschlägen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43</m:t>
                    </m:r>
                  </m:oMath>
                </a14:m>
                <a:r>
                  <a:rPr lang="de-DE" sz="2200" dirty="0"/>
                  <a:t> oder mehr Zifferntasten gezählt werden wird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200" dirty="0"/>
                  <a:t> abgelehnt, andernfalls angenommen.</a:t>
                </a:r>
              </a:p>
              <a:p>
                <a:pPr marL="0" indent="0">
                  <a:buNone/>
                </a:pPr>
                <a:endParaRPr lang="de-DE" sz="2200" dirty="0"/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E54D0FE7-2C60-4C2D-B4E1-BB7379829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20" y="3059757"/>
            <a:ext cx="2655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Aufgabe C 2</a:t>
                </a:r>
              </a:p>
              <a:p>
                <a:pPr marL="0" indent="0">
                  <a:buNone/>
                </a:pPr>
                <a:r>
                  <a:rPr lang="de-DE" sz="2200" dirty="0"/>
                  <a:t>Ein Affe sitzt vor einer Tastatur, deren</a:t>
                </a:r>
                <a:br>
                  <a:rPr lang="de-DE" sz="2200" dirty="0"/>
                </a:br>
                <a:r>
                  <a:rPr lang="de-DE" sz="2200" dirty="0"/>
                  <a:t>Tasten mit den Ziffern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200" dirty="0"/>
                  <a:t> sowie</a:t>
                </a:r>
                <a:br>
                  <a:rPr lang="de-DE" sz="2200" dirty="0"/>
                </a:br>
                <a:r>
                  <a:rPr lang="de-DE" sz="2200" dirty="0"/>
                  <a:t>mit den Buchstaben A, B, C, D, E und F</a:t>
                </a:r>
                <a:br>
                  <a:rPr lang="de-DE" sz="2200" dirty="0"/>
                </a:br>
                <a:r>
                  <a:rPr lang="de-DE" sz="2200" dirty="0"/>
                  <a:t>beschriftet sind (siehe Abbildung).</a:t>
                </a:r>
                <a:br>
                  <a:rPr lang="de-DE" sz="2200" dirty="0"/>
                </a:br>
                <a:r>
                  <a:rPr lang="de-DE" sz="2200" dirty="0"/>
                  <a:t>Zunächst wird angenommen, dass der Affe</a:t>
                </a:r>
                <a:br>
                  <a:rPr lang="de-DE" sz="2200" dirty="0"/>
                </a:br>
                <a:r>
                  <a:rPr lang="de-DE" sz="2200" dirty="0"/>
                  <a:t>zufällig auf die Tasten tippt.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/>
                  <a:t>Es werden die ersten fünf Tastaturanschläge des Affen betrachtet.</a:t>
                </a:r>
                <a:br>
                  <a:rPr lang="de-DE" sz="2200" dirty="0"/>
                </a:br>
                <a:r>
                  <a:rPr lang="de-DE" sz="2200" dirty="0"/>
                  <a:t>Bestimmen Sie die Wahrscheinlichkeiten für die folgenden Ereignisse:</a:t>
                </a:r>
                <a:br>
                  <a:rPr lang="de-DE" sz="2200" dirty="0"/>
                </a:br>
                <a:r>
                  <a:rPr lang="de-DE" sz="2200" dirty="0"/>
                  <a:t>A: „Der Affe tippt nur Tasten mit Ziffern.“</a:t>
                </a:r>
                <a:br>
                  <a:rPr lang="de-DE" sz="2200" dirty="0"/>
                </a:br>
                <a:r>
                  <a:rPr lang="de-DE" sz="2200" dirty="0"/>
                  <a:t>B: „Der Affe tippt höchsten dreimal eine Ziffer.“</a:t>
                </a:r>
                <a:br>
                  <a:rPr lang="de-DE" sz="2200" dirty="0"/>
                </a:br>
                <a:r>
                  <a:rPr lang="de-DE" sz="2200" dirty="0"/>
                  <a:t>C: „Die vom Affen getippte Zeichenfolge enthält die Buchstaben</a:t>
                </a:r>
                <a:br>
                  <a:rPr lang="de-DE" sz="2200" dirty="0"/>
                </a:br>
                <a:r>
                  <a:rPr lang="de-DE" sz="2200" dirty="0"/>
                  <a:t>A F </a:t>
                </a:r>
                <a:r>
                  <a:rPr lang="de-DE" sz="2200" dirty="0" err="1"/>
                  <a:t>F</a:t>
                </a:r>
                <a:r>
                  <a:rPr lang="de-DE" sz="2200" dirty="0"/>
                  <a:t> E direkt nebeneinander.“</a:t>
                </a:r>
                <a:br>
                  <a:rPr lang="de-DE" sz="2200" dirty="0"/>
                </a:br>
                <a:r>
                  <a:rPr lang="de-DE" sz="2200" dirty="0"/>
                  <a:t>								            (3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 b="-33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2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A8D7C61-5C23-44DD-9123-EE80E5C8E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456" y="2122813"/>
            <a:ext cx="3470371" cy="165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Nun werden Versuchsreihen mit jeweils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/>
                  <a:t> Tastaturanschlägen durchgeführt.</a:t>
                </a:r>
                <a:br>
                  <a:rPr lang="de-DE" sz="2200" dirty="0"/>
                </a:br>
                <a:r>
                  <a:rPr lang="de-DE" sz="2200" dirty="0"/>
                  <a:t>Wie viele Buchstaben pro Versuchsreihe kann man dabei auf lange Sicht im Mittel erwarten?</a:t>
                </a:r>
                <a:br>
                  <a:rPr lang="de-DE" sz="2200" dirty="0"/>
                </a:br>
                <a:r>
                  <a:rPr lang="de-DE" sz="2200" dirty="0"/>
                  <a:t>Bestimmen Sie die Wahrscheinlichkeit, dass in einer Versuchsreihe die Anzahl der getippten Buchstabentasten um höchstens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20 %</m:t>
                    </m:r>
                  </m:oMath>
                </a14:m>
                <a:r>
                  <a:rPr lang="de-DE" sz="2200" dirty="0"/>
                  <a:t> von diesem erwarteten Wert abweicht.</a:t>
                </a:r>
                <a:br>
                  <a:rPr lang="de-DE" sz="2200" dirty="0"/>
                </a:br>
                <a:r>
                  <a:rPr lang="de-DE" sz="2200" dirty="0"/>
                  <a:t>Wie viele Zifferntasten müssten mindestens hinzugefügt werden, damit die Wahrscheinlichkeit, dass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de-DE" sz="2200" dirty="0"/>
                  <a:t> Buchstabentasten in einer </a:t>
                </a:r>
                <a:r>
                  <a:rPr lang="de-DE" sz="2200" dirty="0" smtClean="0"/>
                  <a:t>Versuchsreihe </a:t>
                </a:r>
                <a:r>
                  <a:rPr lang="de-DE" sz="2200" dirty="0"/>
                  <a:t>getippt werden, auf unter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1 %</m:t>
                    </m:r>
                  </m:oMath>
                </a14:m>
                <a:r>
                  <a:rPr lang="de-DE" sz="2200" dirty="0"/>
                  <a:t> fällt?</a:t>
                </a:r>
                <a:br>
                  <a:rPr lang="de-DE" sz="2200" dirty="0"/>
                </a:br>
                <a:r>
                  <a:rPr lang="de-DE" sz="2200" dirty="0"/>
                  <a:t>								         (4,5 VP)</a:t>
                </a:r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2</a:t>
            </a:r>
          </a:p>
        </p:txBody>
      </p:sp>
    </p:spTree>
    <p:extLst>
      <p:ext uri="{BB962C8B-B14F-4D97-AF65-F5344CB8AC3E}">
        <p14:creationId xmlns:p14="http://schemas.microsoft.com/office/powerpoint/2010/main" val="23825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/>
                  <a:t>Die Ergebnisse der Versuche lassen die Vermutung aufkommen, dass der Affe die Zifferntasten gegenüber den Buchstabentasten bevorzugt. Daher wird die Nullhypothese „Der Affe tippt mit einer Wahrscheinlichkeit von höchstens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40 %</m:t>
                    </m:r>
                  </m:oMath>
                </a14:m>
                <a:r>
                  <a:rPr lang="de-DE" sz="2200" dirty="0"/>
                  <a:t> eine Zifferntaste.“ mit einer Stichprobe von 80 Tastaturanschlägen auf einem Signifikanzniveau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1 %</m:t>
                    </m:r>
                  </m:oMath>
                </a14:m>
                <a:r>
                  <a:rPr lang="de-DE" sz="2200" dirty="0"/>
                  <a:t> überprüft.</a:t>
                </a:r>
                <a:br>
                  <a:rPr lang="de-DE" sz="2200" dirty="0"/>
                </a:br>
                <a:r>
                  <a:rPr lang="de-DE" sz="2200" dirty="0"/>
                  <a:t>Formulieren Sie die zugehörige Entscheidungsregel.</a:t>
                </a:r>
                <a:br>
                  <a:rPr lang="de-DE" sz="2200" dirty="0"/>
                </a:br>
                <a:r>
                  <a:rPr lang="de-DE" sz="2200" dirty="0"/>
                  <a:t>								         (2,5 VP)</a:t>
                </a:r>
              </a:p>
              <a:p>
                <a:pPr marL="0" indent="0"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2</a:t>
            </a:r>
          </a:p>
        </p:txBody>
      </p:sp>
    </p:spTree>
    <p:extLst>
      <p:ext uri="{BB962C8B-B14F-4D97-AF65-F5344CB8AC3E}">
        <p14:creationId xmlns:p14="http://schemas.microsoft.com/office/powerpoint/2010/main" val="20156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Lösung a)</a:t>
                </a:r>
                <a:r>
                  <a:rPr lang="de-DE" sz="2200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/>
                </a:r>
                <a:br>
                  <a:rPr lang="de-DE" sz="2200" b="1" dirty="0"/>
                </a:br>
                <a:r>
                  <a:rPr lang="de-DE" sz="2200" b="1" dirty="0"/>
                  <a:t>Ereignis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de-DE" sz="2200" b="1" dirty="0" smtClean="0"/>
                  <a:t>:</a:t>
                </a:r>
                <a:r>
                  <a:rPr lang="de-DE" sz="2200" b="1" dirty="0"/>
                  <a:t> „Der Affe tippt nur Tasten mit Ziffern.“</a:t>
                </a:r>
                <a:r>
                  <a:rPr lang="de-DE" sz="2200" b="1" dirty="0"/>
                  <a:t/>
                </a:r>
                <a:br>
                  <a:rPr lang="de-DE" sz="2200" b="1" dirty="0"/>
                </a:br>
                <a:endParaRPr lang="de-DE" sz="2200" b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Die Tastatur hat 10 Tasten, 4 davon sind mit Ziffern beschriftet. Die Wahr-</a:t>
                </a:r>
                <a:r>
                  <a:rPr lang="de-DE" sz="2200" dirty="0" err="1"/>
                  <a:t>scheinlichkeit</a:t>
                </a:r>
                <a:r>
                  <a:rPr lang="de-DE" sz="2200" dirty="0"/>
                  <a:t> für eine Ziffer beträgt somit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de-DE" sz="2200" dirty="0"/>
                  <a:t>. Die Wahrscheinlichkeit, dass der Affe nur Ziffern tippt ist folglich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de-DE" sz="2200" dirty="0"/>
                  <a:t>.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=0,01024≈1%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 </a:t>
                </a: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5544368" y="5436021"/>
            <a:ext cx="72008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0372" y="1691605"/>
            <a:ext cx="2457591" cy="117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4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Ereignis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de-DE" sz="2200" b="1" dirty="0"/>
                  <a:t>: „Der Affe tippt höchsten dreimal eine Ziffer</a:t>
                </a:r>
                <a:r>
                  <a:rPr lang="de-DE" sz="2200" b="1" dirty="0" smtClean="0"/>
                  <a:t>.“</a:t>
                </a:r>
                <a:endParaRPr lang="de-DE" sz="2200" b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 </a:t>
                </a:r>
                <a:endParaRPr lang="de-DE" sz="22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Das Gegenereignis zu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/>
                  <a:t> ist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=„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der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Affe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tippt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viermal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oder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f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ü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nfmal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200" dirty="0"/>
                  <a:t/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eine</m:t>
                    </m:r>
                    <m:r>
                      <a:rPr lang="de-DE" sz="2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200">
                        <a:latin typeface="Cambria Math" panose="02040503050406030204" pitchFamily="18" charset="0"/>
                      </a:rPr>
                      <m:t>Ziffer</m:t>
                    </m:r>
                  </m:oMath>
                </a14:m>
                <a:r>
                  <a:rPr lang="de-DE" sz="2200" dirty="0"/>
                  <a:t>“. Damit 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)=1−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/>
                  <a:t>. </a:t>
                </a:r>
                <a:br>
                  <a:rPr lang="de-DE" sz="2200" dirty="0"/>
                </a:br>
                <a:r>
                  <a:rPr lang="de-DE" sz="2200" dirty="0"/>
                  <a:t>Die Wahrscheinlichkeit, dass der Affe vier Ziffern tippt 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=0,0768</m:t>
                    </m:r>
                  </m:oMath>
                </a14:m>
                <a:r>
                  <a:rPr lang="de-DE" sz="2200" dirty="0"/>
                  <a:t>. Beachte, dass der einzelne Buchstabe an jeder der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/>
                  <a:t> möglichen Positionen vorkommen kann, was den Faktor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/>
                  <a:t> in der Formel erklärt.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Die Wahrscheinlichkeit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/>
                  <a:t> getippte Ziffern ist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=0,01024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Damit haben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=0,0768+0,01024=0,08704</m:t>
                    </m:r>
                  </m:oMath>
                </a14:m>
                <a:r>
                  <a:rPr lang="de-DE" sz="2200" dirty="0"/>
                  <a:t> also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=1−0,08704=0,91296≈91,3%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≈91,3%</m:t>
                    </m:r>
                  </m:oMath>
                </a14:m>
                <a:r>
                  <a:rPr lang="de-DE" sz="2200" dirty="0"/>
                  <a:t>.</a:t>
                </a: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3528144" y="6372125"/>
            <a:ext cx="864096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592" y="1177551"/>
            <a:ext cx="2457591" cy="117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Ereignis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de-DE" sz="2200" b="1" dirty="0"/>
                  <a:t>: „Die vom Affen getippte Zeichenfolge enthält die Buchstaben</a:t>
                </a:r>
                <a:br>
                  <a:rPr lang="de-DE" sz="2200" b="1" dirty="0"/>
                </a:br>
                <a:r>
                  <a:rPr lang="de-DE" sz="2200" b="1" dirty="0"/>
                  <a:t>A F </a:t>
                </a:r>
                <a:r>
                  <a:rPr lang="de-DE" sz="2200" b="1" dirty="0" err="1"/>
                  <a:t>F</a:t>
                </a:r>
                <a:r>
                  <a:rPr lang="de-DE" sz="2200" b="1" dirty="0"/>
                  <a:t> E direkt nebeneinander.“</a:t>
                </a:r>
                <a:endParaRPr lang="de-DE" sz="2200" b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800" dirty="0" smtClean="0"/>
                  <a:t/>
                </a:r>
                <a:br>
                  <a:rPr lang="de-DE" sz="800" dirty="0" smtClean="0"/>
                </a:br>
                <a:r>
                  <a:rPr lang="de-DE" sz="2200" dirty="0" smtClean="0"/>
                  <a:t>Die </a:t>
                </a:r>
                <a:r>
                  <a:rPr lang="de-DE" sz="2200" dirty="0"/>
                  <a:t>Wahrscheinlichkeit, den Buchstaben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/>
                  <a:t> zu tippen ist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=0,1=10%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Dies gilt natürlich auch für jeden anderen Buchstaben.  (Verwechseln Sie dies nicht mit der Wahrscheinlichkeit für „irgendeinen“ Buchstaben, denn diese beträgt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=0,6=60%</m:t>
                    </m:r>
                  </m:oMath>
                </a14:m>
                <a:r>
                  <a:rPr lang="de-DE" sz="2200" dirty="0"/>
                  <a:t>).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In einer Reihe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/>
                  <a:t> Tastenanschlägen kann das Wort AFFE an erster oder zweiter Position beginnen. Wir haben also die beiden Möglichkeiten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∗,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de-DE" sz="2200" dirty="0"/>
                  <a:t> bzw.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,∗</m:t>
                        </m:r>
                      </m:e>
                    </m:d>
                  </m:oMath>
                </a14:m>
                <a:r>
                  <a:rPr lang="de-DE" sz="2200" dirty="0"/>
                  <a:t> wobei das Sternchen für „irgendeine Taste“ steht. Die Wahrscheinlichkeit für „irgendeine Taste“ ist 1. Mithin ist die gesuchte Wahrscheinlichkeit gleich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2⋅1⋅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=0,0002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≈0,0002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200" dirty="0"/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543" b="-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3528144" y="6588149"/>
            <a:ext cx="864096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584" y="6133338"/>
            <a:ext cx="2457591" cy="117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b)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Anzahl der Buchstaben auf lange Sicht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Mit der Zufallsvariablen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modellieren wir die Anzahl der Buchstaben in einem Experiment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/>
                  <a:t> Tastaturanschlägen. Folglich kann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die Werte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/>
                  <a:t> bis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/>
                  <a:t> annehmen. Da es sich um ein Bernoulli-Experiment handelt („Buchstabe“ oder „nicht Buchstabe“), 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binomialverteilt. Der Erwartungswert ist damit durch die Formel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 gegeben, wobei n=20 die Anzahl der Versuche (=Tastenanschläge)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de-DE" sz="2200" dirty="0"/>
                  <a:t> die Trefferwahrscheinlichkeit (also die Wahrscheinlichkeit für „Buchstabe“) darstellt. Es folgt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=20⋅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Auf lange Sicht sind im Mittel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2200" dirty="0"/>
                  <a:t> Buchstaben pro Experiment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/>
                  <a:t> Tastaturanschlägen zu erwarten.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2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5256336" y="6228109"/>
            <a:ext cx="36004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Wahrscheinlichkeit für eine Abweichung um höchstens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de-DE" sz="2200" b="1" dirty="0"/>
                  <a:t> vom Erwartungswert</a:t>
                </a:r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de-DE" sz="2200" dirty="0"/>
                  <a:t>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2200" dirty="0"/>
                  <a:t> (dem Erwartungswert) sind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12∗0,2=2,4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Da es hier aber um ganze Zahlen geht müssen wir uns jetzt fragen, ob wir die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2,4</m:t>
                    </m:r>
                  </m:oMath>
                </a14:m>
                <a:r>
                  <a:rPr lang="de-DE" sz="2200" dirty="0"/>
                  <a:t> auf- oder abrunden müssen. Die Abweichung vom Erwartungswert soll „höchstens“ 2,4 betragen, d.h. wir können nicht auf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aufrunden, denn dann würde wir ja über der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2,4</m:t>
                    </m:r>
                  </m:oMath>
                </a14:m>
                <a:r>
                  <a:rPr lang="de-DE" sz="2200" dirty="0"/>
                  <a:t> liegen. Wir müssen also auf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 abrunden und haben entsprechend die Spanne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200" dirty="0"/>
                  <a:t> bis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de-DE" sz="2200" dirty="0"/>
                  <a:t> Buchstaben zu betrachten. </a:t>
                </a:r>
              </a:p>
              <a:p>
                <a:pPr marL="0" indent="0">
                  <a:buNone/>
                </a:pPr>
                <a:r>
                  <a:rPr lang="de-DE" sz="2200" dirty="0"/>
                  <a:t>Gesucht ist demnach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(10≤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≤14)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Wir formen diesen Ausdruck nun „GTR-gerecht“ um und erhalten: 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10≤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≤14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≤14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≤9</m:t>
                          </m:r>
                        </m:e>
                      </m:d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5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430</Words>
  <Application>Microsoft Office PowerPoint</Application>
  <PresentationFormat>Benutzerdefiniert</PresentationFormat>
  <Paragraphs>79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2018 – Aufgabe C 2</vt:lpstr>
      <vt:lpstr>Wahlteil 2018 – Aufgabe C 2</vt:lpstr>
      <vt:lpstr>Wahlteil 2018 –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  <vt:lpstr>Wahlteil 2018 – Lösung Aufgabe C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249</cp:revision>
  <dcterms:modified xsi:type="dcterms:W3CDTF">2018-09-28T06:53:20Z</dcterms:modified>
</cp:coreProperties>
</file>