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1" r:id="rId9"/>
    <p:sldId id="262" r:id="rId10"/>
    <p:sldId id="270" r:id="rId11"/>
    <p:sldId id="263" r:id="rId12"/>
    <p:sldId id="271" r:id="rId13"/>
    <p:sldId id="272" r:id="rId14"/>
    <p:sldId id="273" r:id="rId15"/>
    <p:sldId id="274" r:id="rId16"/>
    <p:sldId id="264" r:id="rId17"/>
    <p:sldId id="275" r:id="rId18"/>
    <p:sldId id="276" r:id="rId19"/>
    <p:sldId id="277" r:id="rId20"/>
    <p:sldId id="278" r:id="rId21"/>
    <p:sldId id="265" r:id="rId22"/>
    <p:sldId id="269" r:id="rId23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66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75" d="100"/>
          <a:sy n="75" d="100"/>
        </p:scale>
        <p:origin x="60" y="13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10.10.2019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2.png"/><Relationship Id="rId4" Type="http://schemas.openxmlformats.org/officeDocument/2006/relationships/image" Target="../media/image361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39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2.png"/><Relationship Id="rId4" Type="http://schemas.openxmlformats.org/officeDocument/2006/relationships/image" Target="../media/image361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6.png"/><Relationship Id="rId7" Type="http://schemas.openxmlformats.org/officeDocument/2006/relationships/image" Target="../media/image39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11" Type="http://schemas.openxmlformats.org/officeDocument/2006/relationships/image" Target="../media/image47.png"/><Relationship Id="rId5" Type="http://schemas.openxmlformats.org/officeDocument/2006/relationships/image" Target="../media/image371.png"/><Relationship Id="rId10" Type="http://schemas.openxmlformats.org/officeDocument/2006/relationships/image" Target="../media/image42.png"/><Relationship Id="rId4" Type="http://schemas.openxmlformats.org/officeDocument/2006/relationships/image" Target="../media/image361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3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17" Type="http://schemas.openxmlformats.org/officeDocument/2006/relationships/image" Target="../media/image460.png"/><Relationship Id="rId2" Type="http://schemas.openxmlformats.org/officeDocument/2006/relationships/image" Target="../media/image310.png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0.png"/><Relationship Id="rId15" Type="http://schemas.openxmlformats.org/officeDocument/2006/relationships/image" Target="../media/image4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</a:t>
            </a:r>
            <a:r>
              <a:rPr lang="de-DE" sz="4400" dirty="0" smtClean="0">
                <a:solidFill>
                  <a:srgbClr val="2300DC"/>
                </a:solidFill>
              </a:rPr>
              <a:t>2019 </a:t>
            </a:r>
            <a:r>
              <a:rPr lang="de-DE" sz="4400" dirty="0">
                <a:solidFill>
                  <a:srgbClr val="2300DC"/>
                </a:solidFill>
              </a:rPr>
              <a:t>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Pflichtteil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Lösungen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4 b)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0" dirty="0" smtClean="0"/>
                  <a:t>Es gilt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de-DE" sz="2200" dirty="0" smtClean="0"/>
                  <a:t>, da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im Intervall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[1;3]</m:t>
                    </m:r>
                  </m:oMath>
                </a14:m>
                <a:r>
                  <a:rPr lang="de-DE" sz="2200" dirty="0" smtClean="0"/>
                  <a:t> unterhalb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verläuft!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Fläche </a:t>
                </a:r>
                <a:r>
                  <a:rPr lang="de-DE" sz="2200" dirty="0"/>
                  <a:t>im Intervall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[1;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2200" dirty="0"/>
                  <a:t> unterhalb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-</a:t>
                </a:r>
                <a:r>
                  <a:rPr lang="de-DE" sz="2200" dirty="0" smtClean="0"/>
                  <a:t>Achse wird betragsmäßig immer größer, je mehr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 smtClean="0"/>
                  <a:t> sich dem Wert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annähert, d.h. umgekehrt wird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immer kleiner, </a:t>
                </a:r>
                <a:r>
                  <a:rPr lang="de-DE" sz="2200" dirty="0"/>
                  <a:t>je mehr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sich dem Wert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(von links) annähert.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ist im </a:t>
                </a:r>
                <a:r>
                  <a:rPr lang="de-DE" sz="2200" dirty="0"/>
                  <a:t>Intervall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[1;3]</m:t>
                    </m:r>
                  </m:oMath>
                </a14:m>
                <a:r>
                  <a:rPr lang="de-DE" sz="2200" dirty="0" smtClean="0"/>
                  <a:t> streng monoton fallend.</a:t>
                </a:r>
                <a:br>
                  <a:rPr lang="de-DE" sz="2200" dirty="0" smtClean="0"/>
                </a:b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9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8084227" y="179436"/>
            <a:ext cx="1852629" cy="1164505"/>
            <a:chOff x="6788819" y="2551484"/>
            <a:chExt cx="2905125" cy="187642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819" y="2551484"/>
              <a:ext cx="2905125" cy="1876425"/>
            </a:xfrm>
            <a:prstGeom prst="rect">
              <a:avLst/>
            </a:prstGeom>
          </p:spPr>
        </p:pic>
        <p:sp>
          <p:nvSpPr>
            <p:cNvPr id="7" name="Freihandform 6"/>
            <p:cNvSpPr/>
            <p:nvPr/>
          </p:nvSpPr>
          <p:spPr>
            <a:xfrm>
              <a:off x="6832315" y="2940802"/>
              <a:ext cx="2858132" cy="768183"/>
            </a:xfrm>
            <a:custGeom>
              <a:avLst/>
              <a:gdLst>
                <a:gd name="connsiteX0" fmla="*/ 0 w 2301412"/>
                <a:gd name="connsiteY0" fmla="*/ 369870 h 729475"/>
                <a:gd name="connsiteX1" fmla="*/ 349322 w 2301412"/>
                <a:gd name="connsiteY1" fmla="*/ 0 h 729475"/>
                <a:gd name="connsiteX2" fmla="*/ 1099335 w 2301412"/>
                <a:gd name="connsiteY2" fmla="*/ 369870 h 729475"/>
                <a:gd name="connsiteX3" fmla="*/ 1808252 w 2301412"/>
                <a:gd name="connsiteY3" fmla="*/ 729466 h 729475"/>
                <a:gd name="connsiteX4" fmla="*/ 2178122 w 2301412"/>
                <a:gd name="connsiteY4" fmla="*/ 359596 h 729475"/>
                <a:gd name="connsiteX5" fmla="*/ 2301412 w 2301412"/>
                <a:gd name="connsiteY5" fmla="*/ 102742 h 729475"/>
                <a:gd name="connsiteX6" fmla="*/ 2301412 w 2301412"/>
                <a:gd name="connsiteY6" fmla="*/ 102742 h 729475"/>
                <a:gd name="connsiteX0" fmla="*/ 10907 w 2312319"/>
                <a:gd name="connsiteY0" fmla="*/ 370434 h 730039"/>
                <a:gd name="connsiteX1" fmla="*/ 31456 w 2312319"/>
                <a:gd name="connsiteY1" fmla="*/ 288241 h 730039"/>
                <a:gd name="connsiteX2" fmla="*/ 360229 w 2312319"/>
                <a:gd name="connsiteY2" fmla="*/ 564 h 730039"/>
                <a:gd name="connsiteX3" fmla="*/ 1110242 w 2312319"/>
                <a:gd name="connsiteY3" fmla="*/ 370434 h 730039"/>
                <a:gd name="connsiteX4" fmla="*/ 1819159 w 2312319"/>
                <a:gd name="connsiteY4" fmla="*/ 730030 h 730039"/>
                <a:gd name="connsiteX5" fmla="*/ 2189029 w 2312319"/>
                <a:gd name="connsiteY5" fmla="*/ 360160 h 730039"/>
                <a:gd name="connsiteX6" fmla="*/ 2312319 w 2312319"/>
                <a:gd name="connsiteY6" fmla="*/ 103306 h 730039"/>
                <a:gd name="connsiteX7" fmla="*/ 2312319 w 2312319"/>
                <a:gd name="connsiteY7" fmla="*/ 103306 h 730039"/>
                <a:gd name="connsiteX0" fmla="*/ 0 w 2414427"/>
                <a:gd name="connsiteY0" fmla="*/ 617014 h 730039"/>
                <a:gd name="connsiteX1" fmla="*/ 133564 w 2414427"/>
                <a:gd name="connsiteY1" fmla="*/ 288241 h 730039"/>
                <a:gd name="connsiteX2" fmla="*/ 462337 w 2414427"/>
                <a:gd name="connsiteY2" fmla="*/ 564 h 730039"/>
                <a:gd name="connsiteX3" fmla="*/ 1212350 w 2414427"/>
                <a:gd name="connsiteY3" fmla="*/ 370434 h 730039"/>
                <a:gd name="connsiteX4" fmla="*/ 1921267 w 2414427"/>
                <a:gd name="connsiteY4" fmla="*/ 730030 h 730039"/>
                <a:gd name="connsiteX5" fmla="*/ 2291137 w 2414427"/>
                <a:gd name="connsiteY5" fmla="*/ 360160 h 730039"/>
                <a:gd name="connsiteX6" fmla="*/ 2414427 w 2414427"/>
                <a:gd name="connsiteY6" fmla="*/ 103306 h 730039"/>
                <a:gd name="connsiteX7" fmla="*/ 2414427 w 2414427"/>
                <a:gd name="connsiteY7" fmla="*/ 103306 h 730039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62337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82885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19231"/>
                <a:gd name="connsiteX1" fmla="*/ 92467 w 2414427"/>
                <a:gd name="connsiteY1" fmla="*/ 349352 h 719231"/>
                <a:gd name="connsiteX2" fmla="*/ 482885 w 2414427"/>
                <a:gd name="connsiteY2" fmla="*/ 30 h 719231"/>
                <a:gd name="connsiteX3" fmla="*/ 1212350 w 2414427"/>
                <a:gd name="connsiteY3" fmla="*/ 369900 h 719231"/>
                <a:gd name="connsiteX4" fmla="*/ 1910993 w 2414427"/>
                <a:gd name="connsiteY4" fmla="*/ 719222 h 719231"/>
                <a:gd name="connsiteX5" fmla="*/ 2291137 w 2414427"/>
                <a:gd name="connsiteY5" fmla="*/ 359626 h 719231"/>
                <a:gd name="connsiteX6" fmla="*/ 2414427 w 2414427"/>
                <a:gd name="connsiteY6" fmla="*/ 102772 h 719231"/>
                <a:gd name="connsiteX7" fmla="*/ 2414427 w 2414427"/>
                <a:gd name="connsiteY7" fmla="*/ 102772 h 719231"/>
                <a:gd name="connsiteX0" fmla="*/ 0 w 2414427"/>
                <a:gd name="connsiteY0" fmla="*/ 616459 h 719210"/>
                <a:gd name="connsiteX1" fmla="*/ 123290 w 2414427"/>
                <a:gd name="connsiteY1" fmla="*/ 380153 h 719210"/>
                <a:gd name="connsiteX2" fmla="*/ 482885 w 2414427"/>
                <a:gd name="connsiteY2" fmla="*/ 9 h 719210"/>
                <a:gd name="connsiteX3" fmla="*/ 1212350 w 2414427"/>
                <a:gd name="connsiteY3" fmla="*/ 369879 h 719210"/>
                <a:gd name="connsiteX4" fmla="*/ 1910993 w 2414427"/>
                <a:gd name="connsiteY4" fmla="*/ 719201 h 719210"/>
                <a:gd name="connsiteX5" fmla="*/ 2291137 w 2414427"/>
                <a:gd name="connsiteY5" fmla="*/ 359605 h 719210"/>
                <a:gd name="connsiteX6" fmla="*/ 2414427 w 2414427"/>
                <a:gd name="connsiteY6" fmla="*/ 102751 h 719210"/>
                <a:gd name="connsiteX7" fmla="*/ 2414427 w 2414427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92477 h 719210"/>
                <a:gd name="connsiteX0" fmla="*/ 68066 w 2536272"/>
                <a:gd name="connsiteY0" fmla="*/ 616459 h 719210"/>
                <a:gd name="connsiteX1" fmla="*/ 16695 w 2536272"/>
                <a:gd name="connsiteY1" fmla="*/ 380153 h 719210"/>
                <a:gd name="connsiteX2" fmla="*/ 550951 w 2536272"/>
                <a:gd name="connsiteY2" fmla="*/ 9 h 719210"/>
                <a:gd name="connsiteX3" fmla="*/ 1280416 w 2536272"/>
                <a:gd name="connsiteY3" fmla="*/ 369879 h 719210"/>
                <a:gd name="connsiteX4" fmla="*/ 1979059 w 2536272"/>
                <a:gd name="connsiteY4" fmla="*/ 719201 h 719210"/>
                <a:gd name="connsiteX5" fmla="*/ 2503041 w 2536272"/>
                <a:gd name="connsiteY5" fmla="*/ 359605 h 719210"/>
                <a:gd name="connsiteX6" fmla="*/ 2482493 w 2536272"/>
                <a:gd name="connsiteY6" fmla="*/ 102751 h 719210"/>
                <a:gd name="connsiteX7" fmla="*/ 2482493 w 2536272"/>
                <a:gd name="connsiteY7" fmla="*/ 92477 h 719210"/>
                <a:gd name="connsiteX0" fmla="*/ 0 w 2663415"/>
                <a:gd name="connsiteY0" fmla="*/ 606185 h 719210"/>
                <a:gd name="connsiteX1" fmla="*/ 143838 w 2663415"/>
                <a:gd name="connsiteY1" fmla="*/ 380153 h 719210"/>
                <a:gd name="connsiteX2" fmla="*/ 678094 w 2663415"/>
                <a:gd name="connsiteY2" fmla="*/ 9 h 719210"/>
                <a:gd name="connsiteX3" fmla="*/ 1407559 w 2663415"/>
                <a:gd name="connsiteY3" fmla="*/ 369879 h 719210"/>
                <a:gd name="connsiteX4" fmla="*/ 2106202 w 2663415"/>
                <a:gd name="connsiteY4" fmla="*/ 719201 h 719210"/>
                <a:gd name="connsiteX5" fmla="*/ 2630184 w 2663415"/>
                <a:gd name="connsiteY5" fmla="*/ 359605 h 719210"/>
                <a:gd name="connsiteX6" fmla="*/ 2609636 w 2663415"/>
                <a:gd name="connsiteY6" fmla="*/ 102751 h 719210"/>
                <a:gd name="connsiteX7" fmla="*/ 2609636 w 2663415"/>
                <a:gd name="connsiteY7" fmla="*/ 92477 h 719210"/>
                <a:gd name="connsiteX0" fmla="*/ 0 w 2784297"/>
                <a:gd name="connsiteY0" fmla="*/ 606185 h 719210"/>
                <a:gd name="connsiteX1" fmla="*/ 143838 w 2784297"/>
                <a:gd name="connsiteY1" fmla="*/ 380153 h 719210"/>
                <a:gd name="connsiteX2" fmla="*/ 678094 w 2784297"/>
                <a:gd name="connsiteY2" fmla="*/ 9 h 719210"/>
                <a:gd name="connsiteX3" fmla="*/ 1407559 w 2784297"/>
                <a:gd name="connsiteY3" fmla="*/ 369879 h 719210"/>
                <a:gd name="connsiteX4" fmla="*/ 2106202 w 2784297"/>
                <a:gd name="connsiteY4" fmla="*/ 719201 h 719210"/>
                <a:gd name="connsiteX5" fmla="*/ 2630184 w 2784297"/>
                <a:gd name="connsiteY5" fmla="*/ 359605 h 719210"/>
                <a:gd name="connsiteX6" fmla="*/ 2609636 w 2784297"/>
                <a:gd name="connsiteY6" fmla="*/ 102751 h 719210"/>
                <a:gd name="connsiteX7" fmla="*/ 2784297 w 2784297"/>
                <a:gd name="connsiteY7" fmla="*/ 61654 h 719210"/>
                <a:gd name="connsiteX0" fmla="*/ 0 w 2658759"/>
                <a:gd name="connsiteY0" fmla="*/ 606185 h 719210"/>
                <a:gd name="connsiteX1" fmla="*/ 143838 w 2658759"/>
                <a:gd name="connsiteY1" fmla="*/ 380153 h 719210"/>
                <a:gd name="connsiteX2" fmla="*/ 678094 w 2658759"/>
                <a:gd name="connsiteY2" fmla="*/ 9 h 719210"/>
                <a:gd name="connsiteX3" fmla="*/ 1407559 w 2658759"/>
                <a:gd name="connsiteY3" fmla="*/ 369879 h 719210"/>
                <a:gd name="connsiteX4" fmla="*/ 2106202 w 2658759"/>
                <a:gd name="connsiteY4" fmla="*/ 719201 h 719210"/>
                <a:gd name="connsiteX5" fmla="*/ 2630184 w 2658759"/>
                <a:gd name="connsiteY5" fmla="*/ 359605 h 719210"/>
                <a:gd name="connsiteX6" fmla="*/ 2609636 w 2658759"/>
                <a:gd name="connsiteY6" fmla="*/ 102751 h 719210"/>
                <a:gd name="connsiteX0" fmla="*/ 0 w 2825394"/>
                <a:gd name="connsiteY0" fmla="*/ 606185 h 719210"/>
                <a:gd name="connsiteX1" fmla="*/ 143838 w 2825394"/>
                <a:gd name="connsiteY1" fmla="*/ 380153 h 719210"/>
                <a:gd name="connsiteX2" fmla="*/ 678094 w 2825394"/>
                <a:gd name="connsiteY2" fmla="*/ 9 h 719210"/>
                <a:gd name="connsiteX3" fmla="*/ 1407559 w 2825394"/>
                <a:gd name="connsiteY3" fmla="*/ 369879 h 719210"/>
                <a:gd name="connsiteX4" fmla="*/ 2106202 w 2825394"/>
                <a:gd name="connsiteY4" fmla="*/ 719201 h 719210"/>
                <a:gd name="connsiteX5" fmla="*/ 2630184 w 2825394"/>
                <a:gd name="connsiteY5" fmla="*/ 359605 h 719210"/>
                <a:gd name="connsiteX6" fmla="*/ 2825394 w 2825394"/>
                <a:gd name="connsiteY6" fmla="*/ 41106 h 719210"/>
                <a:gd name="connsiteX0" fmla="*/ 0 w 2825394"/>
                <a:gd name="connsiteY0" fmla="*/ 606186 h 719212"/>
                <a:gd name="connsiteX1" fmla="*/ 143838 w 2825394"/>
                <a:gd name="connsiteY1" fmla="*/ 380154 h 719212"/>
                <a:gd name="connsiteX2" fmla="*/ 678094 w 2825394"/>
                <a:gd name="connsiteY2" fmla="*/ 10 h 719212"/>
                <a:gd name="connsiteX3" fmla="*/ 1407559 w 2825394"/>
                <a:gd name="connsiteY3" fmla="*/ 369880 h 719212"/>
                <a:gd name="connsiteX4" fmla="*/ 2106202 w 2825394"/>
                <a:gd name="connsiteY4" fmla="*/ 719202 h 719212"/>
                <a:gd name="connsiteX5" fmla="*/ 2630184 w 2825394"/>
                <a:gd name="connsiteY5" fmla="*/ 359606 h 719212"/>
                <a:gd name="connsiteX6" fmla="*/ 2825394 w 2825394"/>
                <a:gd name="connsiteY6" fmla="*/ 41107 h 719212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81"/>
                <a:gd name="connsiteX1" fmla="*/ 143838 w 2858132"/>
                <a:gd name="connsiteY1" fmla="*/ 408574 h 768181"/>
                <a:gd name="connsiteX2" fmla="*/ 678094 w 2858132"/>
                <a:gd name="connsiteY2" fmla="*/ 28430 h 768181"/>
                <a:gd name="connsiteX3" fmla="*/ 1407559 w 2858132"/>
                <a:gd name="connsiteY3" fmla="*/ 398300 h 768181"/>
                <a:gd name="connsiteX4" fmla="*/ 2106202 w 2858132"/>
                <a:gd name="connsiteY4" fmla="*/ 768170 h 768181"/>
                <a:gd name="connsiteX5" fmla="*/ 2630184 w 2858132"/>
                <a:gd name="connsiteY5" fmla="*/ 388026 h 768181"/>
                <a:gd name="connsiteX6" fmla="*/ 2825394 w 2858132"/>
                <a:gd name="connsiteY6" fmla="*/ 69527 h 768181"/>
                <a:gd name="connsiteX0" fmla="*/ 0 w 2858132"/>
                <a:gd name="connsiteY0" fmla="*/ 634606 h 768183"/>
                <a:gd name="connsiteX1" fmla="*/ 143838 w 2858132"/>
                <a:gd name="connsiteY1" fmla="*/ 408574 h 768183"/>
                <a:gd name="connsiteX2" fmla="*/ 678094 w 2858132"/>
                <a:gd name="connsiteY2" fmla="*/ 28430 h 768183"/>
                <a:gd name="connsiteX3" fmla="*/ 1407559 w 2858132"/>
                <a:gd name="connsiteY3" fmla="*/ 398300 h 768183"/>
                <a:gd name="connsiteX4" fmla="*/ 2106202 w 2858132"/>
                <a:gd name="connsiteY4" fmla="*/ 768170 h 768183"/>
                <a:gd name="connsiteX5" fmla="*/ 2630184 w 2858132"/>
                <a:gd name="connsiteY5" fmla="*/ 388026 h 768183"/>
                <a:gd name="connsiteX6" fmla="*/ 2825394 w 2858132"/>
                <a:gd name="connsiteY6" fmla="*/ 69527 h 76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132" h="768183">
                  <a:moveTo>
                    <a:pt x="0" y="634606"/>
                  </a:moveTo>
                  <a:cubicBezTo>
                    <a:pt x="3425" y="620907"/>
                    <a:pt x="85618" y="470219"/>
                    <a:pt x="143838" y="408574"/>
                  </a:cubicBezTo>
                  <a:cubicBezTo>
                    <a:pt x="202058" y="346929"/>
                    <a:pt x="467474" y="30142"/>
                    <a:pt x="678094" y="28430"/>
                  </a:cubicBezTo>
                  <a:cubicBezTo>
                    <a:pt x="888714" y="26718"/>
                    <a:pt x="1222092" y="204768"/>
                    <a:pt x="1407559" y="398300"/>
                  </a:cubicBezTo>
                  <a:cubicBezTo>
                    <a:pt x="1604480" y="603784"/>
                    <a:pt x="1902431" y="769882"/>
                    <a:pt x="2106202" y="768170"/>
                  </a:cubicBezTo>
                  <a:cubicBezTo>
                    <a:pt x="2309973" y="766458"/>
                    <a:pt x="2510319" y="504467"/>
                    <a:pt x="2630184" y="388026"/>
                  </a:cubicBezTo>
                  <a:cubicBezTo>
                    <a:pt x="2750049" y="271586"/>
                    <a:pt x="2933273" y="-168491"/>
                    <a:pt x="2825394" y="695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8" name="Gerader Verbinder 7"/>
          <p:cNvCxnSpPr/>
          <p:nvPr/>
        </p:nvCxnSpPr>
        <p:spPr>
          <a:xfrm>
            <a:off x="4464248" y="4859957"/>
            <a:ext cx="277839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8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Aufgabe 5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Gegeben sind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und die Ebene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 3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Untersuchen Sie die gegenseitige Lage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entsteht durch Spiegelung der Geraden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an der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Bestimmen Sie eine Gleichung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(4 </a:t>
                </a:r>
                <a:r>
                  <a:rPr lang="de-DE" sz="2200" dirty="0"/>
                  <a:t>VP)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4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5 a) Gegenseitige Lage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Normalenvektor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, Richtungsvektor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Wegen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=3⋅1+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⋅0+1⋅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stehen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de-DE" sz="2200" dirty="0" smtClean="0"/>
                  <a:t> senkrecht zueinander, d.h.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verläuft parallel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oder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liegt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teste durch Einsetzen, ob der Stützvektor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liegt: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⋅2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⋅0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1≠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de-DE" sz="24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verläuft parallel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416576" y="69296"/>
                <a:ext cx="2518445" cy="98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: 3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69296"/>
                <a:ext cx="2518445" cy="98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1871960" y="5580037"/>
            <a:ext cx="277839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ieren 27"/>
          <p:cNvGrpSpPr/>
          <p:nvPr/>
        </p:nvGrpSpPr>
        <p:grpSpPr>
          <a:xfrm>
            <a:off x="7128544" y="4511084"/>
            <a:ext cx="2628479" cy="1212659"/>
            <a:chOff x="7128544" y="4511084"/>
            <a:chExt cx="2628479" cy="1212659"/>
          </a:xfrm>
        </p:grpSpPr>
        <p:sp>
          <p:nvSpPr>
            <p:cNvPr id="7" name="Parallelogramm 6"/>
            <p:cNvSpPr/>
            <p:nvPr/>
          </p:nvSpPr>
          <p:spPr>
            <a:xfrm>
              <a:off x="7488584" y="5003663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r Verbinder 7"/>
            <p:cNvCxnSpPr/>
            <p:nvPr/>
          </p:nvCxnSpPr>
          <p:spPr>
            <a:xfrm>
              <a:off x="7128544" y="4787949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 flipH="1">
              <a:off x="8305715" y="4787949"/>
              <a:ext cx="0" cy="5400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hteck 9"/>
                <p:cNvSpPr/>
                <p:nvPr/>
              </p:nvSpPr>
              <p:spPr>
                <a:xfrm>
                  <a:off x="8676032" y="4958617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0" name="Rechteck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6032" y="4958617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hteck 10"/>
                <p:cNvSpPr/>
                <p:nvPr/>
              </p:nvSpPr>
              <p:spPr>
                <a:xfrm>
                  <a:off x="9418597" y="4624188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1" name="Rechteck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8597" y="4624188"/>
                  <a:ext cx="3384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Ellipse 16"/>
            <p:cNvSpPr/>
            <p:nvPr/>
          </p:nvSpPr>
          <p:spPr>
            <a:xfrm>
              <a:off x="8290946" y="5312553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hteck 2"/>
                <p:cNvSpPr/>
                <p:nvPr/>
              </p:nvSpPr>
              <p:spPr>
                <a:xfrm>
                  <a:off x="8238293" y="4931965"/>
                  <a:ext cx="3304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" name="Rechteck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8293" y="4931965"/>
                  <a:ext cx="330411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Gerader Verbinder 24"/>
            <p:cNvCxnSpPr/>
            <p:nvPr/>
          </p:nvCxnSpPr>
          <p:spPr>
            <a:xfrm flipV="1">
              <a:off x="7488584" y="4788350"/>
              <a:ext cx="648072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hteck 26"/>
                <p:cNvSpPr/>
                <p:nvPr/>
              </p:nvSpPr>
              <p:spPr>
                <a:xfrm>
                  <a:off x="7776616" y="4511084"/>
                  <a:ext cx="31367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7" name="Rechteck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616" y="4511084"/>
                  <a:ext cx="313676" cy="307777"/>
                </a:xfrm>
                <a:prstGeom prst="rect">
                  <a:avLst/>
                </a:prstGeom>
                <a:blipFill>
                  <a:blip r:embed="rId7"/>
                  <a:stretch>
                    <a:fillRect t="-12000" r="-980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62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5 b) Spiegelung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de-DE" sz="2200" b="1" dirty="0" smtClean="0"/>
                  <a:t> an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wählen zunächst einen beliebigen Punkt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,</a:t>
                </a:r>
                <a:br>
                  <a:rPr lang="de-DE" sz="2200" dirty="0" smtClean="0"/>
                </a:br>
                <a:r>
                  <a:rPr lang="de-DE" sz="2200" dirty="0" smtClean="0"/>
                  <a:t>der Einfachheit halber den durch den Stützvektor </a:t>
                </a:r>
                <a:br>
                  <a:rPr lang="de-DE" sz="2200" dirty="0" smtClean="0"/>
                </a:br>
                <a:r>
                  <a:rPr lang="de-DE" sz="2200" dirty="0" smtClean="0"/>
                  <a:t>gegebenen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(2|0|1)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konstruieren wir die Hilfsgerade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200" dirty="0" smtClean="0"/>
                  <a:t>, senkrecht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, die durch den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geht.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Richtungsvektor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200" dirty="0" smtClean="0"/>
                  <a:t> ist somit der Normalenvektor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000" dirty="0" smtClean="0"/>
                  <a:t> von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haben wir eine Geradengleichung für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200" dirty="0" smtClean="0"/>
                  <a:t>, nämlich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′: </m:t>
                      </m:r>
                      <m:acc>
                        <m:accPr>
                          <m:chr m:val="⃗"/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  <a:blipFill>
                <a:blip r:embed="rId2"/>
                <a:stretch>
                  <a:fillRect l="-809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416576" y="69296"/>
                <a:ext cx="2518445" cy="98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: 3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69296"/>
                <a:ext cx="2518445" cy="98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7056536" y="1691605"/>
            <a:ext cx="2657551" cy="1747316"/>
            <a:chOff x="7056536" y="1691605"/>
            <a:chExt cx="2657551" cy="1747316"/>
          </a:xfrm>
        </p:grpSpPr>
        <p:sp>
          <p:nvSpPr>
            <p:cNvPr id="3" name="Parallelogramm 2"/>
            <p:cNvSpPr/>
            <p:nvPr/>
          </p:nvSpPr>
          <p:spPr>
            <a:xfrm>
              <a:off x="7416576" y="2195351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r Verbinder 6"/>
            <p:cNvCxnSpPr/>
            <p:nvPr/>
          </p:nvCxnSpPr>
          <p:spPr>
            <a:xfrm>
              <a:off x="7056536" y="1979637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flipH="1">
              <a:off x="8233707" y="1979637"/>
              <a:ext cx="0" cy="5400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hteck 5"/>
                <p:cNvSpPr/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" name="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r Verbinder 11"/>
            <p:cNvCxnSpPr/>
            <p:nvPr/>
          </p:nvCxnSpPr>
          <p:spPr>
            <a:xfrm>
              <a:off x="7085608" y="3069318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Gerader Verbinder 16"/>
            <p:cNvCxnSpPr/>
            <p:nvPr/>
          </p:nvCxnSpPr>
          <p:spPr>
            <a:xfrm flipH="1">
              <a:off x="8229212" y="1691605"/>
              <a:ext cx="0" cy="1694751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8218938" y="250424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218848" y="305457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217228" y="195908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9"/>
                <p:cNvSpPr/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Rechtec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8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bestimmen nun den Schnittpunkt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durch Einsetzen: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)=14</m:t>
                    </m:r>
                  </m:oMath>
                </a14:m>
                <a:r>
                  <a:rPr lang="de-DE" sz="2200" dirty="0" smtClean="0"/>
                  <a:t> 	|ausmultiplizieren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+7=14</m:t>
                    </m:r>
                  </m:oMath>
                </a14:m>
                <a:r>
                  <a:rPr lang="de-DE" sz="2200" dirty="0" smtClean="0"/>
                  <a:t> 			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liefert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 Einsetzen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 smtClean="0"/>
                  <a:t> liefert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3,5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1,5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Schnittpunkt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ist somit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3,5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1,5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  <a:blipFill>
                <a:blip r:embed="rId2"/>
                <a:stretch>
                  <a:fillRect l="-809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416576" y="69296"/>
                <a:ext cx="2518445" cy="988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: 3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600" i="1" dirty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de-DE" sz="1600" dirty="0" smtClean="0"/>
              </a:p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′: </m:t>
                    </m:r>
                    <m:acc>
                      <m:accPr>
                        <m:chr m:val="⃗"/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69296"/>
                <a:ext cx="2518445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7056536" y="1691605"/>
            <a:ext cx="2657551" cy="1747316"/>
            <a:chOff x="7056536" y="1691605"/>
            <a:chExt cx="2657551" cy="1747316"/>
          </a:xfrm>
        </p:grpSpPr>
        <p:sp>
          <p:nvSpPr>
            <p:cNvPr id="3" name="Parallelogramm 2"/>
            <p:cNvSpPr/>
            <p:nvPr/>
          </p:nvSpPr>
          <p:spPr>
            <a:xfrm>
              <a:off x="7416576" y="2195351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r Verbinder 6"/>
            <p:cNvCxnSpPr/>
            <p:nvPr/>
          </p:nvCxnSpPr>
          <p:spPr>
            <a:xfrm>
              <a:off x="7056536" y="1979637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flipH="1">
              <a:off x="8233707" y="1979637"/>
              <a:ext cx="0" cy="5400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hteck 5"/>
                <p:cNvSpPr/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" name="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r Verbinder 11"/>
            <p:cNvCxnSpPr/>
            <p:nvPr/>
          </p:nvCxnSpPr>
          <p:spPr>
            <a:xfrm>
              <a:off x="7085608" y="3069318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Gerader Verbinder 16"/>
            <p:cNvCxnSpPr/>
            <p:nvPr/>
          </p:nvCxnSpPr>
          <p:spPr>
            <a:xfrm flipH="1">
              <a:off x="8229212" y="1691605"/>
              <a:ext cx="0" cy="1694751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8218938" y="250424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218848" y="305457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217228" y="195908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9"/>
                <p:cNvSpPr/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Rechtec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49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Über die Gleichung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𝑂𝑃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</m:oMath>
                </a14:m>
                <a:r>
                  <a:rPr lang="de-DE" sz="2200" dirty="0" smtClean="0"/>
                  <a:t> erhalten wir</a:t>
                </a:r>
                <a:br>
                  <a:rPr lang="de-DE" sz="2200" dirty="0" smtClean="0"/>
                </a:br>
                <a:r>
                  <a:rPr lang="de-DE" sz="2200" dirty="0" smtClean="0"/>
                  <a:t>schließlich einen Stützvektor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sz="2200" dirty="0" smtClean="0"/>
                  <a:t>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 smtClean="0"/>
                  <a:t>. Es folgt: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3,5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e>
                            </m:eqAr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dem Stützvektor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sz="2200" dirty="0" smtClean="0"/>
                  <a:t> und dem Richtungsvektor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(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hat denselben Richtungsvektor), können wir nun endlich eine Geradengleichung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angeben.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Gleichung der gesuchten Spiegelgeraden lautet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0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9038685" cy="4955787"/>
              </a:xfrm>
              <a:blipFill>
                <a:blip r:embed="rId2"/>
                <a:stretch>
                  <a:fillRect l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416576" y="69296"/>
                <a:ext cx="2518445" cy="1235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sz="16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3,5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de-DE" sz="1600" dirty="0" smtClean="0"/>
              </a:p>
              <a:p>
                <a:pPr algn="r"/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6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6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6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600" i="1" dirty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576" y="69296"/>
                <a:ext cx="2518445" cy="1235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pieren 3"/>
          <p:cNvGrpSpPr/>
          <p:nvPr/>
        </p:nvGrpSpPr>
        <p:grpSpPr>
          <a:xfrm>
            <a:off x="7056536" y="1691605"/>
            <a:ext cx="2657551" cy="1747316"/>
            <a:chOff x="7056536" y="1691605"/>
            <a:chExt cx="2657551" cy="1747316"/>
          </a:xfrm>
        </p:grpSpPr>
        <p:sp>
          <p:nvSpPr>
            <p:cNvPr id="3" name="Parallelogramm 2"/>
            <p:cNvSpPr/>
            <p:nvPr/>
          </p:nvSpPr>
          <p:spPr>
            <a:xfrm>
              <a:off x="7416576" y="2195351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r Verbinder 6"/>
            <p:cNvCxnSpPr/>
            <p:nvPr/>
          </p:nvCxnSpPr>
          <p:spPr>
            <a:xfrm>
              <a:off x="7056536" y="1979637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hteck 5"/>
                <p:cNvSpPr/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" name="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4024" y="2150305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hteck 8"/>
                <p:cNvSpPr/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9" name="Rechteck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6589" y="1815876"/>
                  <a:ext cx="338426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Gerader Verbinder 11"/>
            <p:cNvCxnSpPr/>
            <p:nvPr/>
          </p:nvCxnSpPr>
          <p:spPr>
            <a:xfrm>
              <a:off x="7085608" y="3069318"/>
              <a:ext cx="229619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hteck 14"/>
                <p:cNvSpPr/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Rechteck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5661" y="2905557"/>
                  <a:ext cx="338426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Gerader Verbinder 16"/>
            <p:cNvCxnSpPr/>
            <p:nvPr/>
          </p:nvCxnSpPr>
          <p:spPr>
            <a:xfrm flipH="1">
              <a:off x="8229212" y="1691605"/>
              <a:ext cx="0" cy="1694751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8218938" y="250424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218848" y="305457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217228" y="195908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9"/>
                <p:cNvSpPr/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Rechtec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7478" y="1743868"/>
                  <a:ext cx="34394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hteck 20"/>
                <p:cNvSpPr/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1" name="Rechtec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637" y="3131144"/>
                  <a:ext cx="370614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7752" y="2278836"/>
                  <a:ext cx="351827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hteck 22"/>
                <p:cNvSpPr/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3" name="Rechtec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8026" y="2803440"/>
                  <a:ext cx="351827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Ellipse 23"/>
          <p:cNvSpPr/>
          <p:nvPr/>
        </p:nvSpPr>
        <p:spPr>
          <a:xfrm>
            <a:off x="7278227" y="336835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endCxn id="19" idx="3"/>
          </p:cNvCxnSpPr>
          <p:nvPr/>
        </p:nvCxnSpPr>
        <p:spPr>
          <a:xfrm flipV="1">
            <a:off x="7301776" y="1989817"/>
            <a:ext cx="920724" cy="137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8224954" y="1989911"/>
            <a:ext cx="1620" cy="49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 26"/>
              <p:cNvSpPr/>
              <p:nvPr/>
            </p:nvSpPr>
            <p:spPr>
              <a:xfrm>
                <a:off x="7230301" y="3255233"/>
                <a:ext cx="3509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7" name="Rechteck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301" y="3255233"/>
                <a:ext cx="35092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>
            <a:stCxn id="24" idx="7"/>
            <a:endCxn id="18" idx="3"/>
          </p:cNvCxnSpPr>
          <p:nvPr/>
        </p:nvCxnSpPr>
        <p:spPr>
          <a:xfrm flipV="1">
            <a:off x="7308955" y="3085307"/>
            <a:ext cx="915165" cy="288321"/>
          </a:xfrm>
          <a:prstGeom prst="straightConnector1">
            <a:avLst/>
          </a:prstGeom>
          <a:ln>
            <a:solidFill>
              <a:srgbClr val="0066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>
            <a:off x="3816176" y="6444133"/>
            <a:ext cx="277839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Aufgabe 6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Gegeben ist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Berechnen Sie die Koordinaten des Punktes, in dem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 smtClean="0"/>
                  <a:t>-Ebene schneidet</a:t>
                </a:r>
                <a:r>
                  <a:rPr lang="de-DE" sz="2200" dirty="0" smtClean="0"/>
                  <a:t>.</a:t>
                </a:r>
                <a:endParaRPr lang="de-DE" sz="22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Bestimmen Sie den Abstand des Punktes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de-DE" sz="2200" dirty="0" smtClean="0"/>
                  <a:t> von der </a:t>
                </a:r>
                <a:br>
                  <a:rPr lang="de-DE" sz="2200" dirty="0" smtClean="0"/>
                </a:br>
                <a:r>
                  <a:rPr lang="de-DE" sz="2200" dirty="0" smtClean="0"/>
                  <a:t>Geraden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(4 </a:t>
                </a:r>
                <a:r>
                  <a:rPr lang="de-DE" sz="2200" dirty="0"/>
                  <a:t>VP)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7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6 a) Schnitt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de-DE" sz="2200" b="1" dirty="0" smtClean="0"/>
                  <a:t>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de-DE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2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de-DE" sz="2200" b="1" dirty="0" smtClean="0"/>
                  <a:t>-Ebene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Jeder Punkt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 smtClean="0"/>
                  <a:t>-Ebene zeichnet sich dadurch aus, dass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 smtClean="0"/>
                  <a:t>-Koordinate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 smtClean="0"/>
                  <a:t> ist. Somit setzen wir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und erhalten daraus: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4+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Eingesetzt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folgt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Der Schnittpunkt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ist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31623" y="37677"/>
                <a:ext cx="2118592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eqArr>
                        </m:e>
                      </m:d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1400" i="1" dirty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623" y="37677"/>
                <a:ext cx="2118592" cy="661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5616376" y="5292005"/>
            <a:ext cx="142575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6 b) Abstand von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de-DE" sz="2200" b="1" dirty="0" smtClean="0"/>
                  <a:t> zu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konstruieren eine Hilfsebene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, senkrecht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, </a:t>
                </a:r>
                <a:br>
                  <a:rPr lang="de-DE" sz="2200" dirty="0" smtClean="0"/>
                </a:br>
                <a:r>
                  <a:rPr lang="de-DE" sz="2200" dirty="0" smtClean="0"/>
                  <a:t>so dass der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liegt, siehe Abbildung.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Richtungsvektor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ist dabei der Normalenvektor </a:t>
                </a:r>
                <a:br>
                  <a:rPr lang="de-DE" sz="2200" dirty="0" smtClean="0"/>
                </a:br>
                <a:r>
                  <a:rPr lang="de-DE" sz="2200" dirty="0" smtClean="0"/>
                  <a:t>von H, woraus sich eine noch unvollständige </a:t>
                </a:r>
                <a:br>
                  <a:rPr lang="de-DE" sz="2200" dirty="0" smtClean="0"/>
                </a:br>
                <a:r>
                  <a:rPr lang="de-DE" sz="2200" dirty="0" smtClean="0"/>
                  <a:t>Koordinatengleichung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ergibt: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 1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mit einem noch unbekanntem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liegen soll, können wir dessen Koordinaten einsetzen und erhalten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⋅7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13=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Es folgt ein erstes Zwischenergebnis: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31623" y="37677"/>
                <a:ext cx="2148665" cy="876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−3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623" y="37677"/>
                <a:ext cx="2148665" cy="876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m 6"/>
          <p:cNvSpPr/>
          <p:nvPr/>
        </p:nvSpPr>
        <p:spPr>
          <a:xfrm>
            <a:off x="7416576" y="2195351"/>
            <a:ext cx="1656184" cy="720080"/>
          </a:xfrm>
          <a:prstGeom prst="parallelogram">
            <a:avLst>
              <a:gd name="adj" fmla="val 5924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8604024" y="2123653"/>
                <a:ext cx="3439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24" y="2123653"/>
                <a:ext cx="343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 flipH="1">
            <a:off x="8229212" y="1691605"/>
            <a:ext cx="0" cy="169475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218938" y="2504241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712720" y="237568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8177752" y="2278836"/>
                <a:ext cx="3228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752" y="2278836"/>
                <a:ext cx="3228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>
            <a:off x="8224954" y="1989911"/>
            <a:ext cx="1620" cy="49426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90319" y="2123178"/>
                <a:ext cx="3304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319" y="2123178"/>
                <a:ext cx="33041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Als nächstes bestimmen wir den Schnittpunkt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</a:t>
                </a:r>
                <a:br>
                  <a:rPr lang="de-DE" sz="2200" dirty="0" smtClean="0"/>
                </a:br>
                <a:r>
                  <a:rPr lang="de-DE" sz="2200" dirty="0" smtClean="0"/>
                  <a:t>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durch Einsetzen (von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).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−6−2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de-DE" sz="2200" dirty="0" smtClean="0"/>
                  <a:t> | ausrechnen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22+9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de-DE" sz="2200" dirty="0" smtClean="0"/>
                  <a:t> 	|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−22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de-DE" sz="2200" dirty="0"/>
                  <a:t> 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:9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liefert: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ist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2200" dirty="0" smtClean="0"/>
                  <a:t> der Schnittpunkt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das nächste Zwischenergebnis.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61695" y="37677"/>
                <a:ext cx="2118593" cy="109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de-DE" sz="1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−3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95" y="37677"/>
                <a:ext cx="2118593" cy="1092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m 6"/>
          <p:cNvSpPr/>
          <p:nvPr/>
        </p:nvSpPr>
        <p:spPr>
          <a:xfrm>
            <a:off x="7416576" y="2195351"/>
            <a:ext cx="1656184" cy="720080"/>
          </a:xfrm>
          <a:prstGeom prst="parallelogram">
            <a:avLst>
              <a:gd name="adj" fmla="val 5924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8604024" y="2123653"/>
                <a:ext cx="3439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24" y="2123653"/>
                <a:ext cx="343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 flipH="1">
            <a:off x="8229212" y="1691605"/>
            <a:ext cx="0" cy="169475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218938" y="2504241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712720" y="237568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8177752" y="2278836"/>
                <a:ext cx="3228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752" y="2278836"/>
                <a:ext cx="3228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/>
          <p:cNvCxnSpPr/>
          <p:nvPr/>
        </p:nvCxnSpPr>
        <p:spPr>
          <a:xfrm>
            <a:off x="8224954" y="1989911"/>
            <a:ext cx="1620" cy="49426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7990319" y="2123178"/>
                <a:ext cx="3304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319" y="2123178"/>
                <a:ext cx="33041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Aufgabe 1</a:t>
                </a:r>
                <a:endParaRPr lang="de-DE" altLang="de-DE" sz="2200" dirty="0"/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Bilden Sie </a:t>
                </a:r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eine </a:t>
                </a: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Ableitung der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 </a:t>
                </a:r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			         (2  VP)</a:t>
                </a:r>
              </a:p>
              <a:p>
                <a:pPr marL="0" indent="0">
                  <a:buNone/>
                </a:pPr>
                <a:r>
                  <a:rPr lang="de-DE" sz="2200" b="1" dirty="0">
                    <a:solidFill>
                      <a:srgbClr val="FF0000"/>
                    </a:solidFill>
                  </a:rPr>
                  <a:t>Lösung: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Unter </a:t>
                </a:r>
                <a:r>
                  <a:rPr lang="de-DE" sz="2200" dirty="0"/>
                  <a:t>Verwendung sowohl der Produkt- als auch der Kettenregel </a:t>
                </a:r>
                <a:r>
                  <a:rPr lang="de-DE" sz="2200" dirty="0" smtClean="0"/>
                  <a:t>folgt: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de-DE" sz="2200" i="1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de-DE" sz="600" i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altLang="de-DE" sz="2200" dirty="0"/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F42048-1011-462E-8581-90553E3F666E}"/>
              </a:ext>
            </a:extLst>
          </p:cNvPr>
          <p:cNvCxnSpPr>
            <a:cxnSpLocks/>
          </p:cNvCxnSpPr>
          <p:nvPr/>
        </p:nvCxnSpPr>
        <p:spPr>
          <a:xfrm>
            <a:off x="3528144" y="5075981"/>
            <a:ext cx="352839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Abstand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ist nun gegeben durch</a:t>
                </a:r>
                <a:br>
                  <a:rPr lang="de-DE" sz="2200" dirty="0" smtClean="0"/>
                </a:br>
                <a:r>
                  <a:rPr lang="de-DE" sz="2200" dirty="0" smtClean="0"/>
                  <a:t>die Länge des Vektors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𝑆𝑃</m:t>
                        </m:r>
                      </m:e>
                    </m:acc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Es folgt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e>
                        </m:acc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d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</a:t>
                </a:r>
                <a:r>
                  <a:rPr lang="de-DE" sz="2200" b="1" smtClean="0"/>
                  <a:t>:</a:t>
                </a:r>
                <a:r>
                  <a:rPr lang="de-DE" sz="2200" smtClean="0"/>
                  <a:t> </a:t>
                </a:r>
                <a:r>
                  <a:rPr lang="de-DE" sz="2200" smtClean="0"/>
                  <a:t>Der </a:t>
                </a:r>
                <a:r>
                  <a:rPr lang="de-DE" sz="2200" dirty="0" smtClean="0"/>
                  <a:t>Abstand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de-DE" sz="2200" dirty="0" smtClean="0"/>
                  <a:t>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beträgt 9 LE.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910481" y="37677"/>
                <a:ext cx="11698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−3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481" y="37677"/>
                <a:ext cx="11698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m 6"/>
          <p:cNvSpPr/>
          <p:nvPr/>
        </p:nvSpPr>
        <p:spPr>
          <a:xfrm>
            <a:off x="7416576" y="2195351"/>
            <a:ext cx="1656184" cy="720080"/>
          </a:xfrm>
          <a:prstGeom prst="parallelogram">
            <a:avLst>
              <a:gd name="adj" fmla="val 5924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/>
              <p:cNvSpPr/>
              <p:nvPr/>
            </p:nvSpPr>
            <p:spPr>
              <a:xfrm>
                <a:off x="8667176" y="2217012"/>
                <a:ext cx="3439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Rechtec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176" y="2217012"/>
                <a:ext cx="343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r Verbinder 14"/>
          <p:cNvCxnSpPr/>
          <p:nvPr/>
        </p:nvCxnSpPr>
        <p:spPr>
          <a:xfrm flipH="1">
            <a:off x="8229212" y="1691605"/>
            <a:ext cx="0" cy="169475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8218938" y="2504241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8712720" y="2375685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/>
              <p:cNvSpPr/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0" name="Rechtec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8270" y="3131144"/>
                <a:ext cx="338426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 20"/>
              <p:cNvSpPr/>
              <p:nvPr/>
            </p:nvSpPr>
            <p:spPr>
              <a:xfrm>
                <a:off x="7961728" y="2391137"/>
                <a:ext cx="3228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Rechtec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28" y="2391137"/>
                <a:ext cx="3228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282" y="2652700"/>
                <a:ext cx="361445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 rot="-240000" flipV="1">
            <a:off x="8224210" y="2406413"/>
            <a:ext cx="519238" cy="1031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5472360" y="5364013"/>
            <a:ext cx="60466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Aufgabe 7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In einer Urne sind eine rote, eine weiße und drei schwarze Kugeln. Es wird so lange ohne Zurücklegen gezogen, bis man eine schwarze Kugel zieht.</a:t>
                </a:r>
                <a:br>
                  <a:rPr lang="de-DE" sz="2200" dirty="0" smtClean="0"/>
                </a:br>
                <a:r>
                  <a:rPr lang="de-DE" sz="2200" dirty="0" smtClean="0"/>
                  <a:t>Berechnen Sie die Wahrscheinlichkeit der folgenden Ereignisse: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: „Man zieht genau zwei Kugeln“.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: „Unter den gezogenen Kugeln befindet sich die rote Kugel“.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   (3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3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7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An einem Baumdiagramm kann man die Lösung </a:t>
                </a:r>
                <a:br>
                  <a:rPr lang="de-DE" sz="2200" dirty="0" smtClean="0"/>
                </a:br>
                <a:r>
                  <a:rPr lang="de-DE" sz="2200" dirty="0" smtClean="0"/>
                  <a:t>schnell erkennen.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/>
                  <a:t>: „Man zieht genau zwei Kugeln</a:t>
                </a:r>
                <a:r>
                  <a:rPr lang="de-DE" sz="2200" dirty="0" smtClean="0"/>
                  <a:t>“. (blau markiert)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=0,3=30%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/>
                  <a:t>: „Unter den gezogenen Kugeln befindet sich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die </a:t>
                </a:r>
                <a:r>
                  <a:rPr lang="de-DE" sz="2200" dirty="0"/>
                  <a:t>rote Kugel</a:t>
                </a:r>
                <a:r>
                  <a:rPr lang="de-DE" sz="2200" dirty="0" smtClean="0"/>
                  <a:t>“. (gelb markiert)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⋅1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⋅1</m:t>
                    </m:r>
                  </m:oMath>
                </a14:m>
                <a:r>
                  <a:rPr lang="de-DE" sz="2200" i="1" dirty="0" smtClean="0">
                    <a:latin typeface="Cambria Math" panose="02040503050406030204" pitchFamily="18" charset="0"/>
                  </a:rPr>
                  <a:t> </a:t>
                </a:r>
                <a:br>
                  <a:rPr lang="de-DE" sz="2200" i="1" dirty="0" smtClean="0">
                    <a:latin typeface="Cambria Math" panose="02040503050406030204" pitchFamily="18" charset="0"/>
                  </a:rPr>
                </a:br>
                <a:r>
                  <a:rPr lang="de-DE" sz="800" i="1" dirty="0" smtClean="0">
                    <a:latin typeface="Cambria Math" panose="02040503050406030204" pitchFamily="18" charset="0"/>
                  </a:rPr>
                  <a:t/>
                </a:r>
                <a:br>
                  <a:rPr lang="de-DE" sz="800" i="1" dirty="0" smtClean="0">
                    <a:latin typeface="Cambria Math" panose="02040503050406030204" pitchFamily="18" charset="0"/>
                  </a:rPr>
                </a:br>
                <a:r>
                  <a:rPr lang="de-DE" sz="2200" i="1" dirty="0" smtClean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0,25=25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de-DE" sz="2200" dirty="0" smtClean="0"/>
                  <a:t> 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8856736" y="67323"/>
                <a:ext cx="108600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de-DE" dirty="0" smtClean="0"/>
                  <a:t> Kugeln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r,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dirty="0" smtClean="0"/>
                  <a:t>w,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dirty="0" smtClean="0"/>
                  <a:t>s</a:t>
                </a:r>
                <a:endParaRPr lang="de-DE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36" y="67323"/>
                <a:ext cx="1086003" cy="646331"/>
              </a:xfrm>
              <a:prstGeom prst="rect">
                <a:avLst/>
              </a:prstGeom>
              <a:blipFill>
                <a:blip r:embed="rId3"/>
                <a:stretch>
                  <a:fillRect t="-4717" r="-3933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pieren 44"/>
          <p:cNvGrpSpPr/>
          <p:nvPr/>
        </p:nvGrpSpPr>
        <p:grpSpPr>
          <a:xfrm>
            <a:off x="6807601" y="1703481"/>
            <a:ext cx="2856358" cy="2580412"/>
            <a:chOff x="791840" y="3287657"/>
            <a:chExt cx="2856358" cy="2580412"/>
          </a:xfrm>
        </p:grpSpPr>
        <p:cxnSp>
          <p:nvCxnSpPr>
            <p:cNvPr id="3" name="Gerader Verbinder 2"/>
            <p:cNvCxnSpPr/>
            <p:nvPr/>
          </p:nvCxnSpPr>
          <p:spPr>
            <a:xfrm flipV="1">
              <a:off x="791840" y="4113855"/>
              <a:ext cx="1008112" cy="7920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/>
            <p:nvPr/>
          </p:nvCxnSpPr>
          <p:spPr>
            <a:xfrm flipV="1">
              <a:off x="800224" y="4894437"/>
              <a:ext cx="999728" cy="8384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flipV="1">
              <a:off x="2005612" y="3576795"/>
              <a:ext cx="653528" cy="4473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/>
          </p:nvCxnSpPr>
          <p:spPr>
            <a:xfrm>
              <a:off x="2013996" y="4021041"/>
              <a:ext cx="645144" cy="34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1762399" y="3877283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</a:t>
              </a:r>
              <a:endParaRPr lang="de-DE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755788" y="470665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</a:t>
              </a:r>
              <a:endParaRPr lang="de-DE" dirty="0"/>
            </a:p>
          </p:txBody>
        </p:sp>
        <p:cxnSp>
          <p:nvCxnSpPr>
            <p:cNvPr id="12" name="Gerader Verbinder 11"/>
            <p:cNvCxnSpPr/>
            <p:nvPr/>
          </p:nvCxnSpPr>
          <p:spPr>
            <a:xfrm flipH="1" flipV="1">
              <a:off x="804779" y="4898629"/>
              <a:ext cx="1003557" cy="7701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755788" y="549873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23"/>
                <p:cNvSpPr txBox="1"/>
                <p:nvPr/>
              </p:nvSpPr>
              <p:spPr>
                <a:xfrm rot="19389906">
                  <a:off x="945108" y="4259484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4" name="Textfeld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9906">
                  <a:off x="945108" y="4259484"/>
                  <a:ext cx="51167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24"/>
                <p:cNvSpPr txBox="1"/>
                <p:nvPr/>
              </p:nvSpPr>
              <p:spPr>
                <a:xfrm>
                  <a:off x="1169286" y="4598166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5" name="Textfeld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286" y="4598166"/>
                  <a:ext cx="511679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25"/>
                <p:cNvSpPr txBox="1"/>
                <p:nvPr/>
              </p:nvSpPr>
              <p:spPr>
                <a:xfrm rot="2296321">
                  <a:off x="959908" y="5247360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6" name="Textfeld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96321">
                  <a:off x="959908" y="5247360"/>
                  <a:ext cx="511679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feld 26"/>
            <p:cNvSpPr txBox="1"/>
            <p:nvPr/>
          </p:nvSpPr>
          <p:spPr>
            <a:xfrm>
              <a:off x="2592040" y="335404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</a:t>
              </a:r>
              <a:endParaRPr lang="de-DE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635282" y="381073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28"/>
                <p:cNvSpPr txBox="1"/>
                <p:nvPr/>
              </p:nvSpPr>
              <p:spPr>
                <a:xfrm rot="19499881">
                  <a:off x="2013996" y="3492907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9" name="Textfeld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99881">
                  <a:off x="2013996" y="3492907"/>
                  <a:ext cx="511679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/>
                <p:cNvSpPr txBox="1"/>
                <p:nvPr/>
              </p:nvSpPr>
              <p:spPr>
                <a:xfrm>
                  <a:off x="2238174" y="3753815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0" name="Textfeld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174" y="3753815"/>
                  <a:ext cx="511679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r Verbinder 31"/>
            <p:cNvCxnSpPr/>
            <p:nvPr/>
          </p:nvCxnSpPr>
          <p:spPr>
            <a:xfrm>
              <a:off x="2055182" y="4913180"/>
              <a:ext cx="645144" cy="34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H="1" flipV="1">
              <a:off x="2057073" y="4914755"/>
              <a:ext cx="653527" cy="4084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2676990" y="517333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</a:t>
              </a:r>
              <a:endParaRPr lang="de-DE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676468" y="4702869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5"/>
                <p:cNvSpPr txBox="1"/>
                <p:nvPr/>
              </p:nvSpPr>
              <p:spPr>
                <a:xfrm rot="1888254">
                  <a:off x="2055182" y="5088880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6" name="Textfeld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8254">
                  <a:off x="2055182" y="5088880"/>
                  <a:ext cx="511679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2279360" y="4645954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7" name="Textfeld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360" y="4645954"/>
                  <a:ext cx="511679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Gerader Verbinder 37"/>
            <p:cNvCxnSpPr/>
            <p:nvPr/>
          </p:nvCxnSpPr>
          <p:spPr>
            <a:xfrm flipV="1">
              <a:off x="2910894" y="3552210"/>
              <a:ext cx="498841" cy="13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feld 39"/>
            <p:cNvSpPr txBox="1"/>
            <p:nvPr/>
          </p:nvSpPr>
          <p:spPr>
            <a:xfrm>
              <a:off x="3373764" y="334116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/>
                <p:cNvSpPr txBox="1"/>
                <p:nvPr/>
              </p:nvSpPr>
              <p:spPr>
                <a:xfrm>
                  <a:off x="3013724" y="3287657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1" name="Textfeld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24" y="3287657"/>
                  <a:ext cx="32412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Gerader Verbinder 41"/>
            <p:cNvCxnSpPr/>
            <p:nvPr/>
          </p:nvCxnSpPr>
          <p:spPr>
            <a:xfrm flipV="1">
              <a:off x="2910894" y="5370384"/>
              <a:ext cx="498841" cy="13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/>
          </p:nvSpPr>
          <p:spPr>
            <a:xfrm>
              <a:off x="3373764" y="5159335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feld 43"/>
                <p:cNvSpPr txBox="1"/>
                <p:nvPr/>
              </p:nvSpPr>
              <p:spPr>
                <a:xfrm>
                  <a:off x="3013724" y="51058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4" name="Textfeld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24" y="5105831"/>
                  <a:ext cx="32412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uppieren 45"/>
          <p:cNvGrpSpPr/>
          <p:nvPr/>
        </p:nvGrpSpPr>
        <p:grpSpPr>
          <a:xfrm>
            <a:off x="6792466" y="4367777"/>
            <a:ext cx="2856358" cy="2580412"/>
            <a:chOff x="791840" y="3287657"/>
            <a:chExt cx="2856358" cy="2580412"/>
          </a:xfrm>
        </p:grpSpPr>
        <p:cxnSp>
          <p:nvCxnSpPr>
            <p:cNvPr id="47" name="Gerader Verbinder 46"/>
            <p:cNvCxnSpPr/>
            <p:nvPr/>
          </p:nvCxnSpPr>
          <p:spPr>
            <a:xfrm flipV="1">
              <a:off x="791840" y="4113855"/>
              <a:ext cx="1008112" cy="7920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V="1">
              <a:off x="800224" y="4894437"/>
              <a:ext cx="999728" cy="83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V="1">
              <a:off x="2005612" y="3576795"/>
              <a:ext cx="653528" cy="44736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>
              <a:off x="2013996" y="4021041"/>
              <a:ext cx="645144" cy="34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>
              <a:off x="1762399" y="3877283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</a:t>
              </a:r>
              <a:endParaRPr lang="de-DE" dirty="0"/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755788" y="4706655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</a:t>
              </a:r>
              <a:endParaRPr lang="de-DE" dirty="0"/>
            </a:p>
          </p:txBody>
        </p:sp>
        <p:cxnSp>
          <p:nvCxnSpPr>
            <p:cNvPr id="53" name="Gerader Verbinder 52"/>
            <p:cNvCxnSpPr/>
            <p:nvPr/>
          </p:nvCxnSpPr>
          <p:spPr>
            <a:xfrm flipH="1" flipV="1">
              <a:off x="804779" y="4898629"/>
              <a:ext cx="1003557" cy="7701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1755788" y="5498737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feld 54"/>
                <p:cNvSpPr txBox="1"/>
                <p:nvPr/>
              </p:nvSpPr>
              <p:spPr>
                <a:xfrm rot="19389906">
                  <a:off x="945108" y="4259484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5" name="Textfeld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389906">
                  <a:off x="945108" y="4259484"/>
                  <a:ext cx="511679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1169286" y="4598166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286" y="4598166"/>
                  <a:ext cx="511679" cy="307777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 rot="2296321">
                  <a:off x="959908" y="5247360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/5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296321">
                  <a:off x="959908" y="5247360"/>
                  <a:ext cx="511679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feld 57"/>
            <p:cNvSpPr txBox="1"/>
            <p:nvPr/>
          </p:nvSpPr>
          <p:spPr>
            <a:xfrm>
              <a:off x="2592040" y="3354040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w</a:t>
              </a:r>
              <a:endParaRPr lang="de-DE" dirty="0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2635282" y="381073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feld 59"/>
                <p:cNvSpPr txBox="1"/>
                <p:nvPr/>
              </p:nvSpPr>
              <p:spPr>
                <a:xfrm rot="19499881">
                  <a:off x="2013996" y="3492907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0" name="Textfeld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99881">
                  <a:off x="2013996" y="3492907"/>
                  <a:ext cx="511679" cy="3077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feld 60"/>
                <p:cNvSpPr txBox="1"/>
                <p:nvPr/>
              </p:nvSpPr>
              <p:spPr>
                <a:xfrm>
                  <a:off x="2238174" y="3753815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1" name="Textfeld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174" y="3753815"/>
                  <a:ext cx="511679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Gerader Verbinder 61"/>
            <p:cNvCxnSpPr/>
            <p:nvPr/>
          </p:nvCxnSpPr>
          <p:spPr>
            <a:xfrm>
              <a:off x="2055182" y="4913180"/>
              <a:ext cx="645144" cy="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Gerader Verbinder 62"/>
            <p:cNvCxnSpPr/>
            <p:nvPr/>
          </p:nvCxnSpPr>
          <p:spPr>
            <a:xfrm flipH="1" flipV="1">
              <a:off x="2057073" y="4914755"/>
              <a:ext cx="653527" cy="40848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feld 63"/>
            <p:cNvSpPr txBox="1"/>
            <p:nvPr/>
          </p:nvSpPr>
          <p:spPr>
            <a:xfrm>
              <a:off x="2676990" y="517333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</a:t>
              </a:r>
              <a:endParaRPr lang="de-DE" dirty="0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2676468" y="4702869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feld 65"/>
                <p:cNvSpPr txBox="1"/>
                <p:nvPr/>
              </p:nvSpPr>
              <p:spPr>
                <a:xfrm rot="1888254">
                  <a:off x="2055182" y="5088880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6" name="Textfeld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88254">
                  <a:off x="2055182" y="5088880"/>
                  <a:ext cx="511679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feld 66"/>
                <p:cNvSpPr txBox="1"/>
                <p:nvPr/>
              </p:nvSpPr>
              <p:spPr>
                <a:xfrm>
                  <a:off x="2279360" y="4645954"/>
                  <a:ext cx="51167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sz="140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7" name="Textfeld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360" y="4645954"/>
                  <a:ext cx="511679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Gerader Verbinder 67"/>
            <p:cNvCxnSpPr/>
            <p:nvPr/>
          </p:nvCxnSpPr>
          <p:spPr>
            <a:xfrm flipV="1">
              <a:off x="2910894" y="3552210"/>
              <a:ext cx="498841" cy="1329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feld 68"/>
            <p:cNvSpPr txBox="1"/>
            <p:nvPr/>
          </p:nvSpPr>
          <p:spPr>
            <a:xfrm>
              <a:off x="3373764" y="334116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/>
                <p:cNvSpPr txBox="1"/>
                <p:nvPr/>
              </p:nvSpPr>
              <p:spPr>
                <a:xfrm>
                  <a:off x="3013724" y="3287657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0" name="Textfeld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24" y="3287657"/>
                  <a:ext cx="324128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Gerader Verbinder 70"/>
            <p:cNvCxnSpPr/>
            <p:nvPr/>
          </p:nvCxnSpPr>
          <p:spPr>
            <a:xfrm flipV="1">
              <a:off x="2910894" y="5370384"/>
              <a:ext cx="498841" cy="132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feld 71"/>
            <p:cNvSpPr txBox="1"/>
            <p:nvPr/>
          </p:nvSpPr>
          <p:spPr>
            <a:xfrm>
              <a:off x="3373764" y="5159335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</a:t>
              </a:r>
              <a:endParaRPr lang="de-D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feld 72"/>
                <p:cNvSpPr txBox="1"/>
                <p:nvPr/>
              </p:nvSpPr>
              <p:spPr>
                <a:xfrm>
                  <a:off x="3013724" y="5105831"/>
                  <a:ext cx="324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3" name="Textfeld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24" y="5105831"/>
                  <a:ext cx="324128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Gerader Verbinder 73"/>
          <p:cNvCxnSpPr/>
          <p:nvPr/>
        </p:nvCxnSpPr>
        <p:spPr>
          <a:xfrm>
            <a:off x="758810" y="3923853"/>
            <a:ext cx="61742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/>
          <p:cNvCxnSpPr/>
          <p:nvPr/>
        </p:nvCxnSpPr>
        <p:spPr>
          <a:xfrm>
            <a:off x="4566905" y="3923853"/>
            <a:ext cx="61742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758810" y="5729031"/>
            <a:ext cx="61742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3024088" y="6389133"/>
            <a:ext cx="61742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Aufgabe 2</a:t>
                </a:r>
                <a:endParaRPr lang="de-DE" altLang="de-DE" sz="2200" dirty="0"/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Lösen Sie die Gleichung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altLang="de-DE" sz="22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altLang="de-DE" sz="2200" b="0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altLang="de-DE" sz="22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sz="2200" b="0" i="1" smtClean="0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de-DE" altLang="de-DE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+2</m:t>
                    </m:r>
                    <m:func>
                      <m:funcPr>
                        <m:ctrlPr>
                          <a:rPr lang="de-DE" altLang="de-DE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de-DE" sz="2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für </a:t>
                </a:r>
                <a14:m>
                  <m:oMath xmlns:m="http://schemas.openxmlformats.org/officeDocument/2006/math"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≤2</m:t>
                    </m:r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			       (2,5 VP)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Lösung</a:t>
                </a:r>
                <a:r>
                  <a:rPr lang="de-DE" altLang="de-DE" sz="2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altLang="de-DE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de-DE" altLang="de-DE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altLang="de-DE" sz="2200" b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de-DE" altLang="de-DE" sz="2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altLang="de-DE" sz="22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de-DE" altLang="de-DE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de-DE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+2</m:t>
                    </m:r>
                    <m:func>
                      <m:funcPr>
                        <m:ctrlPr>
                          <a:rPr lang="de-DE" altLang="de-DE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de-DE" sz="2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de-DE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altLang="de-DE" sz="2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DE" altLang="de-DE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	|Ausklammern</a:t>
                </a:r>
              </a:p>
              <a:p>
                <a:pPr mar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altLang="de-DE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de-DE" sz="2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⋅</m:t>
                    </m:r>
                    <m:d>
                      <m:dPr>
                        <m:ctrlPr>
                          <a:rPr lang="de-DE" altLang="de-DE" sz="2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e-DE" altLang="de-DE" sz="2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altLang="de-DE" sz="22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altLang="de-DE" sz="22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de-DE" altLang="de-DE" sz="22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de-DE" altLang="de-DE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de-DE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Diese Gleichung wird nur dann 0, wenn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altLang="de-DE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de-DE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de-DE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altLang="de-DE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wird oder wenn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altLang="de-DE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de-DE" altLang="de-DE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altLang="de-DE" sz="22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de-DE" altLang="de-DE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de-DE" altLang="de-DE" sz="2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de-DE" altLang="de-DE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de-DE" altLang="de-DE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wird. 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Letzteres ist nicht möglich, da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cos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nur Werte zwischen </a:t>
                </a:r>
                <a14:m>
                  <m:oMath xmlns:m="http://schemas.openxmlformats.org/officeDocument/2006/math">
                    <m: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annimmt.</a:t>
                </a:r>
              </a:p>
              <a:p>
                <a:pPr marL="0" lv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e-DE" altLang="de-DE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altLang="de-DE" sz="2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DE" altLang="de-DE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de-DE" altLang="de-DE" sz="2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gilt im Bereich </a:t>
                </a:r>
                <a14:m>
                  <m:oMath xmlns:m="http://schemas.openxmlformats.org/officeDocument/2006/math"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0≤</m:t>
                    </m:r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≤2</m:t>
                    </m:r>
                    <m:r>
                      <a:rPr lang="de-DE" altLang="de-DE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de-DE" alt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de-DE" altLang="de-DE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de-DE" altLang="de-DE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de-DE" altLang="de-DE" sz="2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altLang="de-DE" sz="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de-DE" altLang="de-DE" sz="8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altLang="de-DE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Ergebnis:</a:t>
                </a:r>
                <a:r>
                  <a:rPr lang="de-DE" altLang="de-DE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de-DE" altLang="de-DE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de-DE" altLang="de-DE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de-DE" altLang="de-DE" sz="2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de-DE" altLang="de-DE" sz="2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endParaRPr lang="de-DE" altLang="de-DE" sz="2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7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20CB812-B758-4798-9B0E-1506F72CA460}"/>
              </a:ext>
            </a:extLst>
          </p:cNvPr>
          <p:cNvCxnSpPr>
            <a:cxnSpLocks/>
          </p:cNvCxnSpPr>
          <p:nvPr/>
        </p:nvCxnSpPr>
        <p:spPr>
          <a:xfrm>
            <a:off x="1934735" y="6719711"/>
            <a:ext cx="2385497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3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Gegeben ist die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200" dirty="0" smtClean="0"/>
                  <a:t>, </a:t>
                </a:r>
                <a:br>
                  <a:rPr lang="de-DE" sz="2200" dirty="0" smtClean="0"/>
                </a:br>
                <a:r>
                  <a:rPr lang="de-DE" sz="2200" dirty="0" smtClean="0"/>
                  <a:t>die die Nullstellen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 smtClean="0"/>
                  <a:t> hat.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Abbildung zeigt den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, der </a:t>
                </a:r>
                <a:br>
                  <a:rPr lang="de-DE" sz="2200" dirty="0" smtClean="0"/>
                </a:br>
                <a:r>
                  <a:rPr lang="de-DE" sz="2200" dirty="0" smtClean="0"/>
                  <a:t>symmetrisch bezüglich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 ist. Weiterhin </a:t>
                </a:r>
                <a:br>
                  <a:rPr lang="de-DE" sz="2200" dirty="0" smtClean="0"/>
                </a:br>
                <a:r>
                  <a:rPr lang="de-DE" sz="2200" dirty="0" smtClean="0"/>
                  <a:t>ist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der Gleichung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 smtClean="0"/>
                  <a:t> gegeben.</a:t>
                </a:r>
                <a:br>
                  <a:rPr lang="de-DE" sz="2200" dirty="0" smtClean="0"/>
                </a:br>
                <a:endParaRPr lang="de-DE" sz="8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Zeigen Sie, dass einer der Punkte, in denen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den </a:t>
                </a:r>
                <a:br>
                  <a:rPr lang="de-DE" sz="2200" dirty="0" smtClean="0"/>
                </a:br>
                <a:r>
                  <a:rPr lang="de-DE" sz="2200" dirty="0" smtClean="0"/>
                  <a:t>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schneidet,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 hat.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Bestimmen Sie rechnerisch den Inhalt der Fläche, die der Graph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,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und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einschließen.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								         (2,5 VP</a:t>
                </a:r>
                <a:r>
                  <a:rPr lang="de-DE" sz="2200" dirty="0" smtClean="0"/>
                  <a:t>)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6812289" y="2344097"/>
            <a:ext cx="2939455" cy="2846083"/>
            <a:chOff x="6812289" y="2344097"/>
            <a:chExt cx="2939455" cy="284608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812289" y="2344097"/>
              <a:ext cx="2939455" cy="2846083"/>
              <a:chOff x="6812289" y="2344097"/>
              <a:chExt cx="2939455" cy="2846083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2289" y="2361255"/>
                <a:ext cx="2847975" cy="2828925"/>
              </a:xfrm>
              <a:prstGeom prst="rect">
                <a:avLst/>
              </a:prstGeom>
            </p:spPr>
          </p:pic>
          <p:cxnSp>
            <p:nvCxnSpPr>
              <p:cNvPr id="4" name="Gerader Verbinder 3"/>
              <p:cNvCxnSpPr/>
              <p:nvPr/>
            </p:nvCxnSpPr>
            <p:spPr>
              <a:xfrm>
                <a:off x="8589342" y="370602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Gerader Verbinder 8"/>
              <p:cNvCxnSpPr/>
              <p:nvPr/>
            </p:nvCxnSpPr>
            <p:spPr>
              <a:xfrm>
                <a:off x="7870158" y="370782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r Verbinder 9"/>
              <p:cNvCxnSpPr/>
              <p:nvPr/>
            </p:nvCxnSpPr>
            <p:spPr>
              <a:xfrm>
                <a:off x="8948842" y="370431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/>
              <p:cNvCxnSpPr/>
              <p:nvPr/>
            </p:nvCxnSpPr>
            <p:spPr>
              <a:xfrm>
                <a:off x="7499398" y="370611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/>
              <p:cNvCxnSpPr/>
              <p:nvPr/>
            </p:nvCxnSpPr>
            <p:spPr>
              <a:xfrm>
                <a:off x="7139268" y="370953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9298608" y="3707829"/>
                <a:ext cx="0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8182946" y="3409973"/>
                <a:ext cx="10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/>
              <p:cNvCxnSpPr/>
              <p:nvPr/>
            </p:nvCxnSpPr>
            <p:spPr>
              <a:xfrm>
                <a:off x="8177842" y="4129153"/>
                <a:ext cx="10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/>
              <p:cNvCxnSpPr/>
              <p:nvPr/>
            </p:nvCxnSpPr>
            <p:spPr>
              <a:xfrm>
                <a:off x="8177752" y="4489193"/>
                <a:ext cx="10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8176042" y="4849683"/>
                <a:ext cx="108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feld 6"/>
                  <p:cNvSpPr txBox="1"/>
                  <p:nvPr/>
                </p:nvSpPr>
                <p:spPr>
                  <a:xfrm>
                    <a:off x="8450148" y="3778043"/>
                    <a:ext cx="29527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7" name="Textfeld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148" y="3778043"/>
                    <a:ext cx="295273" cy="2616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8808027" y="3779837"/>
                    <a:ext cx="29527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1" name="Textfeld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8027" y="3779837"/>
                    <a:ext cx="295273" cy="2616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9147001" y="3779837"/>
                    <a:ext cx="29527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2" name="Textfeld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7001" y="3779837"/>
                    <a:ext cx="295273" cy="2616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6912520" y="3776333"/>
                    <a:ext cx="40107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520" y="3776333"/>
                    <a:ext cx="401072" cy="2616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feld 23"/>
              <p:cNvSpPr txBox="1"/>
              <p:nvPr/>
            </p:nvSpPr>
            <p:spPr>
              <a:xfrm>
                <a:off x="7332518" y="3778127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0" dirty="0" smtClean="0"/>
                  <a:t>-2</a:t>
                </a:r>
                <a:endParaRPr lang="de-DE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/>
                  <p:cNvSpPr txBox="1"/>
                  <p:nvPr/>
                </p:nvSpPr>
                <p:spPr>
                  <a:xfrm>
                    <a:off x="7609373" y="3778127"/>
                    <a:ext cx="40107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5" name="Textfeld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373" y="3778127"/>
                    <a:ext cx="401072" cy="2616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feld 25"/>
                  <p:cNvSpPr txBox="1"/>
                  <p:nvPr/>
                </p:nvSpPr>
                <p:spPr>
                  <a:xfrm>
                    <a:off x="7985399" y="3280123"/>
                    <a:ext cx="29527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6" name="Textfeld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5399" y="3280123"/>
                    <a:ext cx="295273" cy="2616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7879600" y="4730205"/>
                    <a:ext cx="40107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7" name="Textfeld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600" y="4730205"/>
                    <a:ext cx="401072" cy="261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feld 27"/>
              <p:cNvSpPr txBox="1"/>
              <p:nvPr/>
            </p:nvSpPr>
            <p:spPr>
              <a:xfrm>
                <a:off x="7960042" y="4353885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100" b="0" dirty="0" smtClean="0"/>
                  <a:t>-2</a:t>
                </a:r>
                <a:endParaRPr lang="de-DE" sz="11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feld 28"/>
                  <p:cNvSpPr txBox="1"/>
                  <p:nvPr/>
                </p:nvSpPr>
                <p:spPr>
                  <a:xfrm>
                    <a:off x="7879600" y="3998124"/>
                    <a:ext cx="40107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29" name="Textfeld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9600" y="3998124"/>
                    <a:ext cx="401072" cy="2616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feld 29"/>
                  <p:cNvSpPr txBox="1"/>
                  <p:nvPr/>
                </p:nvSpPr>
                <p:spPr>
                  <a:xfrm>
                    <a:off x="7982366" y="3785621"/>
                    <a:ext cx="29527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30" name="Textfeld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2366" y="3785621"/>
                    <a:ext cx="295273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0"/>
                  <p:cNvSpPr txBox="1"/>
                  <p:nvPr/>
                </p:nvSpPr>
                <p:spPr>
                  <a:xfrm>
                    <a:off x="7972689" y="2344097"/>
                    <a:ext cx="29770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31" name="Textfeld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2689" y="2344097"/>
                    <a:ext cx="297709" cy="2616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381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9454035" y="3759199"/>
                    <a:ext cx="29770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de-DE" sz="1100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4035" y="3759199"/>
                    <a:ext cx="297709" cy="2616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/>
                <p:cNvSpPr txBox="1"/>
                <p:nvPr/>
              </p:nvSpPr>
              <p:spPr>
                <a:xfrm>
                  <a:off x="8523599" y="4223396"/>
                  <a:ext cx="10870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/>
                    <a:t>Graph von </a:t>
                  </a:r>
                  <a14:m>
                    <m:oMath xmlns:m="http://schemas.openxmlformats.org/officeDocument/2006/math">
                      <m:r>
                        <a:rPr lang="de-DE" sz="14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3" name="Textfeld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3599" y="4223396"/>
                  <a:ext cx="1087092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676" t="-4000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Lösung Aufgabe 3 a)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Schneiden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durch Gleichsetzen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 smtClean="0"/>
                  <a:t> nach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 auflösen.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 smtClean="0"/>
                  <a:t> 		|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</a:t>
                </a:r>
                <a:r>
                  <a:rPr lang="de-DE" sz="2200" dirty="0"/>
                  <a:t>|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	</a:t>
                </a:r>
                <a:r>
                  <a:rPr lang="de-DE" sz="2200" dirty="0"/>
                  <a:t>|</a:t>
                </a:r>
                <a14:m>
                  <m:oMath xmlns:m="http://schemas.openxmlformats.org/officeDocument/2006/math"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			|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de-DE" sz="2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Wie behauptet schneidet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die Kurve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in einem Schnittpunkt bei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-Koordinate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8450084" y="78791"/>
                <a:ext cx="1599284" cy="933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600" dirty="0" smtClean="0"/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600" dirty="0" smtClean="0"/>
                  <a:t>,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sz="1600" dirty="0" smtClean="0"/>
              </a:p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084" y="78791"/>
                <a:ext cx="1599284" cy="933717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Lösung Aufgabe 3 b)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Fläche, die begrenzt wird durch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 smtClean="0"/>
                  <a:t>-Achse und</a:t>
                </a:r>
                <a:br>
                  <a:rPr lang="de-DE" sz="2200" dirty="0" smtClean="0"/>
                </a:br>
                <a:r>
                  <a:rPr lang="de-DE" sz="2200" dirty="0" smtClean="0"/>
                  <a:t>die beiden Kurven, kann man aus dem blauen </a:t>
                </a:r>
                <a:br>
                  <a:rPr lang="de-DE" sz="2200" dirty="0" smtClean="0"/>
                </a:br>
                <a:r>
                  <a:rPr lang="de-DE" sz="2200" dirty="0" smtClean="0"/>
                  <a:t>Rechteck und dem gelben Flächenstückchen bilden.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Das Rechteck hat die Höhe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 und Breite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(Schnittpunkt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>).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Somit gilt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Die gelbe Fläche ist gegeben durch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f>
                              <m:f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23"/>
                                  </m:r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23"/>
                                  </m:r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Eingabe im GTR liefert den Wert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0,5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400289"/>
              </a:xfrm>
              <a:blipFill>
                <a:blip r:embed="rId2"/>
                <a:stretch>
                  <a:fillRect l="-814" t="-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48" y="1681642"/>
            <a:ext cx="3170349" cy="30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8612564" y="78791"/>
                <a:ext cx="1436804" cy="441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600" dirty="0" smtClean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16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564" y="78791"/>
                <a:ext cx="1436804" cy="441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fik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053" y="5009678"/>
            <a:ext cx="19145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 smtClean="0"/>
                  <a:t>Die blaue und die gelbe Fläche ergeben nun </a:t>
                </a:r>
                <a:br>
                  <a:rPr lang="de-DE" sz="2200" dirty="0" smtClean="0"/>
                </a:br>
                <a:r>
                  <a:rPr lang="de-DE" sz="2200" dirty="0" smtClean="0"/>
                  <a:t>zusammen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22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1,5+0,5=2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Wir dürfen aber nicht vergessen, dass dieselbe</a:t>
                </a:r>
                <a:br>
                  <a:rPr lang="de-DE" sz="2200" dirty="0" smtClean="0"/>
                </a:br>
                <a:r>
                  <a:rPr lang="de-DE" sz="2200" dirty="0" smtClean="0"/>
                  <a:t>Fläche noch einmal links von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sz="2200" dirty="0" smtClean="0"/>
                  <a:t>-Achse vorliegt!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Deshalb gilt: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𝑔𝑒𝑠𝑎𝑚𝑡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m:rPr>
                        <m:sty m:val="p"/>
                      </m:rPr>
                      <a:rPr lang="de-DE" sz="2200" i="1" dirty="0" err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=2⋅2=4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gesuchte Fläche hat den Inhalt 4 LE².</a:t>
                </a: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48" y="1763924"/>
            <a:ext cx="3170349" cy="302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/>
              <p:cNvSpPr/>
              <p:nvPr/>
            </p:nvSpPr>
            <p:spPr>
              <a:xfrm>
                <a:off x="9304677" y="78791"/>
                <a:ext cx="7446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1600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de-DE" sz="1600" dirty="0" smtClean="0"/>
              </a:p>
            </p:txBody>
          </p:sp>
        </mc:Choice>
        <mc:Fallback xmlns="">
          <p:sp>
            <p:nvSpPr>
              <p:cNvPr id="36" name="Rechtec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77" y="78791"/>
                <a:ext cx="74469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r Verbinder 41"/>
          <p:cNvCxnSpPr/>
          <p:nvPr/>
        </p:nvCxnSpPr>
        <p:spPr>
          <a:xfrm>
            <a:off x="5867375" y="4626413"/>
            <a:ext cx="510267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4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Die Abbildung rechts zeigt den Graphen einer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8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Einer der folgenden Graphen I, II oder III gehört </a:t>
                </a:r>
                <a:br>
                  <a:rPr lang="de-DE" sz="2200" dirty="0" smtClean="0"/>
                </a:br>
                <a:r>
                  <a:rPr lang="de-DE" sz="2200" dirty="0" smtClean="0"/>
                  <a:t>zur ersten Ableitungsfunktion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Geben Sie diesen Graphen an und begründen Sie, </a:t>
                </a:r>
                <a:br>
                  <a:rPr lang="de-DE" sz="2200" dirty="0" smtClean="0"/>
                </a:br>
                <a:r>
                  <a:rPr lang="de-DE" sz="2200" dirty="0" smtClean="0"/>
                  <a:t>dass die beiden anderen Graphen dafür nicht </a:t>
                </a:r>
                <a:br>
                  <a:rPr lang="de-DE" sz="2200" dirty="0" smtClean="0"/>
                </a:br>
                <a:r>
                  <a:rPr lang="de-DE" sz="2200" dirty="0" smtClean="0"/>
                  <a:t>infrage kommen.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7128544" y="2339677"/>
            <a:ext cx="2736304" cy="1719955"/>
            <a:chOff x="6788819" y="2551484"/>
            <a:chExt cx="2905125" cy="187642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819" y="2551484"/>
              <a:ext cx="2905125" cy="1876425"/>
            </a:xfrm>
            <a:prstGeom prst="rect">
              <a:avLst/>
            </a:prstGeom>
          </p:spPr>
        </p:pic>
        <p:sp>
          <p:nvSpPr>
            <p:cNvPr id="4" name="Freihandform 3"/>
            <p:cNvSpPr/>
            <p:nvPr/>
          </p:nvSpPr>
          <p:spPr>
            <a:xfrm>
              <a:off x="6832315" y="2940802"/>
              <a:ext cx="2858132" cy="768183"/>
            </a:xfrm>
            <a:custGeom>
              <a:avLst/>
              <a:gdLst>
                <a:gd name="connsiteX0" fmla="*/ 0 w 2301412"/>
                <a:gd name="connsiteY0" fmla="*/ 369870 h 729475"/>
                <a:gd name="connsiteX1" fmla="*/ 349322 w 2301412"/>
                <a:gd name="connsiteY1" fmla="*/ 0 h 729475"/>
                <a:gd name="connsiteX2" fmla="*/ 1099335 w 2301412"/>
                <a:gd name="connsiteY2" fmla="*/ 369870 h 729475"/>
                <a:gd name="connsiteX3" fmla="*/ 1808252 w 2301412"/>
                <a:gd name="connsiteY3" fmla="*/ 729466 h 729475"/>
                <a:gd name="connsiteX4" fmla="*/ 2178122 w 2301412"/>
                <a:gd name="connsiteY4" fmla="*/ 359596 h 729475"/>
                <a:gd name="connsiteX5" fmla="*/ 2301412 w 2301412"/>
                <a:gd name="connsiteY5" fmla="*/ 102742 h 729475"/>
                <a:gd name="connsiteX6" fmla="*/ 2301412 w 2301412"/>
                <a:gd name="connsiteY6" fmla="*/ 102742 h 729475"/>
                <a:gd name="connsiteX0" fmla="*/ 10907 w 2312319"/>
                <a:gd name="connsiteY0" fmla="*/ 370434 h 730039"/>
                <a:gd name="connsiteX1" fmla="*/ 31456 w 2312319"/>
                <a:gd name="connsiteY1" fmla="*/ 288241 h 730039"/>
                <a:gd name="connsiteX2" fmla="*/ 360229 w 2312319"/>
                <a:gd name="connsiteY2" fmla="*/ 564 h 730039"/>
                <a:gd name="connsiteX3" fmla="*/ 1110242 w 2312319"/>
                <a:gd name="connsiteY3" fmla="*/ 370434 h 730039"/>
                <a:gd name="connsiteX4" fmla="*/ 1819159 w 2312319"/>
                <a:gd name="connsiteY4" fmla="*/ 730030 h 730039"/>
                <a:gd name="connsiteX5" fmla="*/ 2189029 w 2312319"/>
                <a:gd name="connsiteY5" fmla="*/ 360160 h 730039"/>
                <a:gd name="connsiteX6" fmla="*/ 2312319 w 2312319"/>
                <a:gd name="connsiteY6" fmla="*/ 103306 h 730039"/>
                <a:gd name="connsiteX7" fmla="*/ 2312319 w 2312319"/>
                <a:gd name="connsiteY7" fmla="*/ 103306 h 730039"/>
                <a:gd name="connsiteX0" fmla="*/ 0 w 2414427"/>
                <a:gd name="connsiteY0" fmla="*/ 617014 h 730039"/>
                <a:gd name="connsiteX1" fmla="*/ 133564 w 2414427"/>
                <a:gd name="connsiteY1" fmla="*/ 288241 h 730039"/>
                <a:gd name="connsiteX2" fmla="*/ 462337 w 2414427"/>
                <a:gd name="connsiteY2" fmla="*/ 564 h 730039"/>
                <a:gd name="connsiteX3" fmla="*/ 1212350 w 2414427"/>
                <a:gd name="connsiteY3" fmla="*/ 370434 h 730039"/>
                <a:gd name="connsiteX4" fmla="*/ 1921267 w 2414427"/>
                <a:gd name="connsiteY4" fmla="*/ 730030 h 730039"/>
                <a:gd name="connsiteX5" fmla="*/ 2291137 w 2414427"/>
                <a:gd name="connsiteY5" fmla="*/ 360160 h 730039"/>
                <a:gd name="connsiteX6" fmla="*/ 2414427 w 2414427"/>
                <a:gd name="connsiteY6" fmla="*/ 103306 h 730039"/>
                <a:gd name="connsiteX7" fmla="*/ 2414427 w 2414427"/>
                <a:gd name="connsiteY7" fmla="*/ 103306 h 730039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62337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82885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19231"/>
                <a:gd name="connsiteX1" fmla="*/ 92467 w 2414427"/>
                <a:gd name="connsiteY1" fmla="*/ 349352 h 719231"/>
                <a:gd name="connsiteX2" fmla="*/ 482885 w 2414427"/>
                <a:gd name="connsiteY2" fmla="*/ 30 h 719231"/>
                <a:gd name="connsiteX3" fmla="*/ 1212350 w 2414427"/>
                <a:gd name="connsiteY3" fmla="*/ 369900 h 719231"/>
                <a:gd name="connsiteX4" fmla="*/ 1910993 w 2414427"/>
                <a:gd name="connsiteY4" fmla="*/ 719222 h 719231"/>
                <a:gd name="connsiteX5" fmla="*/ 2291137 w 2414427"/>
                <a:gd name="connsiteY5" fmla="*/ 359626 h 719231"/>
                <a:gd name="connsiteX6" fmla="*/ 2414427 w 2414427"/>
                <a:gd name="connsiteY6" fmla="*/ 102772 h 719231"/>
                <a:gd name="connsiteX7" fmla="*/ 2414427 w 2414427"/>
                <a:gd name="connsiteY7" fmla="*/ 102772 h 719231"/>
                <a:gd name="connsiteX0" fmla="*/ 0 w 2414427"/>
                <a:gd name="connsiteY0" fmla="*/ 616459 h 719210"/>
                <a:gd name="connsiteX1" fmla="*/ 123290 w 2414427"/>
                <a:gd name="connsiteY1" fmla="*/ 380153 h 719210"/>
                <a:gd name="connsiteX2" fmla="*/ 482885 w 2414427"/>
                <a:gd name="connsiteY2" fmla="*/ 9 h 719210"/>
                <a:gd name="connsiteX3" fmla="*/ 1212350 w 2414427"/>
                <a:gd name="connsiteY3" fmla="*/ 369879 h 719210"/>
                <a:gd name="connsiteX4" fmla="*/ 1910993 w 2414427"/>
                <a:gd name="connsiteY4" fmla="*/ 719201 h 719210"/>
                <a:gd name="connsiteX5" fmla="*/ 2291137 w 2414427"/>
                <a:gd name="connsiteY5" fmla="*/ 359605 h 719210"/>
                <a:gd name="connsiteX6" fmla="*/ 2414427 w 2414427"/>
                <a:gd name="connsiteY6" fmla="*/ 102751 h 719210"/>
                <a:gd name="connsiteX7" fmla="*/ 2414427 w 2414427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92477 h 719210"/>
                <a:gd name="connsiteX0" fmla="*/ 68066 w 2536272"/>
                <a:gd name="connsiteY0" fmla="*/ 616459 h 719210"/>
                <a:gd name="connsiteX1" fmla="*/ 16695 w 2536272"/>
                <a:gd name="connsiteY1" fmla="*/ 380153 h 719210"/>
                <a:gd name="connsiteX2" fmla="*/ 550951 w 2536272"/>
                <a:gd name="connsiteY2" fmla="*/ 9 h 719210"/>
                <a:gd name="connsiteX3" fmla="*/ 1280416 w 2536272"/>
                <a:gd name="connsiteY3" fmla="*/ 369879 h 719210"/>
                <a:gd name="connsiteX4" fmla="*/ 1979059 w 2536272"/>
                <a:gd name="connsiteY4" fmla="*/ 719201 h 719210"/>
                <a:gd name="connsiteX5" fmla="*/ 2503041 w 2536272"/>
                <a:gd name="connsiteY5" fmla="*/ 359605 h 719210"/>
                <a:gd name="connsiteX6" fmla="*/ 2482493 w 2536272"/>
                <a:gd name="connsiteY6" fmla="*/ 102751 h 719210"/>
                <a:gd name="connsiteX7" fmla="*/ 2482493 w 2536272"/>
                <a:gd name="connsiteY7" fmla="*/ 92477 h 719210"/>
                <a:gd name="connsiteX0" fmla="*/ 0 w 2663415"/>
                <a:gd name="connsiteY0" fmla="*/ 606185 h 719210"/>
                <a:gd name="connsiteX1" fmla="*/ 143838 w 2663415"/>
                <a:gd name="connsiteY1" fmla="*/ 380153 h 719210"/>
                <a:gd name="connsiteX2" fmla="*/ 678094 w 2663415"/>
                <a:gd name="connsiteY2" fmla="*/ 9 h 719210"/>
                <a:gd name="connsiteX3" fmla="*/ 1407559 w 2663415"/>
                <a:gd name="connsiteY3" fmla="*/ 369879 h 719210"/>
                <a:gd name="connsiteX4" fmla="*/ 2106202 w 2663415"/>
                <a:gd name="connsiteY4" fmla="*/ 719201 h 719210"/>
                <a:gd name="connsiteX5" fmla="*/ 2630184 w 2663415"/>
                <a:gd name="connsiteY5" fmla="*/ 359605 h 719210"/>
                <a:gd name="connsiteX6" fmla="*/ 2609636 w 2663415"/>
                <a:gd name="connsiteY6" fmla="*/ 102751 h 719210"/>
                <a:gd name="connsiteX7" fmla="*/ 2609636 w 2663415"/>
                <a:gd name="connsiteY7" fmla="*/ 92477 h 719210"/>
                <a:gd name="connsiteX0" fmla="*/ 0 w 2784297"/>
                <a:gd name="connsiteY0" fmla="*/ 606185 h 719210"/>
                <a:gd name="connsiteX1" fmla="*/ 143838 w 2784297"/>
                <a:gd name="connsiteY1" fmla="*/ 380153 h 719210"/>
                <a:gd name="connsiteX2" fmla="*/ 678094 w 2784297"/>
                <a:gd name="connsiteY2" fmla="*/ 9 h 719210"/>
                <a:gd name="connsiteX3" fmla="*/ 1407559 w 2784297"/>
                <a:gd name="connsiteY3" fmla="*/ 369879 h 719210"/>
                <a:gd name="connsiteX4" fmla="*/ 2106202 w 2784297"/>
                <a:gd name="connsiteY4" fmla="*/ 719201 h 719210"/>
                <a:gd name="connsiteX5" fmla="*/ 2630184 w 2784297"/>
                <a:gd name="connsiteY5" fmla="*/ 359605 h 719210"/>
                <a:gd name="connsiteX6" fmla="*/ 2609636 w 2784297"/>
                <a:gd name="connsiteY6" fmla="*/ 102751 h 719210"/>
                <a:gd name="connsiteX7" fmla="*/ 2784297 w 2784297"/>
                <a:gd name="connsiteY7" fmla="*/ 61654 h 719210"/>
                <a:gd name="connsiteX0" fmla="*/ 0 w 2658759"/>
                <a:gd name="connsiteY0" fmla="*/ 606185 h 719210"/>
                <a:gd name="connsiteX1" fmla="*/ 143838 w 2658759"/>
                <a:gd name="connsiteY1" fmla="*/ 380153 h 719210"/>
                <a:gd name="connsiteX2" fmla="*/ 678094 w 2658759"/>
                <a:gd name="connsiteY2" fmla="*/ 9 h 719210"/>
                <a:gd name="connsiteX3" fmla="*/ 1407559 w 2658759"/>
                <a:gd name="connsiteY3" fmla="*/ 369879 h 719210"/>
                <a:gd name="connsiteX4" fmla="*/ 2106202 w 2658759"/>
                <a:gd name="connsiteY4" fmla="*/ 719201 h 719210"/>
                <a:gd name="connsiteX5" fmla="*/ 2630184 w 2658759"/>
                <a:gd name="connsiteY5" fmla="*/ 359605 h 719210"/>
                <a:gd name="connsiteX6" fmla="*/ 2609636 w 2658759"/>
                <a:gd name="connsiteY6" fmla="*/ 102751 h 719210"/>
                <a:gd name="connsiteX0" fmla="*/ 0 w 2825394"/>
                <a:gd name="connsiteY0" fmla="*/ 606185 h 719210"/>
                <a:gd name="connsiteX1" fmla="*/ 143838 w 2825394"/>
                <a:gd name="connsiteY1" fmla="*/ 380153 h 719210"/>
                <a:gd name="connsiteX2" fmla="*/ 678094 w 2825394"/>
                <a:gd name="connsiteY2" fmla="*/ 9 h 719210"/>
                <a:gd name="connsiteX3" fmla="*/ 1407559 w 2825394"/>
                <a:gd name="connsiteY3" fmla="*/ 369879 h 719210"/>
                <a:gd name="connsiteX4" fmla="*/ 2106202 w 2825394"/>
                <a:gd name="connsiteY4" fmla="*/ 719201 h 719210"/>
                <a:gd name="connsiteX5" fmla="*/ 2630184 w 2825394"/>
                <a:gd name="connsiteY5" fmla="*/ 359605 h 719210"/>
                <a:gd name="connsiteX6" fmla="*/ 2825394 w 2825394"/>
                <a:gd name="connsiteY6" fmla="*/ 41106 h 719210"/>
                <a:gd name="connsiteX0" fmla="*/ 0 w 2825394"/>
                <a:gd name="connsiteY0" fmla="*/ 606186 h 719212"/>
                <a:gd name="connsiteX1" fmla="*/ 143838 w 2825394"/>
                <a:gd name="connsiteY1" fmla="*/ 380154 h 719212"/>
                <a:gd name="connsiteX2" fmla="*/ 678094 w 2825394"/>
                <a:gd name="connsiteY2" fmla="*/ 10 h 719212"/>
                <a:gd name="connsiteX3" fmla="*/ 1407559 w 2825394"/>
                <a:gd name="connsiteY3" fmla="*/ 369880 h 719212"/>
                <a:gd name="connsiteX4" fmla="*/ 2106202 w 2825394"/>
                <a:gd name="connsiteY4" fmla="*/ 719202 h 719212"/>
                <a:gd name="connsiteX5" fmla="*/ 2630184 w 2825394"/>
                <a:gd name="connsiteY5" fmla="*/ 359606 h 719212"/>
                <a:gd name="connsiteX6" fmla="*/ 2825394 w 2825394"/>
                <a:gd name="connsiteY6" fmla="*/ 41107 h 719212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81"/>
                <a:gd name="connsiteX1" fmla="*/ 143838 w 2858132"/>
                <a:gd name="connsiteY1" fmla="*/ 408574 h 768181"/>
                <a:gd name="connsiteX2" fmla="*/ 678094 w 2858132"/>
                <a:gd name="connsiteY2" fmla="*/ 28430 h 768181"/>
                <a:gd name="connsiteX3" fmla="*/ 1407559 w 2858132"/>
                <a:gd name="connsiteY3" fmla="*/ 398300 h 768181"/>
                <a:gd name="connsiteX4" fmla="*/ 2106202 w 2858132"/>
                <a:gd name="connsiteY4" fmla="*/ 768170 h 768181"/>
                <a:gd name="connsiteX5" fmla="*/ 2630184 w 2858132"/>
                <a:gd name="connsiteY5" fmla="*/ 388026 h 768181"/>
                <a:gd name="connsiteX6" fmla="*/ 2825394 w 2858132"/>
                <a:gd name="connsiteY6" fmla="*/ 69527 h 768181"/>
                <a:gd name="connsiteX0" fmla="*/ 0 w 2858132"/>
                <a:gd name="connsiteY0" fmla="*/ 634606 h 768183"/>
                <a:gd name="connsiteX1" fmla="*/ 143838 w 2858132"/>
                <a:gd name="connsiteY1" fmla="*/ 408574 h 768183"/>
                <a:gd name="connsiteX2" fmla="*/ 678094 w 2858132"/>
                <a:gd name="connsiteY2" fmla="*/ 28430 h 768183"/>
                <a:gd name="connsiteX3" fmla="*/ 1407559 w 2858132"/>
                <a:gd name="connsiteY3" fmla="*/ 398300 h 768183"/>
                <a:gd name="connsiteX4" fmla="*/ 2106202 w 2858132"/>
                <a:gd name="connsiteY4" fmla="*/ 768170 h 768183"/>
                <a:gd name="connsiteX5" fmla="*/ 2630184 w 2858132"/>
                <a:gd name="connsiteY5" fmla="*/ 388026 h 768183"/>
                <a:gd name="connsiteX6" fmla="*/ 2825394 w 2858132"/>
                <a:gd name="connsiteY6" fmla="*/ 69527 h 76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132" h="768183">
                  <a:moveTo>
                    <a:pt x="0" y="634606"/>
                  </a:moveTo>
                  <a:cubicBezTo>
                    <a:pt x="3425" y="620907"/>
                    <a:pt x="85618" y="470219"/>
                    <a:pt x="143838" y="408574"/>
                  </a:cubicBezTo>
                  <a:cubicBezTo>
                    <a:pt x="202058" y="346929"/>
                    <a:pt x="467474" y="30142"/>
                    <a:pt x="678094" y="28430"/>
                  </a:cubicBezTo>
                  <a:cubicBezTo>
                    <a:pt x="888714" y="26718"/>
                    <a:pt x="1222092" y="204768"/>
                    <a:pt x="1407559" y="398300"/>
                  </a:cubicBezTo>
                  <a:cubicBezTo>
                    <a:pt x="1604480" y="603784"/>
                    <a:pt x="1902431" y="769882"/>
                    <a:pt x="2106202" y="768170"/>
                  </a:cubicBezTo>
                  <a:cubicBezTo>
                    <a:pt x="2309973" y="766458"/>
                    <a:pt x="2510319" y="504467"/>
                    <a:pt x="2630184" y="388026"/>
                  </a:cubicBezTo>
                  <a:cubicBezTo>
                    <a:pt x="2750049" y="271586"/>
                    <a:pt x="2933273" y="-168491"/>
                    <a:pt x="2825394" y="695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1" name="Grafik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80" y="4707126"/>
            <a:ext cx="8792800" cy="237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8856736" y="3449734"/>
                <a:ext cx="10870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/>
                  <a:t>Graph von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736" y="3449734"/>
                <a:ext cx="1087092" cy="307777"/>
              </a:xfrm>
              <a:prstGeom prst="rect">
                <a:avLst/>
              </a:prstGeom>
              <a:blipFill>
                <a:blip r:embed="rId5"/>
                <a:stretch>
                  <a:fillRect l="-1685"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Die Funktion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 smtClean="0"/>
                  <a:t> ist eine Stammfunktion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Geben Sie das </a:t>
                </a:r>
                <a:r>
                  <a:rPr lang="de-DE" sz="2200" dirty="0" err="1" smtClean="0"/>
                  <a:t>Monotonieverhalten</a:t>
                </a:r>
                <a:r>
                  <a:rPr lang="de-DE" sz="2200" dirty="0" smtClean="0"/>
                  <a:t>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 smtClean="0"/>
                  <a:t> in Intervall [1;3] an.</a:t>
                </a:r>
                <a:br>
                  <a:rPr lang="de-DE" sz="2200" dirty="0" smtClean="0"/>
                </a:br>
                <a:r>
                  <a:rPr lang="de-DE" sz="2200" dirty="0" smtClean="0"/>
                  <a:t>Begründen Sie Ihre Angabe.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								         (</a:t>
                </a:r>
                <a:r>
                  <a:rPr lang="de-DE" sz="2200" dirty="0"/>
                  <a:t>2,5 VP)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4 a)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Der Graph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hat an den Stellen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 smtClean="0"/>
                  <a:t> eine waagrechte Tangente, d.h.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, was Schaubild II ausschließt.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 smtClean="0"/>
                  <a:t> hat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 smtClean="0"/>
                  <a:t> eine fallende Tangente mit einer Steigung von ungefähr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–0,7</m:t>
                    </m:r>
                  </m:oMath>
                </a14:m>
                <a:r>
                  <a:rPr lang="de-DE" sz="2200" dirty="0" smtClean="0"/>
                  <a:t>,</a:t>
                </a:r>
                <a:br>
                  <a:rPr lang="de-DE" sz="2200" dirty="0" smtClean="0"/>
                </a:br>
                <a:r>
                  <a:rPr lang="de-DE" sz="2200" dirty="0" smtClean="0"/>
                  <a:t>jedenfalls entspricht die Steigung grob der der Nebendiagonalen.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Somit bleibt nur noch Schaubild I für den Graphen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/>
                  <a:t/>
                </a:r>
                <a:br>
                  <a:rPr lang="de-DE" sz="2200" b="1" dirty="0"/>
                </a:b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Schaubild I zeigt den Graphen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</a:t>
            </a:r>
            <a:r>
              <a:rPr lang="de-DE" dirty="0" smtClean="0"/>
              <a:t>2019</a:t>
            </a:r>
            <a:endParaRPr lang="de-DE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1871960" y="6516141"/>
            <a:ext cx="1296144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/>
          <p:cNvGrpSpPr/>
          <p:nvPr/>
        </p:nvGrpSpPr>
        <p:grpSpPr>
          <a:xfrm>
            <a:off x="8136656" y="6110"/>
            <a:ext cx="1800200" cy="1337832"/>
            <a:chOff x="6788819" y="2551484"/>
            <a:chExt cx="2905125" cy="187642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8819" y="2551484"/>
              <a:ext cx="2905125" cy="1876425"/>
            </a:xfrm>
            <a:prstGeom prst="rect">
              <a:avLst/>
            </a:prstGeom>
          </p:spPr>
        </p:pic>
        <p:sp>
          <p:nvSpPr>
            <p:cNvPr id="7" name="Freihandform 6"/>
            <p:cNvSpPr/>
            <p:nvPr/>
          </p:nvSpPr>
          <p:spPr>
            <a:xfrm>
              <a:off x="6832315" y="2940802"/>
              <a:ext cx="2858132" cy="768183"/>
            </a:xfrm>
            <a:custGeom>
              <a:avLst/>
              <a:gdLst>
                <a:gd name="connsiteX0" fmla="*/ 0 w 2301412"/>
                <a:gd name="connsiteY0" fmla="*/ 369870 h 729475"/>
                <a:gd name="connsiteX1" fmla="*/ 349322 w 2301412"/>
                <a:gd name="connsiteY1" fmla="*/ 0 h 729475"/>
                <a:gd name="connsiteX2" fmla="*/ 1099335 w 2301412"/>
                <a:gd name="connsiteY2" fmla="*/ 369870 h 729475"/>
                <a:gd name="connsiteX3" fmla="*/ 1808252 w 2301412"/>
                <a:gd name="connsiteY3" fmla="*/ 729466 h 729475"/>
                <a:gd name="connsiteX4" fmla="*/ 2178122 w 2301412"/>
                <a:gd name="connsiteY4" fmla="*/ 359596 h 729475"/>
                <a:gd name="connsiteX5" fmla="*/ 2301412 w 2301412"/>
                <a:gd name="connsiteY5" fmla="*/ 102742 h 729475"/>
                <a:gd name="connsiteX6" fmla="*/ 2301412 w 2301412"/>
                <a:gd name="connsiteY6" fmla="*/ 102742 h 729475"/>
                <a:gd name="connsiteX0" fmla="*/ 10907 w 2312319"/>
                <a:gd name="connsiteY0" fmla="*/ 370434 h 730039"/>
                <a:gd name="connsiteX1" fmla="*/ 31456 w 2312319"/>
                <a:gd name="connsiteY1" fmla="*/ 288241 h 730039"/>
                <a:gd name="connsiteX2" fmla="*/ 360229 w 2312319"/>
                <a:gd name="connsiteY2" fmla="*/ 564 h 730039"/>
                <a:gd name="connsiteX3" fmla="*/ 1110242 w 2312319"/>
                <a:gd name="connsiteY3" fmla="*/ 370434 h 730039"/>
                <a:gd name="connsiteX4" fmla="*/ 1819159 w 2312319"/>
                <a:gd name="connsiteY4" fmla="*/ 730030 h 730039"/>
                <a:gd name="connsiteX5" fmla="*/ 2189029 w 2312319"/>
                <a:gd name="connsiteY5" fmla="*/ 360160 h 730039"/>
                <a:gd name="connsiteX6" fmla="*/ 2312319 w 2312319"/>
                <a:gd name="connsiteY6" fmla="*/ 103306 h 730039"/>
                <a:gd name="connsiteX7" fmla="*/ 2312319 w 2312319"/>
                <a:gd name="connsiteY7" fmla="*/ 103306 h 730039"/>
                <a:gd name="connsiteX0" fmla="*/ 0 w 2414427"/>
                <a:gd name="connsiteY0" fmla="*/ 617014 h 730039"/>
                <a:gd name="connsiteX1" fmla="*/ 133564 w 2414427"/>
                <a:gd name="connsiteY1" fmla="*/ 288241 h 730039"/>
                <a:gd name="connsiteX2" fmla="*/ 462337 w 2414427"/>
                <a:gd name="connsiteY2" fmla="*/ 564 h 730039"/>
                <a:gd name="connsiteX3" fmla="*/ 1212350 w 2414427"/>
                <a:gd name="connsiteY3" fmla="*/ 370434 h 730039"/>
                <a:gd name="connsiteX4" fmla="*/ 1921267 w 2414427"/>
                <a:gd name="connsiteY4" fmla="*/ 730030 h 730039"/>
                <a:gd name="connsiteX5" fmla="*/ 2291137 w 2414427"/>
                <a:gd name="connsiteY5" fmla="*/ 360160 h 730039"/>
                <a:gd name="connsiteX6" fmla="*/ 2414427 w 2414427"/>
                <a:gd name="connsiteY6" fmla="*/ 103306 h 730039"/>
                <a:gd name="connsiteX7" fmla="*/ 2414427 w 2414427"/>
                <a:gd name="connsiteY7" fmla="*/ 103306 h 730039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62337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29505"/>
                <a:gd name="connsiteX1" fmla="*/ 92467 w 2414427"/>
                <a:gd name="connsiteY1" fmla="*/ 349352 h 729505"/>
                <a:gd name="connsiteX2" fmla="*/ 482885 w 2414427"/>
                <a:gd name="connsiteY2" fmla="*/ 30 h 729505"/>
                <a:gd name="connsiteX3" fmla="*/ 1212350 w 2414427"/>
                <a:gd name="connsiteY3" fmla="*/ 369900 h 729505"/>
                <a:gd name="connsiteX4" fmla="*/ 1921267 w 2414427"/>
                <a:gd name="connsiteY4" fmla="*/ 729496 h 729505"/>
                <a:gd name="connsiteX5" fmla="*/ 2291137 w 2414427"/>
                <a:gd name="connsiteY5" fmla="*/ 359626 h 729505"/>
                <a:gd name="connsiteX6" fmla="*/ 2414427 w 2414427"/>
                <a:gd name="connsiteY6" fmla="*/ 102772 h 729505"/>
                <a:gd name="connsiteX7" fmla="*/ 2414427 w 2414427"/>
                <a:gd name="connsiteY7" fmla="*/ 102772 h 729505"/>
                <a:gd name="connsiteX0" fmla="*/ 0 w 2414427"/>
                <a:gd name="connsiteY0" fmla="*/ 616480 h 719231"/>
                <a:gd name="connsiteX1" fmla="*/ 92467 w 2414427"/>
                <a:gd name="connsiteY1" fmla="*/ 349352 h 719231"/>
                <a:gd name="connsiteX2" fmla="*/ 482885 w 2414427"/>
                <a:gd name="connsiteY2" fmla="*/ 30 h 719231"/>
                <a:gd name="connsiteX3" fmla="*/ 1212350 w 2414427"/>
                <a:gd name="connsiteY3" fmla="*/ 369900 h 719231"/>
                <a:gd name="connsiteX4" fmla="*/ 1910993 w 2414427"/>
                <a:gd name="connsiteY4" fmla="*/ 719222 h 719231"/>
                <a:gd name="connsiteX5" fmla="*/ 2291137 w 2414427"/>
                <a:gd name="connsiteY5" fmla="*/ 359626 h 719231"/>
                <a:gd name="connsiteX6" fmla="*/ 2414427 w 2414427"/>
                <a:gd name="connsiteY6" fmla="*/ 102772 h 719231"/>
                <a:gd name="connsiteX7" fmla="*/ 2414427 w 2414427"/>
                <a:gd name="connsiteY7" fmla="*/ 102772 h 719231"/>
                <a:gd name="connsiteX0" fmla="*/ 0 w 2414427"/>
                <a:gd name="connsiteY0" fmla="*/ 616459 h 719210"/>
                <a:gd name="connsiteX1" fmla="*/ 123290 w 2414427"/>
                <a:gd name="connsiteY1" fmla="*/ 380153 h 719210"/>
                <a:gd name="connsiteX2" fmla="*/ 482885 w 2414427"/>
                <a:gd name="connsiteY2" fmla="*/ 9 h 719210"/>
                <a:gd name="connsiteX3" fmla="*/ 1212350 w 2414427"/>
                <a:gd name="connsiteY3" fmla="*/ 369879 h 719210"/>
                <a:gd name="connsiteX4" fmla="*/ 1910993 w 2414427"/>
                <a:gd name="connsiteY4" fmla="*/ 719201 h 719210"/>
                <a:gd name="connsiteX5" fmla="*/ 2291137 w 2414427"/>
                <a:gd name="connsiteY5" fmla="*/ 359605 h 719210"/>
                <a:gd name="connsiteX6" fmla="*/ 2414427 w 2414427"/>
                <a:gd name="connsiteY6" fmla="*/ 102751 h 719210"/>
                <a:gd name="connsiteX7" fmla="*/ 2414427 w 2414427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102751 h 719210"/>
                <a:gd name="connsiteX0" fmla="*/ 0 w 2468206"/>
                <a:gd name="connsiteY0" fmla="*/ 616459 h 719210"/>
                <a:gd name="connsiteX1" fmla="*/ 123290 w 2468206"/>
                <a:gd name="connsiteY1" fmla="*/ 380153 h 719210"/>
                <a:gd name="connsiteX2" fmla="*/ 482885 w 2468206"/>
                <a:gd name="connsiteY2" fmla="*/ 9 h 719210"/>
                <a:gd name="connsiteX3" fmla="*/ 1212350 w 2468206"/>
                <a:gd name="connsiteY3" fmla="*/ 369879 h 719210"/>
                <a:gd name="connsiteX4" fmla="*/ 1910993 w 2468206"/>
                <a:gd name="connsiteY4" fmla="*/ 719201 h 719210"/>
                <a:gd name="connsiteX5" fmla="*/ 2434975 w 2468206"/>
                <a:gd name="connsiteY5" fmla="*/ 359605 h 719210"/>
                <a:gd name="connsiteX6" fmla="*/ 2414427 w 2468206"/>
                <a:gd name="connsiteY6" fmla="*/ 102751 h 719210"/>
                <a:gd name="connsiteX7" fmla="*/ 2414427 w 2468206"/>
                <a:gd name="connsiteY7" fmla="*/ 92477 h 719210"/>
                <a:gd name="connsiteX0" fmla="*/ 68066 w 2536272"/>
                <a:gd name="connsiteY0" fmla="*/ 616459 h 719210"/>
                <a:gd name="connsiteX1" fmla="*/ 16695 w 2536272"/>
                <a:gd name="connsiteY1" fmla="*/ 380153 h 719210"/>
                <a:gd name="connsiteX2" fmla="*/ 550951 w 2536272"/>
                <a:gd name="connsiteY2" fmla="*/ 9 h 719210"/>
                <a:gd name="connsiteX3" fmla="*/ 1280416 w 2536272"/>
                <a:gd name="connsiteY3" fmla="*/ 369879 h 719210"/>
                <a:gd name="connsiteX4" fmla="*/ 1979059 w 2536272"/>
                <a:gd name="connsiteY4" fmla="*/ 719201 h 719210"/>
                <a:gd name="connsiteX5" fmla="*/ 2503041 w 2536272"/>
                <a:gd name="connsiteY5" fmla="*/ 359605 h 719210"/>
                <a:gd name="connsiteX6" fmla="*/ 2482493 w 2536272"/>
                <a:gd name="connsiteY6" fmla="*/ 102751 h 719210"/>
                <a:gd name="connsiteX7" fmla="*/ 2482493 w 2536272"/>
                <a:gd name="connsiteY7" fmla="*/ 92477 h 719210"/>
                <a:gd name="connsiteX0" fmla="*/ 0 w 2663415"/>
                <a:gd name="connsiteY0" fmla="*/ 606185 h 719210"/>
                <a:gd name="connsiteX1" fmla="*/ 143838 w 2663415"/>
                <a:gd name="connsiteY1" fmla="*/ 380153 h 719210"/>
                <a:gd name="connsiteX2" fmla="*/ 678094 w 2663415"/>
                <a:gd name="connsiteY2" fmla="*/ 9 h 719210"/>
                <a:gd name="connsiteX3" fmla="*/ 1407559 w 2663415"/>
                <a:gd name="connsiteY3" fmla="*/ 369879 h 719210"/>
                <a:gd name="connsiteX4" fmla="*/ 2106202 w 2663415"/>
                <a:gd name="connsiteY4" fmla="*/ 719201 h 719210"/>
                <a:gd name="connsiteX5" fmla="*/ 2630184 w 2663415"/>
                <a:gd name="connsiteY5" fmla="*/ 359605 h 719210"/>
                <a:gd name="connsiteX6" fmla="*/ 2609636 w 2663415"/>
                <a:gd name="connsiteY6" fmla="*/ 102751 h 719210"/>
                <a:gd name="connsiteX7" fmla="*/ 2609636 w 2663415"/>
                <a:gd name="connsiteY7" fmla="*/ 92477 h 719210"/>
                <a:gd name="connsiteX0" fmla="*/ 0 w 2784297"/>
                <a:gd name="connsiteY0" fmla="*/ 606185 h 719210"/>
                <a:gd name="connsiteX1" fmla="*/ 143838 w 2784297"/>
                <a:gd name="connsiteY1" fmla="*/ 380153 h 719210"/>
                <a:gd name="connsiteX2" fmla="*/ 678094 w 2784297"/>
                <a:gd name="connsiteY2" fmla="*/ 9 h 719210"/>
                <a:gd name="connsiteX3" fmla="*/ 1407559 w 2784297"/>
                <a:gd name="connsiteY3" fmla="*/ 369879 h 719210"/>
                <a:gd name="connsiteX4" fmla="*/ 2106202 w 2784297"/>
                <a:gd name="connsiteY4" fmla="*/ 719201 h 719210"/>
                <a:gd name="connsiteX5" fmla="*/ 2630184 w 2784297"/>
                <a:gd name="connsiteY5" fmla="*/ 359605 h 719210"/>
                <a:gd name="connsiteX6" fmla="*/ 2609636 w 2784297"/>
                <a:gd name="connsiteY6" fmla="*/ 102751 h 719210"/>
                <a:gd name="connsiteX7" fmla="*/ 2784297 w 2784297"/>
                <a:gd name="connsiteY7" fmla="*/ 61654 h 719210"/>
                <a:gd name="connsiteX0" fmla="*/ 0 w 2658759"/>
                <a:gd name="connsiteY0" fmla="*/ 606185 h 719210"/>
                <a:gd name="connsiteX1" fmla="*/ 143838 w 2658759"/>
                <a:gd name="connsiteY1" fmla="*/ 380153 h 719210"/>
                <a:gd name="connsiteX2" fmla="*/ 678094 w 2658759"/>
                <a:gd name="connsiteY2" fmla="*/ 9 h 719210"/>
                <a:gd name="connsiteX3" fmla="*/ 1407559 w 2658759"/>
                <a:gd name="connsiteY3" fmla="*/ 369879 h 719210"/>
                <a:gd name="connsiteX4" fmla="*/ 2106202 w 2658759"/>
                <a:gd name="connsiteY4" fmla="*/ 719201 h 719210"/>
                <a:gd name="connsiteX5" fmla="*/ 2630184 w 2658759"/>
                <a:gd name="connsiteY5" fmla="*/ 359605 h 719210"/>
                <a:gd name="connsiteX6" fmla="*/ 2609636 w 2658759"/>
                <a:gd name="connsiteY6" fmla="*/ 102751 h 719210"/>
                <a:gd name="connsiteX0" fmla="*/ 0 w 2825394"/>
                <a:gd name="connsiteY0" fmla="*/ 606185 h 719210"/>
                <a:gd name="connsiteX1" fmla="*/ 143838 w 2825394"/>
                <a:gd name="connsiteY1" fmla="*/ 380153 h 719210"/>
                <a:gd name="connsiteX2" fmla="*/ 678094 w 2825394"/>
                <a:gd name="connsiteY2" fmla="*/ 9 h 719210"/>
                <a:gd name="connsiteX3" fmla="*/ 1407559 w 2825394"/>
                <a:gd name="connsiteY3" fmla="*/ 369879 h 719210"/>
                <a:gd name="connsiteX4" fmla="*/ 2106202 w 2825394"/>
                <a:gd name="connsiteY4" fmla="*/ 719201 h 719210"/>
                <a:gd name="connsiteX5" fmla="*/ 2630184 w 2825394"/>
                <a:gd name="connsiteY5" fmla="*/ 359605 h 719210"/>
                <a:gd name="connsiteX6" fmla="*/ 2825394 w 2825394"/>
                <a:gd name="connsiteY6" fmla="*/ 41106 h 719210"/>
                <a:gd name="connsiteX0" fmla="*/ 0 w 2825394"/>
                <a:gd name="connsiteY0" fmla="*/ 606186 h 719212"/>
                <a:gd name="connsiteX1" fmla="*/ 143838 w 2825394"/>
                <a:gd name="connsiteY1" fmla="*/ 380154 h 719212"/>
                <a:gd name="connsiteX2" fmla="*/ 678094 w 2825394"/>
                <a:gd name="connsiteY2" fmla="*/ 10 h 719212"/>
                <a:gd name="connsiteX3" fmla="*/ 1407559 w 2825394"/>
                <a:gd name="connsiteY3" fmla="*/ 369880 h 719212"/>
                <a:gd name="connsiteX4" fmla="*/ 2106202 w 2825394"/>
                <a:gd name="connsiteY4" fmla="*/ 719202 h 719212"/>
                <a:gd name="connsiteX5" fmla="*/ 2630184 w 2825394"/>
                <a:gd name="connsiteY5" fmla="*/ 359606 h 719212"/>
                <a:gd name="connsiteX6" fmla="*/ 2825394 w 2825394"/>
                <a:gd name="connsiteY6" fmla="*/ 41107 h 719212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25394"/>
                <a:gd name="connsiteY0" fmla="*/ 606185 h 739757"/>
                <a:gd name="connsiteX1" fmla="*/ 143838 w 2825394"/>
                <a:gd name="connsiteY1" fmla="*/ 380153 h 739757"/>
                <a:gd name="connsiteX2" fmla="*/ 678094 w 2825394"/>
                <a:gd name="connsiteY2" fmla="*/ 9 h 739757"/>
                <a:gd name="connsiteX3" fmla="*/ 1407559 w 2825394"/>
                <a:gd name="connsiteY3" fmla="*/ 369879 h 739757"/>
                <a:gd name="connsiteX4" fmla="*/ 2106202 w 2825394"/>
                <a:gd name="connsiteY4" fmla="*/ 739749 h 739757"/>
                <a:gd name="connsiteX5" fmla="*/ 2630184 w 2825394"/>
                <a:gd name="connsiteY5" fmla="*/ 359605 h 739757"/>
                <a:gd name="connsiteX6" fmla="*/ 2825394 w 2825394"/>
                <a:gd name="connsiteY6" fmla="*/ 41106 h 739757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78"/>
                <a:gd name="connsiteX1" fmla="*/ 143838 w 2858132"/>
                <a:gd name="connsiteY1" fmla="*/ 408574 h 768178"/>
                <a:gd name="connsiteX2" fmla="*/ 678094 w 2858132"/>
                <a:gd name="connsiteY2" fmla="*/ 28430 h 768178"/>
                <a:gd name="connsiteX3" fmla="*/ 1407559 w 2858132"/>
                <a:gd name="connsiteY3" fmla="*/ 398300 h 768178"/>
                <a:gd name="connsiteX4" fmla="*/ 2106202 w 2858132"/>
                <a:gd name="connsiteY4" fmla="*/ 768170 h 768178"/>
                <a:gd name="connsiteX5" fmla="*/ 2630184 w 2858132"/>
                <a:gd name="connsiteY5" fmla="*/ 388026 h 768178"/>
                <a:gd name="connsiteX6" fmla="*/ 2825394 w 2858132"/>
                <a:gd name="connsiteY6" fmla="*/ 69527 h 768178"/>
                <a:gd name="connsiteX0" fmla="*/ 0 w 2858132"/>
                <a:gd name="connsiteY0" fmla="*/ 634606 h 768181"/>
                <a:gd name="connsiteX1" fmla="*/ 143838 w 2858132"/>
                <a:gd name="connsiteY1" fmla="*/ 408574 h 768181"/>
                <a:gd name="connsiteX2" fmla="*/ 678094 w 2858132"/>
                <a:gd name="connsiteY2" fmla="*/ 28430 h 768181"/>
                <a:gd name="connsiteX3" fmla="*/ 1407559 w 2858132"/>
                <a:gd name="connsiteY3" fmla="*/ 398300 h 768181"/>
                <a:gd name="connsiteX4" fmla="*/ 2106202 w 2858132"/>
                <a:gd name="connsiteY4" fmla="*/ 768170 h 768181"/>
                <a:gd name="connsiteX5" fmla="*/ 2630184 w 2858132"/>
                <a:gd name="connsiteY5" fmla="*/ 388026 h 768181"/>
                <a:gd name="connsiteX6" fmla="*/ 2825394 w 2858132"/>
                <a:gd name="connsiteY6" fmla="*/ 69527 h 768181"/>
                <a:gd name="connsiteX0" fmla="*/ 0 w 2858132"/>
                <a:gd name="connsiteY0" fmla="*/ 634606 h 768183"/>
                <a:gd name="connsiteX1" fmla="*/ 143838 w 2858132"/>
                <a:gd name="connsiteY1" fmla="*/ 408574 h 768183"/>
                <a:gd name="connsiteX2" fmla="*/ 678094 w 2858132"/>
                <a:gd name="connsiteY2" fmla="*/ 28430 h 768183"/>
                <a:gd name="connsiteX3" fmla="*/ 1407559 w 2858132"/>
                <a:gd name="connsiteY3" fmla="*/ 398300 h 768183"/>
                <a:gd name="connsiteX4" fmla="*/ 2106202 w 2858132"/>
                <a:gd name="connsiteY4" fmla="*/ 768170 h 768183"/>
                <a:gd name="connsiteX5" fmla="*/ 2630184 w 2858132"/>
                <a:gd name="connsiteY5" fmla="*/ 388026 h 768183"/>
                <a:gd name="connsiteX6" fmla="*/ 2825394 w 2858132"/>
                <a:gd name="connsiteY6" fmla="*/ 69527 h 76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8132" h="768183">
                  <a:moveTo>
                    <a:pt x="0" y="634606"/>
                  </a:moveTo>
                  <a:cubicBezTo>
                    <a:pt x="3425" y="620907"/>
                    <a:pt x="85618" y="470219"/>
                    <a:pt x="143838" y="408574"/>
                  </a:cubicBezTo>
                  <a:cubicBezTo>
                    <a:pt x="202058" y="346929"/>
                    <a:pt x="467474" y="30142"/>
                    <a:pt x="678094" y="28430"/>
                  </a:cubicBezTo>
                  <a:cubicBezTo>
                    <a:pt x="888714" y="26718"/>
                    <a:pt x="1222092" y="204768"/>
                    <a:pt x="1407559" y="398300"/>
                  </a:cubicBezTo>
                  <a:cubicBezTo>
                    <a:pt x="1604480" y="603784"/>
                    <a:pt x="1902431" y="769882"/>
                    <a:pt x="2106202" y="768170"/>
                  </a:cubicBezTo>
                  <a:cubicBezTo>
                    <a:pt x="2309973" y="766458"/>
                    <a:pt x="2510319" y="504467"/>
                    <a:pt x="2630184" y="388026"/>
                  </a:cubicBezTo>
                  <a:cubicBezTo>
                    <a:pt x="2750049" y="271586"/>
                    <a:pt x="2933273" y="-168491"/>
                    <a:pt x="2825394" y="6952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3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435</Words>
  <Application>Microsoft Office PowerPoint</Application>
  <PresentationFormat>Benutzerdefiniert</PresentationFormat>
  <Paragraphs>279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Wingdings 2</vt:lpstr>
      <vt:lpstr>Galathea</vt:lpstr>
      <vt:lpstr>PowerPoint-Präsentation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  <vt:lpstr>Pflichtteil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264</cp:revision>
  <dcterms:modified xsi:type="dcterms:W3CDTF">2019-10-10T09:44:43Z</dcterms:modified>
</cp:coreProperties>
</file>