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1"/>
  </p:notesMasterIdLst>
  <p:sldIdLst>
    <p:sldId id="256" r:id="rId2"/>
    <p:sldId id="258" r:id="rId3"/>
    <p:sldId id="282" r:id="rId4"/>
    <p:sldId id="284" r:id="rId5"/>
    <p:sldId id="285" r:id="rId6"/>
    <p:sldId id="286" r:id="rId7"/>
    <p:sldId id="283" r:id="rId8"/>
    <p:sldId id="265" r:id="rId9"/>
    <p:sldId id="266" r:id="rId10"/>
    <p:sldId id="267" r:id="rId11"/>
    <p:sldId id="287" r:id="rId12"/>
    <p:sldId id="288" r:id="rId13"/>
    <p:sldId id="289" r:id="rId14"/>
    <p:sldId id="291" r:id="rId15"/>
    <p:sldId id="292" r:id="rId16"/>
    <p:sldId id="293" r:id="rId17"/>
    <p:sldId id="294" r:id="rId18"/>
    <p:sldId id="295" r:id="rId19"/>
    <p:sldId id="296" r:id="rId20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94262" autoAdjust="0"/>
  </p:normalViewPr>
  <p:slideViewPr>
    <p:cSldViewPr>
      <p:cViewPr varScale="1">
        <p:scale>
          <a:sx n="75" d="100"/>
          <a:sy n="75" d="100"/>
        </p:scale>
        <p:origin x="66" y="1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120.png"/><Relationship Id="rId10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</a:t>
            </a:r>
            <a:r>
              <a:rPr lang="de-DE" sz="4400" dirty="0" smtClean="0">
                <a:solidFill>
                  <a:srgbClr val="2300DC"/>
                </a:solidFill>
              </a:rPr>
              <a:t>2019 </a:t>
            </a:r>
            <a:r>
              <a:rPr lang="de-DE" sz="4400" dirty="0">
                <a:solidFill>
                  <a:srgbClr val="2300DC"/>
                </a:solidFill>
              </a:rPr>
              <a:t>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Wahlteil Analysis </a:t>
            </a:r>
            <a:r>
              <a:rPr lang="de-DE" sz="4400" dirty="0" smtClean="0">
                <a:solidFill>
                  <a:srgbClr val="0000FF"/>
                </a:solidFill>
              </a:rPr>
              <a:t>A 1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 der Aufgaben </a:t>
            </a:r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A 1.1 und A 1.2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 startAt="4"/>
                </a:pPr>
                <a:r>
                  <a:rPr lang="de-DE" sz="2200" dirty="0" smtClean="0"/>
                  <a:t>Für jedes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de-DE" sz="2200" dirty="0"/>
                  <a:t> ist eine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200" dirty="0"/>
                  <a:t> gegeben </a:t>
                </a:r>
                <a:r>
                  <a:rPr lang="de-DE" sz="2200" dirty="0" smtClean="0"/>
                  <a:t>durch</a:t>
                </a:r>
              </a:p>
              <a:p>
                <a:pPr marL="0" lvl="0" indent="0">
                  <a:buClrTx/>
                  <a:buSzPct val="100000"/>
                  <a:buNone/>
                </a:pPr>
                <a:r>
                  <a:rPr lang="de-DE" sz="22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452438" lvl="0" indent="0">
                  <a:buClrTx/>
                  <a:buSzPct val="100000"/>
                  <a:buNone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Werte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, für die die Tangente an den Graphen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200" dirty="0"/>
                  <a:t> im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200" dirty="0"/>
                  <a:t> parallel zur Geraden mit der Gleichung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/>
                  <a:t> ist.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</a:t>
                </a:r>
                <a:r>
                  <a:rPr lang="de-DE" sz="2200" dirty="0" smtClean="0"/>
                  <a:t>   (3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A 1.2</a:t>
                </a:r>
              </a:p>
              <a:p>
                <a:pPr marL="457200" indent="-457200">
                  <a:buClrTx/>
                  <a:buSzPct val="100000"/>
                  <a:buAutoNum type="alphaLcParenR"/>
                </a:pPr>
                <a:r>
                  <a:rPr lang="de-DE" sz="2200" b="1" dirty="0" smtClean="0"/>
                  <a:t>Nachweis des Tiefpunkts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de-DE" sz="2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e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ersten beiden Ableitungen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sind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Nullsetzen der ersten Ableitung liefert: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de-DE" sz="2200" dirty="0" smtClean="0"/>
                  <a:t> 	|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lang="de-DE" sz="2200" dirty="0"/>
                  <a:t> 	</a:t>
                </a:r>
                <a:r>
                  <a:rPr lang="de-DE" sz="2200" dirty="0" smtClean="0"/>
                  <a:t>|</a:t>
                </a:r>
                <a:r>
                  <a:rPr lang="de-DE" sz="2200" dirty="0" err="1" smtClean="0"/>
                  <a:t>pq</a:t>
                </a:r>
                <a:r>
                  <a:rPr lang="de-DE" sz="2200" dirty="0" smtClean="0"/>
                  <a:t>-Formel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=4±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16−12</m:t>
                        </m:r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=4±2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Einsetzen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e-DE" sz="2200" dirty="0" smtClean="0"/>
                  <a:t> in die weite Ableitung liefert: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⋅6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=3&gt;0</m:t>
                    </m:r>
                  </m:oMath>
                </a14:m>
                <a:r>
                  <a:rPr lang="de-DE" sz="2200" dirty="0" smtClean="0"/>
                  <a:t>, also liegt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e-DE" sz="2200" dirty="0" smtClean="0"/>
                  <a:t> tatsächlich ein Tiefpunkt vor.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7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20632" y="43828"/>
                <a:ext cx="2050561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32" y="43828"/>
                <a:ext cx="2050561" cy="495649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Einsetzen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liefert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-Koordinate: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108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Der Tiefpunkt liegt wie behauptet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(6|0)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 smtClean="0"/>
                  <a:t>Fläche zwischen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𝑶𝑯</m:t>
                    </m:r>
                  </m:oMath>
                </a14:m>
                <a:r>
                  <a:rPr lang="de-DE" sz="2200" b="1" dirty="0" smtClean="0"/>
                  <a:t> und dem Graphen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Mit dem GTR lässt sich schnell bestätigen, dass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der Hochpunkt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ist.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Das in der Abbildung eingezeichnete Dreieck hat </a:t>
                </a:r>
                <a:br>
                  <a:rPr lang="de-DE" sz="2200" dirty="0" smtClean="0"/>
                </a:br>
                <a:r>
                  <a:rPr lang="de-DE" sz="2200" dirty="0" smtClean="0"/>
                  <a:t>Höhe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 smtClean="0"/>
                  <a:t> und Breite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. Der Flächeninhalt ist also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⋅8⋅2=8</m:t>
                    </m:r>
                  </m:oMath>
                </a14:m>
                <a:r>
                  <a:rPr lang="de-DE" sz="2200" dirty="0" smtClean="0"/>
                  <a:t> 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20632" y="43828"/>
                <a:ext cx="2050561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32" y="43828"/>
                <a:ext cx="2050561" cy="495649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162" y="3491805"/>
            <a:ext cx="1885950" cy="1276350"/>
          </a:xfrm>
          <a:prstGeom prst="rect">
            <a:avLst/>
          </a:prstGeom>
        </p:spPr>
      </p:pic>
      <p:grpSp>
        <p:nvGrpSpPr>
          <p:cNvPr id="26" name="Gruppieren 25"/>
          <p:cNvGrpSpPr/>
          <p:nvPr/>
        </p:nvGrpSpPr>
        <p:grpSpPr>
          <a:xfrm>
            <a:off x="7673606" y="4999032"/>
            <a:ext cx="1975218" cy="2021165"/>
            <a:chOff x="7673606" y="4797657"/>
            <a:chExt cx="1975218" cy="202116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708" y="4829799"/>
              <a:ext cx="1901116" cy="1901116"/>
            </a:xfrm>
            <a:prstGeom prst="rect">
              <a:avLst/>
            </a:prstGeom>
          </p:spPr>
        </p:pic>
        <p:cxnSp>
          <p:nvCxnSpPr>
            <p:cNvPr id="12" name="Gerader Verbinder 11"/>
            <p:cNvCxnSpPr/>
            <p:nvPr/>
          </p:nvCxnSpPr>
          <p:spPr>
            <a:xfrm flipV="1">
              <a:off x="7967337" y="5048232"/>
              <a:ext cx="365741" cy="14545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8326954" y="502452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 13"/>
                <p:cNvSpPr/>
                <p:nvPr/>
              </p:nvSpPr>
              <p:spPr>
                <a:xfrm>
                  <a:off x="8260894" y="4797657"/>
                  <a:ext cx="3614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4" name="Rechtec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894" y="4797657"/>
                  <a:ext cx="36144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7704608" y="6440837"/>
                  <a:ext cx="3614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4608" y="6440837"/>
                  <a:ext cx="36144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Gerader Verbinder 16"/>
            <p:cNvCxnSpPr/>
            <p:nvPr/>
          </p:nvCxnSpPr>
          <p:spPr>
            <a:xfrm>
              <a:off x="8343722" y="6444133"/>
              <a:ext cx="0" cy="1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8"/>
                <p:cNvSpPr/>
                <p:nvPr/>
              </p:nvSpPr>
              <p:spPr>
                <a:xfrm>
                  <a:off x="8188026" y="6511045"/>
                  <a:ext cx="3241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Rechteck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026" y="6511045"/>
                  <a:ext cx="324127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Gerader Verbinder 20"/>
            <p:cNvCxnSpPr/>
            <p:nvPr/>
          </p:nvCxnSpPr>
          <p:spPr>
            <a:xfrm>
              <a:off x="7910806" y="5034885"/>
              <a:ext cx="108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7673606" y="4881398"/>
                  <a:ext cx="3241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606" y="4881398"/>
                  <a:ext cx="324127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Gerader Verbinder 22"/>
            <p:cNvCxnSpPr/>
            <p:nvPr/>
          </p:nvCxnSpPr>
          <p:spPr>
            <a:xfrm flipH="1" flipV="1">
              <a:off x="8342406" y="5076834"/>
              <a:ext cx="0" cy="138929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6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Die Fläche zwischen dem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und der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de-DE" sz="2200" dirty="0" smtClean="0"/>
                  <a:t> ist gegeben durch das Integral</a:t>
                </a:r>
                <a:br>
                  <a:rPr lang="de-DE" sz="2200" dirty="0" smtClean="0"/>
                </a:b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                                  (Berechnung mit dem GTR)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Die gesuchte Fläche ergibt sich aus der Differenz: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=11−8=3</m:t>
                    </m:r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Fläche zwischen dem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und der </a:t>
                </a:r>
                <a:br>
                  <a:rPr lang="de-DE" sz="2200" dirty="0" smtClean="0"/>
                </a:br>
                <a:r>
                  <a:rPr lang="de-DE" sz="2200" dirty="0" smtClean="0"/>
                  <a:t>Strecke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de-DE" sz="2200" dirty="0" smtClean="0"/>
                  <a:t> beträgt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LE².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20632" y="43828"/>
                <a:ext cx="2026517" cy="611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32" y="43828"/>
                <a:ext cx="2026517" cy="611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75402" y="2591338"/>
                <a:ext cx="216815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2" y="2591338"/>
                <a:ext cx="2168158" cy="622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09" y="1835621"/>
            <a:ext cx="1885950" cy="12763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600" y="4499917"/>
            <a:ext cx="1971675" cy="1971675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>
          <a:xfrm>
            <a:off x="3024088" y="5868069"/>
            <a:ext cx="64807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b="1" dirty="0" smtClean="0"/>
                  <a:t>Beschreibung wie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de-DE" sz="2200" b="1" dirty="0" smtClean="0"/>
                  <a:t> aus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de-DE" sz="2200" b="1" dirty="0" smtClean="0"/>
                  <a:t> entsteht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Schritt 1: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wird um den Faktor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in entlang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 gestreckt, woraus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entsteht.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Schritt 2: Spiegelung an der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-Achse, woraus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entsteht.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Schritt 3: Verschiebung nach unten um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 smtClean="0"/>
                  <a:t> Einheiten, woraus sich g ergibt.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Koordinaten des Tiefpunkts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Der Hochpunkt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liegt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de-DE" sz="2200" dirty="0" smtClean="0"/>
                  <a:t>, was nach einer Spiegelung </a:t>
                </a:r>
                <a:r>
                  <a:rPr lang="de-DE" sz="2200" dirty="0"/>
                  <a:t>an der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/>
                  <a:t>-Achse</a:t>
                </a:r>
                <a:r>
                  <a:rPr lang="de-DE" sz="2200" dirty="0" smtClean="0"/>
                  <a:t>, einer Streckung und einer Verschiebung nach unten zum Tiefpunkt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wird.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 smtClean="0"/>
                  <a:t> folgt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=−3⋅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=−30</m:t>
                    </m:r>
                  </m:oMath>
                </a14:m>
                <a:r>
                  <a:rPr lang="de-DE" sz="2400" dirty="0" smtClean="0"/>
                  <a:t>.</a:t>
                </a:r>
                <a:br>
                  <a:rPr lang="de-DE" sz="2400" dirty="0" smtClean="0"/>
                </a:b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400" b="1" dirty="0" smtClean="0"/>
                  <a:t>Ergebnis:</a:t>
                </a:r>
                <a:r>
                  <a:rPr lang="de-DE" sz="2400" dirty="0" smtClean="0"/>
                  <a:t> Der Tiefpunkt von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400" dirty="0" smtClean="0"/>
                  <a:t> liegt bei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r>
                  <a:rPr lang="de-DE" sz="2400" dirty="0" smtClean="0"/>
                  <a:t>.</a:t>
                </a:r>
                <a:endParaRPr lang="de-DE" sz="2400" dirty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50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8089461" y="43828"/>
                <a:ext cx="18576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=−3⋅</m:t>
                      </m:r>
                      <m:r>
                        <a:rPr lang="de-DE" sz="1400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461" y="43828"/>
                <a:ext cx="1857688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5595828" y="6228109"/>
            <a:ext cx="1317873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de-DE" sz="2200" b="1" dirty="0" smtClean="0"/>
                  <a:t>Mittelpunkt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de-DE" sz="2200" b="1" dirty="0" smtClean="0"/>
                  <a:t> des Kreises</a:t>
                </a:r>
                <a:endParaRPr lang="de-DE" sz="2200" b="1" dirty="0"/>
              </a:p>
              <a:p>
                <a:pPr marL="0" indent="0">
                  <a:buNone/>
                </a:pPr>
                <a:r>
                  <a:rPr lang="de-DE" sz="2200" dirty="0" smtClean="0"/>
                  <a:t>Wir bestimmen zunächst die Gleichung der Normalen</a:t>
                </a:r>
                <a:br>
                  <a:rPr lang="de-DE" sz="2200" dirty="0" smtClean="0"/>
                </a:br>
                <a:r>
                  <a:rPr lang="de-DE" sz="2200" dirty="0" smtClean="0"/>
                  <a:t>im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, mit Hilfe der </a:t>
                </a:r>
                <a:r>
                  <a:rPr lang="de-DE" sz="2200" dirty="0" err="1" smtClean="0"/>
                  <a:t>Normalenformel</a:t>
                </a:r>
                <a:r>
                  <a:rPr lang="de-DE" sz="2200" dirty="0" smtClean="0"/>
                  <a:t>: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In unserem Fall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und wir erhalten: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200" dirty="0" smtClean="0"/>
                  <a:t> 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,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des Mittelpunkts des Kreises, haben wir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⋅1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.</a:t>
                </a:r>
                <a:br>
                  <a:rPr lang="de-DE" sz="2200" dirty="0" smtClean="0"/>
                </a:b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Der Mittelpunkt des Kreises liegt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(1|3)</m:t>
                    </m:r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20632" y="43828"/>
                <a:ext cx="2026517" cy="701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32" y="43828"/>
                <a:ext cx="2026517" cy="701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7344568" y="1845985"/>
            <a:ext cx="2510006" cy="2510338"/>
            <a:chOff x="7344568" y="1845985"/>
            <a:chExt cx="2510006" cy="2510338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568" y="1907629"/>
              <a:ext cx="2448694" cy="2448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8424688" y="1941755"/>
                  <a:ext cx="10870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/>
                    <a:t>Graph von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688" y="1941755"/>
                  <a:ext cx="108709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85" t="-4000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7354290" y="1845985"/>
                  <a:ext cx="329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290" y="1845985"/>
                  <a:ext cx="329386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9525188" y="4017302"/>
                  <a:ext cx="329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188" y="4017302"/>
                  <a:ext cx="32938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Gerader Verbinder 27"/>
          <p:cNvCxnSpPr/>
          <p:nvPr/>
        </p:nvCxnSpPr>
        <p:spPr>
          <a:xfrm flipH="1" flipV="1">
            <a:off x="7858898" y="2606562"/>
            <a:ext cx="0" cy="138929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 flipV="1">
            <a:off x="7859168" y="4002670"/>
            <a:ext cx="0" cy="11656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7529770" y="4067869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770" y="4067869"/>
                <a:ext cx="66018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>
            <a:spLocks noChangeAspect="1"/>
          </p:cNvSpPr>
          <p:nvPr/>
        </p:nvSpPr>
        <p:spPr>
          <a:xfrm>
            <a:off x="7128544" y="2676128"/>
            <a:ext cx="1472924" cy="1472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8553252" y="314722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8537882" y="3081108"/>
                <a:ext cx="7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82" y="3081108"/>
                <a:ext cx="74430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r Verbinder 32"/>
          <p:cNvCxnSpPr/>
          <p:nvPr/>
        </p:nvCxnSpPr>
        <p:spPr>
          <a:xfrm flipV="1">
            <a:off x="7560592" y="2957730"/>
            <a:ext cx="1537308" cy="57526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8897415" y="2751980"/>
                <a:ext cx="3605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415" y="2751980"/>
                <a:ext cx="36054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lipse 34"/>
          <p:cNvSpPr/>
          <p:nvPr/>
        </p:nvSpPr>
        <p:spPr>
          <a:xfrm>
            <a:off x="7848624" y="3412639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7797164" y="3348682"/>
                <a:ext cx="381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64" y="3348682"/>
                <a:ext cx="38138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r Verbinder 37"/>
          <p:cNvCxnSpPr/>
          <p:nvPr/>
        </p:nvCxnSpPr>
        <p:spPr>
          <a:xfrm>
            <a:off x="6048424" y="6228109"/>
            <a:ext cx="86409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4"/>
                </a:pPr>
                <a:r>
                  <a:rPr lang="de-DE" sz="2200" b="1" dirty="0" smtClean="0"/>
                  <a:t>Bestimmung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bestimmen zunächst die Gleichung der Tangente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b="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200" dirty="0"/>
                  <a:t> im Punkt </a:t>
                </a:r>
                <a14:m>
                  <m:oMath xmlns:m="http://schemas.openxmlformats.org/officeDocument/2006/math">
                    <m:r>
                      <a:rPr lang="de-DE" sz="2200" b="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200" b="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der Tangentenformel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folgt: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 folgt weiter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−6+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 und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−3+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. Einsetzen in die Tangentenformel liefert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−6+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−3+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Ausmultiplizieren: 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−6+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−6+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−3+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Vereinfachen: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−6+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b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 dirty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3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Tangentengleichung im </a:t>
                </a:r>
                <a:r>
                  <a:rPr lang="de-DE" sz="2200" dirty="0"/>
                  <a:t>Punkt </a:t>
                </a:r>
                <a14:m>
                  <m:oMath xmlns:m="http://schemas.openxmlformats.org/officeDocument/2006/math">
                    <m:r>
                      <a:rPr lang="de-DE" sz="2200" b="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lautet also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−6+</m:t>
                        </m:r>
                        <m:f>
                          <m:f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Tangente soll parallel zur Geraden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verlaufen, d.h. die Steigung der beiden Geraden müssen übereinstimmen.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haben demnach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−6+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 smtClean="0"/>
                  <a:t> zu lösen. Nach Addition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 smtClean="0"/>
                  <a:t> folgt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de-DE" sz="2200" dirty="0" smtClean="0"/>
                  <a:t> 	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sz="2200" i="1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:9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	</a:t>
                </a:r>
                <a:r>
                  <a:rPr lang="de-DE" sz="2200" dirty="0" smtClean="0"/>
                  <a:t>|</a:t>
                </a:r>
                <a:r>
                  <a:rPr lang="de-DE" sz="2200" dirty="0" err="1" smtClean="0"/>
                  <a:t>pq</a:t>
                </a:r>
                <a:r>
                  <a:rPr lang="de-DE" sz="2200" dirty="0" smtClean="0"/>
                  <a:t>-Formel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196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169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  <a:blipFill>
                <a:blip r:embed="rId2"/>
                <a:stretch>
                  <a:fillRect l="-814" t="-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 dirty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Tangentengleichung im </a:t>
                </a:r>
                <a:r>
                  <a:rPr lang="de-DE" sz="2200" dirty="0"/>
                  <a:t>Punkt </a:t>
                </a:r>
                <a14:m>
                  <m:oMath xmlns:m="http://schemas.openxmlformats.org/officeDocument/2006/math">
                    <m:r>
                      <a:rPr lang="de-DE" sz="2200" b="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lautet also </a:t>
                </a:r>
                <a:br>
                  <a:rPr lang="de-DE" sz="2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sz="2200" b="0" i="0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−6+</m:t>
                          </m:r>
                          <m:f>
                            <m:f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Tangente soll parallel zur Geraden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verlaufen, d.h. die Steigung der beiden Geraden müssen übereinstimmen.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haben demnach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−6+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 smtClean="0"/>
                  <a:t> zu lösen.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−6+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 smtClean="0"/>
                  <a:t> 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de-DE" sz="2200" dirty="0" smtClean="0"/>
                  <a:t> 	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sz="2200" i="1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−28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:9</m:t>
                    </m:r>
                  </m:oMath>
                </a14:m>
                <a:endParaRPr lang="de-DE" sz="2200" dirty="0" smtClean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  <a:blipFill>
                <a:blip r:embed="rId2"/>
                <a:stretch>
                  <a:fillRect l="-814" t="-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 dirty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114" y="35954"/>
                <a:ext cx="2270750" cy="398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5C5F5-6187-4DAE-8346-115E2CAA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	</a:t>
                </a:r>
                <a:r>
                  <a:rPr lang="de-DE" sz="2200" dirty="0" smtClean="0"/>
                  <a:t>|</a:t>
                </a:r>
                <a:r>
                  <a:rPr lang="de-DE" sz="2200" dirty="0" err="1" smtClean="0"/>
                  <a:t>pq</a:t>
                </a:r>
                <a:r>
                  <a:rPr lang="de-DE" sz="2200" dirty="0" smtClean="0"/>
                  <a:t>-Formel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196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169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Werte für die die Tangente durch den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parallel zur Geraden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verlaufen, sind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smtClean="0">
                    <a:ea typeface="Cambria Math" panose="02040503050406030204" pitchFamily="18" charset="0"/>
                  </a:rPr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401B06EE-D721-4605-8CE3-06BAE1CA2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8064648" y="107429"/>
                <a:ext cx="19413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 dirty="0">
                        <a:latin typeface="Cambria Math" panose="02040503050406030204" pitchFamily="18" charset="0"/>
                      </a:rPr>
                      <m:t>−28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de-DE" sz="1400" dirty="0"/>
                  <a:t> |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:9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648" y="107429"/>
                <a:ext cx="1941301" cy="307777"/>
              </a:xfrm>
              <a:prstGeom prst="rect">
                <a:avLst/>
              </a:prstGeom>
              <a:blipFill>
                <a:blip r:embed="rId3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/>
          <p:nvPr/>
        </p:nvCxnSpPr>
        <p:spPr>
          <a:xfrm>
            <a:off x="3877910" y="4952513"/>
            <a:ext cx="216024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A 1.1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Abbildung in der Anlage zeigt den Graphen einer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, die für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≤17</m:t>
                    </m:r>
                  </m:oMath>
                </a14:m>
                <a:r>
                  <a:rPr lang="de-DE" sz="2200" dirty="0" smtClean="0"/>
                  <a:t> die Höhe einer Pflanze in Abhängigkeit von der Zeit beschreibt. Dabei ist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 die seit Beobachtungsbeginn vergangene Zeit in Wochen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die Höhe in Zentimetern.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Geben Sie den Zeitraum an, in dem die Höhe der Pflanze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sz="2200" dirty="0" smtClean="0"/>
                  <a:t> cm auf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de-DE" sz="2200" dirty="0" smtClean="0"/>
                  <a:t> cm zunimmt.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die momentane Änderungsrate der Pflanzenhöhe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de-DE" sz="2200" dirty="0" smtClean="0"/>
                  <a:t> Wochen nach Beobachtungsbeginn.</a:t>
                </a:r>
                <a:br>
                  <a:rPr lang="de-DE" sz="2200" dirty="0" smtClean="0"/>
                </a:br>
                <a:r>
                  <a:rPr lang="de-DE" sz="2200" dirty="0" smtClean="0"/>
                  <a:t>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hat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=6,5</m:t>
                    </m:r>
                  </m:oMath>
                </a14:m>
                <a:r>
                  <a:rPr lang="de-DE" sz="2200" dirty="0" smtClean="0"/>
                  <a:t> eine Wendestelle.</a:t>
                </a:r>
                <a:br>
                  <a:rPr lang="de-DE" sz="2200" dirty="0" smtClean="0"/>
                </a:br>
                <a:r>
                  <a:rPr lang="de-DE" sz="2200" dirty="0" smtClean="0"/>
                  <a:t>Beschreiben Sie die Bedeutung dieser Wendestelle im Sachzusammenhang.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   (4 VP)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Formulieren Sie zu der Gleichung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de-DE" sz="2200" dirty="0" smtClean="0"/>
                  <a:t> eine Fragestellung im Sachzusammenhang.</a:t>
                </a:r>
                <a:br>
                  <a:rPr lang="de-DE" sz="2200" dirty="0" smtClean="0"/>
                </a:br>
                <a:r>
                  <a:rPr lang="de-DE" sz="2200" dirty="0" smtClean="0"/>
                  <a:t>Geben Sie eine Lösung der Gleichung an.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</a:t>
                </a:r>
                <a:r>
                  <a:rPr lang="de-DE" sz="2200" dirty="0" smtClean="0"/>
                  <a:t>(2,5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1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9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A 1 a)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Zeitraum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gesuchte Zeitraum kann direkt aus dem Diagramm</a:t>
                </a:r>
                <a:br>
                  <a:rPr lang="de-DE" sz="2200" dirty="0" smtClean="0"/>
                </a:br>
                <a:r>
                  <a:rPr lang="de-DE" sz="2200" dirty="0" smtClean="0"/>
                  <a:t>im Anhang abgelesen werden.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Von Woche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 smtClean="0"/>
                  <a:t> bis Woche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5,5</m:t>
                    </m:r>
                  </m:oMath>
                </a14:m>
                <a:r>
                  <a:rPr lang="de-DE" sz="2200" dirty="0" smtClean="0"/>
                  <a:t> nimmt die Höhe der Pflanze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sz="2200" dirty="0" smtClean="0"/>
                  <a:t> cm bis </a:t>
                </a:r>
                <a:br>
                  <a:rPr lang="de-DE" sz="2200" dirty="0" smtClean="0"/>
                </a:br>
                <a:r>
                  <a:rPr lang="de-DE" sz="2200" dirty="0" smtClean="0"/>
                  <a:t>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de-DE" sz="2200" dirty="0" smtClean="0"/>
                  <a:t> cm zu.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584" y="1835622"/>
            <a:ext cx="2351162" cy="21587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514046" y="3118203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9376252" y="2509427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>
            <a:off x="7776616" y="3118203"/>
            <a:ext cx="648072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7832672" y="2529975"/>
            <a:ext cx="152812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8526267" y="3155964"/>
            <a:ext cx="0" cy="53131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9401978" y="2533216"/>
            <a:ext cx="0" cy="113892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791930" y="4469005"/>
            <a:ext cx="338437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Momentane Änderungsrate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zeichnen an der Stelle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de-DE" sz="2200" dirty="0" smtClean="0"/>
                  <a:t> eine Tangente </a:t>
                </a:r>
                <a:br>
                  <a:rPr lang="de-DE" sz="2200" dirty="0" smtClean="0"/>
                </a:br>
                <a:r>
                  <a:rPr lang="de-DE" sz="2200" dirty="0" smtClean="0"/>
                  <a:t>an den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und bestimmen deren Steigung.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Man liest ab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≈3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folgt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32−</m:t>
                        </m:r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4,5−3,5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momentane Änderungsrate in Woche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de-DE" sz="2200" dirty="0" smtClean="0"/>
                  <a:t> beträgt etwa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de-DE" sz="2200" dirty="0" smtClean="0"/>
                  <a:t> cm pro Woche.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800" b="1" dirty="0" smtClean="0"/>
                  <a:t/>
                </a:r>
                <a:br>
                  <a:rPr lang="de-DE" sz="800" b="1" dirty="0" smtClean="0"/>
                </a:br>
                <a:r>
                  <a:rPr lang="de-DE" sz="2200" b="1" dirty="0" smtClean="0"/>
                  <a:t>Bedeutung </a:t>
                </a:r>
                <a:r>
                  <a:rPr lang="de-DE" sz="2200" b="1" dirty="0"/>
                  <a:t>der Wendestelle bei </a:t>
                </a:r>
                <a14:m>
                  <m:oMath xmlns:m="http://schemas.openxmlformats.org/officeDocument/2006/math">
                    <m:r>
                      <a:rPr lang="de-DE" sz="22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sz="22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dirty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de-DE" sz="22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1" i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de-DE" sz="2200" b="1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Eine Wendestelle </a:t>
                </a:r>
                <a:r>
                  <a:rPr lang="de-DE" sz="2200" dirty="0" smtClean="0"/>
                  <a:t>wie in der Aufgabe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=6,5</m:t>
                    </m:r>
                  </m:oMath>
                </a14:m>
                <a:r>
                  <a:rPr lang="de-DE" sz="2200" dirty="0"/>
                  <a:t> bedeutet, dass </a:t>
                </a:r>
                <a:r>
                  <a:rPr lang="de-DE" sz="2200" dirty="0" smtClean="0"/>
                  <a:t>die </a:t>
                </a:r>
                <a:r>
                  <a:rPr lang="de-DE" sz="2200" dirty="0"/>
                  <a:t>Wachstumsrate </a:t>
                </a:r>
                <a:r>
                  <a:rPr lang="de-DE" sz="2200" dirty="0" smtClean="0"/>
                  <a:t>zu diesem Zeitpunkt maximal ist und sich später abschwächt</a:t>
                </a:r>
                <a:r>
                  <a:rPr lang="de-DE" sz="2200" dirty="0"/>
                  <a:t>. 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44" y="1835622"/>
            <a:ext cx="2711202" cy="2489376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7488584" y="4931965"/>
            <a:ext cx="1910393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7797164" y="2463145"/>
            <a:ext cx="1847106" cy="122413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8630528" y="3116223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8975026" y="2884919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>
            <a:off x="7454595" y="3138751"/>
            <a:ext cx="114809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7473634" y="2895193"/>
            <a:ext cx="1474664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8640802" y="3191582"/>
            <a:ext cx="0" cy="77790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8990478" y="2915741"/>
            <a:ext cx="0" cy="103538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/>
                  <a:t>Lösung Aufgabe </a:t>
                </a:r>
                <a:r>
                  <a:rPr lang="de-DE" sz="2200" b="1" dirty="0" smtClean="0"/>
                  <a:t>A 1 b)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Fragestellung für Gleichung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In der Gleichung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de-DE" sz="2200" dirty="0" smtClean="0"/>
                  <a:t> beschreibt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 einen Zeitpunkt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de-DE" sz="2200" dirty="0" smtClean="0"/>
                  <a:t> den Zeitpunkt zwei Wochen nach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beschreibt der Ausdruck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die Größendifferenz der Pflanze in einem zweiwöchigen Zeitraum.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Eine entsprechende Frage könnte also wie folgt lauten:</a:t>
                </a:r>
                <a:br>
                  <a:rPr lang="de-DE" sz="2200" dirty="0" smtClean="0"/>
                </a:b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Wie lautet der Startzeitpunkt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, bei dem die Pflanze innerhalb zwei Wochen um 5 cm wächst?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675402" y="5147989"/>
            <a:ext cx="8901414" cy="86409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8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p:sp>
        <p:nvSpPr>
          <p:cNvPr id="7" name="Inhaltsplatzhalter 1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>
            <a:noAutofit/>
          </a:bodyPr>
          <a:lstStyle/>
          <a:p>
            <a:pPr marL="0" indent="0">
              <a:buClrTx/>
              <a:buSzPct val="100000"/>
              <a:buNone/>
            </a:pPr>
            <a:r>
              <a:rPr lang="de-DE" sz="2200" dirty="0" smtClean="0"/>
              <a:t>Abbildung zu Aufgabe A 1.1</a:t>
            </a:r>
            <a:endParaRPr lang="de-DE" sz="2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6" y="2267669"/>
            <a:ext cx="7128792" cy="4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A 1.2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Gegeben ist 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Abbildung zeigt ihren Graphen.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Weisen Sie nach, dass der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200" dirty="0" smtClean="0"/>
                  <a:t> Tiefpunkt des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ist.</a:t>
                </a:r>
                <a:br>
                  <a:rPr lang="de-DE" sz="2200" dirty="0" smtClean="0"/>
                </a:br>
                <a:r>
                  <a:rPr lang="de-DE" sz="2200" dirty="0" smtClean="0"/>
                  <a:t>Betrachtet wird die Strecke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de-DE" sz="2200" dirty="0" smtClean="0"/>
                  <a:t> zwischen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de-DE" sz="2200" dirty="0" smtClean="0"/>
                  <a:t> des </a:t>
                </a:r>
                <a:r>
                  <a:rPr lang="de-DE" sz="2200" dirty="0"/>
                  <a:t>Graphen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. Diese Strecke und der Graph </a:t>
                </a:r>
                <a:r>
                  <a:rPr lang="de-DE" sz="2200" dirty="0"/>
                  <a:t>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begrenzen eine Fläche.</a:t>
                </a:r>
                <a:br>
                  <a:rPr lang="de-DE" sz="2200" dirty="0" smtClean="0"/>
                </a:br>
                <a:r>
                  <a:rPr lang="de-DE" sz="2200" dirty="0" smtClean="0"/>
                  <a:t>Berechnen Sie deren Inhalt.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								            </a:t>
                </a:r>
                <a:r>
                  <a:rPr lang="de-DE" sz="2200" dirty="0" smtClean="0"/>
                  <a:t>(5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 b="-28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344568" y="1845985"/>
            <a:ext cx="2510006" cy="2510338"/>
            <a:chOff x="7344568" y="1845985"/>
            <a:chExt cx="2510006" cy="251033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568" y="1907629"/>
              <a:ext cx="2448694" cy="2448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8424688" y="1941755"/>
                  <a:ext cx="10870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/>
                    <a:t>Graph von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688" y="1941755"/>
                  <a:ext cx="108709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685" t="-4000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7354290" y="1845985"/>
                  <a:ext cx="329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290" y="1845985"/>
                  <a:ext cx="32938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9525188" y="4017302"/>
                  <a:ext cx="329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188" y="4017302"/>
                  <a:ext cx="32938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53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ist gegeben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=−3⋅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Beschreiben Sie, wie der Graph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aus dem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entsteht.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damit die Koordinaten des Tiefpunktes des Graphen </a:t>
                </a:r>
                <a:br>
                  <a:rPr lang="de-DE" sz="2200" dirty="0" smtClean="0"/>
                </a:br>
                <a:r>
                  <a:rPr lang="de-DE" sz="2200" dirty="0" smtClean="0"/>
                  <a:t>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								            </a:t>
                </a:r>
                <a:r>
                  <a:rPr lang="de-DE" sz="2200" dirty="0" smtClean="0"/>
                  <a:t>(3 </a:t>
                </a:r>
                <a:r>
                  <a:rPr lang="de-DE" sz="2200" dirty="0"/>
                  <a:t>VP)</a:t>
                </a:r>
                <a:br>
                  <a:rPr lang="de-DE" sz="2200" dirty="0"/>
                </a:br>
                <a:endParaRPr lang="de-DE" sz="2200" dirty="0"/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Ein Kreis, dessen Mittelpunkt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200" dirty="0" smtClean="0"/>
                  <a:t>auf der Geraden mit der Gleichung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liegt, berührt den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im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die Koordinaten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200" dirty="0" smtClean="0"/>
                  <a:t>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								         </a:t>
                </a:r>
                <a:r>
                  <a:rPr lang="de-DE" sz="2200" dirty="0" smtClean="0"/>
                  <a:t>(2,5 </a:t>
                </a:r>
                <a:r>
                  <a:rPr lang="de-DE" sz="2200" dirty="0"/>
                  <a:t>VP</a:t>
                </a:r>
                <a:r>
                  <a:rPr lang="de-DE" sz="2200" dirty="0" smtClean="0"/>
                  <a:t>)</a:t>
                </a:r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None/>
                </a:pPr>
                <a:endParaRPr lang="de-DE" altLang="de-DE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Wahlteil </a:t>
            </a:r>
            <a:r>
              <a:rPr lang="de-DE" dirty="0" smtClean="0"/>
              <a:t>2019 </a:t>
            </a:r>
            <a:r>
              <a:rPr lang="de-DE" dirty="0"/>
              <a:t>– Analysis </a:t>
            </a:r>
            <a:r>
              <a:rPr lang="de-DE" dirty="0" smtClean="0"/>
              <a:t>A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5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331</Words>
  <Application>Microsoft Office PowerPoint</Application>
  <PresentationFormat>Benutzerdefiniert</PresentationFormat>
  <Paragraphs>158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Wingdings 2</vt:lpstr>
      <vt:lpstr>Galathea</vt:lpstr>
      <vt:lpstr>PowerPoint-Präsentation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  <vt:lpstr>Wahlteil 2019 – Analysis 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260</cp:revision>
  <dcterms:modified xsi:type="dcterms:W3CDTF">2019-11-01T09:31:17Z</dcterms:modified>
</cp:coreProperties>
</file>