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7" r:id="rId1"/>
  </p:sldMasterIdLst>
  <p:notesMasterIdLst>
    <p:notesMasterId r:id="rId20"/>
  </p:notesMasterIdLst>
  <p:sldIdLst>
    <p:sldId id="256" r:id="rId2"/>
    <p:sldId id="258" r:id="rId3"/>
    <p:sldId id="283" r:id="rId4"/>
    <p:sldId id="284" r:id="rId5"/>
    <p:sldId id="285" r:id="rId6"/>
    <p:sldId id="26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5" r:id="rId16"/>
    <p:sldId id="294" r:id="rId17"/>
    <p:sldId id="296" r:id="rId18"/>
    <p:sldId id="297" r:id="rId19"/>
  </p:sldIdLst>
  <p:sldSz cx="10080625" cy="7559675"/>
  <p:notesSz cx="7559675" cy="10691813"/>
  <p:defaultTextStyle>
    <a:defPPr>
      <a:defRPr lang="de-DE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62" autoAdjust="0"/>
  </p:normalViewPr>
  <p:slideViewPr>
    <p:cSldViewPr>
      <p:cViewPr varScale="1">
        <p:scale>
          <a:sx n="75" d="100"/>
          <a:sy n="75" d="100"/>
        </p:scale>
        <p:origin x="60" y="13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8B071-2D22-4D06-877C-25E74B38C3CC}" type="datetimeFigureOut">
              <a:rPr lang="de-DE" smtClean="0"/>
              <a:t>20.10.2019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47928-C5BF-4DBD-8378-9BAFE820D3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0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6581957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10081" y="6672673"/>
            <a:ext cx="2479834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600801" y="6662594"/>
            <a:ext cx="7479824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84005" y="6689617"/>
            <a:ext cx="2268141" cy="755968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299001" y="260740"/>
            <a:ext cx="6468401" cy="40248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820547" y="251989"/>
            <a:ext cx="924057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224448" y="6887706"/>
            <a:ext cx="2436151" cy="402483"/>
          </a:xfrm>
        </p:spPr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4033" y="6887492"/>
            <a:ext cx="6144378" cy="402483"/>
          </a:xfrm>
        </p:spPr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6720767" y="0"/>
            <a:ext cx="352822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771170" y="671971"/>
            <a:ext cx="252016" cy="688770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771170" y="0"/>
            <a:ext cx="252016" cy="5879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6603191" y="159228"/>
            <a:ext cx="587975" cy="269518"/>
          </a:xfrm>
        </p:spPr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1" y="337321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1" y="1769040"/>
            <a:ext cx="9071640" cy="438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679928"/>
            <a:ext cx="10080625" cy="12599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763924"/>
            <a:ext cx="1428089" cy="10919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512094" y="1763924"/>
            <a:ext cx="8568531" cy="10919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931917"/>
            <a:ext cx="1428089" cy="773468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887704"/>
            <a:ext cx="588036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10081" y="5039783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10081" y="5140579"/>
            <a:ext cx="1612900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703626" y="5130500"/>
            <a:ext cx="8376999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596099" y="0"/>
            <a:ext cx="110887" cy="7569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888427" y="6887704"/>
            <a:ext cx="2940182" cy="402483"/>
          </a:xfrm>
        </p:spPr>
        <p:txBody>
          <a:bodyPr rtlCol="0"/>
          <a:lstStyle/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5144778"/>
            <a:ext cx="1596099" cy="731472"/>
          </a:xfrm>
        </p:spPr>
        <p:txBody>
          <a:bodyPr rtlCol="0"/>
          <a:lstStyle>
            <a:lvl1pPr>
              <a:defRPr sz="3100"/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764109" y="6887490"/>
            <a:ext cx="5040313" cy="402483"/>
          </a:xfrm>
        </p:spPr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72042" y="251989"/>
            <a:ext cx="8988557" cy="1091953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75402" y="1763924"/>
            <a:ext cx="8988557" cy="498938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720417" y="6887704"/>
            <a:ext cx="2940182" cy="402483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r>
              <a:rPr lang="de-DE" sz="140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72042" y="6887490"/>
            <a:ext cx="5976368" cy="402483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360741"/>
            <a:ext cx="10080625" cy="35278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411139"/>
            <a:ext cx="588036" cy="25198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51040" y="1411139"/>
            <a:ext cx="9429585" cy="25198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780" indent="-352780" algn="l" rtl="0" eaLnBrk="1" latinLnBrk="0" hangingPunct="1">
        <a:spcBef>
          <a:spcPts val="772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302383" algn="l" rtl="0" eaLnBrk="1" latinLnBrk="0" hangingPunct="1">
        <a:spcBef>
          <a:spcPts val="606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51986" algn="l" rtl="0" eaLnBrk="1" latinLnBrk="0" hangingPunct="1">
        <a:spcBef>
          <a:spcPts val="551"/>
        </a:spcBef>
        <a:buClr>
          <a:schemeClr val="accent2"/>
        </a:buClr>
        <a:buSzPct val="75000"/>
        <a:buFont typeface="Wingdings"/>
        <a:buChar char="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indent="-251986" algn="l" rtl="0" eaLnBrk="1" latinLnBrk="0" hangingPunct="1">
        <a:spcBef>
          <a:spcPts val="441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indent="-251986" algn="l" rtl="0" eaLnBrk="1" latinLnBrk="0" hangingPunct="1">
        <a:spcBef>
          <a:spcPts val="441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laus_messner@web.d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learning-freiburg.de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Line 2"/>
          <p:cNvSpPr/>
          <p:nvPr/>
        </p:nvSpPr>
        <p:spPr>
          <a:xfrm>
            <a:off x="180001" y="7092000"/>
            <a:ext cx="9720000" cy="0"/>
          </a:xfrm>
          <a:prstGeom prst="line">
            <a:avLst/>
          </a:prstGeom>
          <a:ln>
            <a:solidFill>
              <a:srgbClr val="808080"/>
            </a:solidFill>
          </a:ln>
        </p:spPr>
      </p:sp>
      <p:pic>
        <p:nvPicPr>
          <p:cNvPr id="39" name="Grafik 38"/>
          <p:cNvPicPr/>
          <p:nvPr/>
        </p:nvPicPr>
        <p:blipFill>
          <a:blip r:embed="rId2"/>
          <a:stretch>
            <a:fillRect/>
          </a:stretch>
        </p:blipFill>
        <p:spPr>
          <a:xfrm>
            <a:off x="235440" y="7183440"/>
            <a:ext cx="304920" cy="304920"/>
          </a:xfrm>
          <a:prstGeom prst="rect">
            <a:avLst/>
          </a:prstGeom>
        </p:spPr>
      </p:pic>
      <p:sp>
        <p:nvSpPr>
          <p:cNvPr id="40" name="TextShape 3"/>
          <p:cNvSpPr txBox="1"/>
          <p:nvPr/>
        </p:nvSpPr>
        <p:spPr>
          <a:xfrm>
            <a:off x="612000" y="7115040"/>
            <a:ext cx="9180000" cy="3909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de-DE" sz="2000" dirty="0">
                <a:hlinkClick r:id="rId3"/>
              </a:rPr>
              <a:t>klaus_messner@web.de</a:t>
            </a:r>
            <a:r>
              <a:rPr lang="de-DE" sz="2000" dirty="0"/>
              <a:t>			     		</a:t>
            </a:r>
            <a:r>
              <a:rPr lang="de-DE" sz="2000" dirty="0">
                <a:hlinkClick r:id="rId4"/>
              </a:rPr>
              <a:t>www.elearning-freiburg.de</a:t>
            </a:r>
            <a:endParaRPr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400" dirty="0">
                <a:solidFill>
                  <a:srgbClr val="2300DC"/>
                </a:solidFill>
              </a:rPr>
              <a:t>Abiturprüfung Mathematik </a:t>
            </a:r>
            <a:r>
              <a:rPr lang="de-DE" sz="4400" dirty="0" smtClean="0">
                <a:solidFill>
                  <a:srgbClr val="2300DC"/>
                </a:solidFill>
              </a:rPr>
              <a:t>2019 </a:t>
            </a:r>
            <a:r>
              <a:rPr lang="de-DE" sz="4400" dirty="0">
                <a:solidFill>
                  <a:srgbClr val="2300DC"/>
                </a:solidFill>
              </a:rPr>
              <a:t>Baden-Württemberg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2300DC"/>
                </a:solidFill>
              </a:rPr>
              <a:t>Allgemeinbildende Gymnasien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0000FF"/>
                </a:solidFill>
              </a:rPr>
              <a:t>Wahlteil Analysis </a:t>
            </a:r>
            <a:r>
              <a:rPr lang="de-DE" sz="4400" dirty="0" smtClean="0">
                <a:solidFill>
                  <a:srgbClr val="0000FF"/>
                </a:solidFill>
              </a:rPr>
              <a:t>A 2</a:t>
            </a:r>
            <a:endParaRPr lang="de-DE" sz="4400" dirty="0"/>
          </a:p>
          <a:p>
            <a:pPr marL="0" indent="0" algn="ctr">
              <a:buNone/>
            </a:pPr>
            <a:r>
              <a:rPr lang="de-DE" sz="4400" dirty="0">
                <a:solidFill>
                  <a:srgbClr val="FF0000"/>
                </a:solidFill>
              </a:rPr>
              <a:t>Lösung der Aufgaben </a:t>
            </a:r>
          </a:p>
          <a:p>
            <a:pPr marL="0" indent="0" algn="ctr">
              <a:buNone/>
            </a:pPr>
            <a:r>
              <a:rPr lang="de-DE" sz="4400" dirty="0">
                <a:solidFill>
                  <a:srgbClr val="FF0000"/>
                </a:solidFill>
              </a:rPr>
              <a:t>A </a:t>
            </a:r>
            <a:r>
              <a:rPr lang="de-DE" sz="4400" dirty="0" smtClean="0">
                <a:solidFill>
                  <a:srgbClr val="FF0000"/>
                </a:solidFill>
              </a:rPr>
              <a:t>2.1 </a:t>
            </a:r>
            <a:r>
              <a:rPr lang="de-DE" sz="4400" dirty="0">
                <a:solidFill>
                  <a:srgbClr val="FF0000"/>
                </a:solidFill>
              </a:rPr>
              <a:t>und A </a:t>
            </a:r>
            <a:r>
              <a:rPr lang="de-DE" sz="4400" dirty="0" smtClean="0">
                <a:solidFill>
                  <a:srgbClr val="FF0000"/>
                </a:solidFill>
              </a:rPr>
              <a:t>2.2</a:t>
            </a:r>
            <a:endParaRPr lang="de-DE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/>
                  <a:t>Lösung Aufgabe A 2.1 b)</a:t>
                </a:r>
              </a:p>
              <a:p>
                <a:pPr marL="0" indent="0">
                  <a:buNone/>
                </a:pPr>
                <a:r>
                  <a:rPr lang="de-DE" sz="2200" b="1" dirty="0" smtClean="0"/>
                  <a:t>Berechnung und Bedeutung des Integrals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Der Wert des Integrals kann direkt mit dem GTR bestimmt werden:</a:t>
                </a:r>
              </a:p>
              <a:p>
                <a:pPr marL="0" indent="0">
                  <a:buNone/>
                </a:pPr>
                <a:r>
                  <a:rPr lang="de-DE" sz="1200" dirty="0" smtClean="0"/>
                  <a:t/>
                </a:r>
                <a:br>
                  <a:rPr lang="de-DE" sz="1200" dirty="0" smtClean="0"/>
                </a:br>
                <a:r>
                  <a:rPr lang="de-DE" sz="2200" dirty="0" smtClean="0"/>
                  <a:t>                                      GTR oder </a:t>
                </a:r>
                <a:r>
                  <a:rPr lang="de-DE" sz="2200" dirty="0" err="1" smtClean="0"/>
                  <a:t>Classpad</a:t>
                </a:r>
                <a:endParaRPr lang="de-DE" sz="2200" dirty="0" smtClean="0"/>
              </a:p>
              <a:p>
                <a:pPr marL="0" indent="0">
                  <a:buNone/>
                </a:pPr>
                <a:r>
                  <a:rPr lang="de-DE" sz="2200" dirty="0" smtClean="0"/>
                  <a:t/>
                </a:r>
                <a:br>
                  <a:rPr lang="de-DE" sz="2200" dirty="0" smtClean="0"/>
                </a:br>
                <a:r>
                  <a:rPr lang="de-DE" sz="2200" dirty="0" smtClean="0"/>
                  <a:t>Der Term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nary>
                      <m:nary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24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de-DE" sz="2200" dirty="0" smtClean="0"/>
                  <a:t> stellt die durchschnittliche Fläche zwischen der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de-DE" sz="2200" dirty="0" smtClean="0"/>
                  <a:t>ten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de-DE" sz="2200" dirty="0" smtClean="0"/>
                  <a:t>ten Stunde nach Beobachtungsbeginn dar. 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496696" y="98100"/>
                <a:ext cx="150047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400" i="1">
                          <a:latin typeface="Cambria Math" panose="02040503050406030204" pitchFamily="18" charset="0"/>
                        </a:rPr>
                        <m:t>=20⋅</m:t>
                      </m:r>
                      <m:sSup>
                        <m:sSup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0,1⋅</m:t>
                          </m:r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6696" y="98100"/>
                <a:ext cx="1500475" cy="307777"/>
              </a:xfrm>
              <a:prstGeom prst="rect">
                <a:avLst/>
              </a:prstGeom>
              <a:blipFill>
                <a:blip r:embed="rId3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Gerader Verbinder 3"/>
          <p:cNvCxnSpPr/>
          <p:nvPr/>
        </p:nvCxnSpPr>
        <p:spPr>
          <a:xfrm>
            <a:off x="839848" y="3923853"/>
            <a:ext cx="1824200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791840" y="3163964"/>
                <a:ext cx="1881797" cy="6227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≈40,5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840" y="3163964"/>
                <a:ext cx="1881797" cy="6227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Gerader Verbinder 7"/>
          <p:cNvCxnSpPr/>
          <p:nvPr/>
        </p:nvCxnSpPr>
        <p:spPr>
          <a:xfrm>
            <a:off x="4358637" y="4541013"/>
            <a:ext cx="2697899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37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/>
                  <a:t>Lösung Aufgabe 2.1 c </a:t>
                </a:r>
                <a:r>
                  <a:rPr lang="de-DE" sz="2200" dirty="0" smtClean="0"/>
                  <a:t>(Versuchsreihe 2)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Zeitpunkt des größten Flächeninhalts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Zunächst gibt man die Funktion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 smtClean="0"/>
                  <a:t> im y-Editor des GTR </a:t>
                </a:r>
                <a:br>
                  <a:rPr lang="de-DE" sz="2200" dirty="0" smtClean="0"/>
                </a:br>
                <a:r>
                  <a:rPr lang="de-DE" sz="2200" dirty="0" smtClean="0"/>
                  <a:t>ein und lässt sich den Graphen im z.B.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200" dirty="0" smtClean="0"/>
                  <a:t>-Intervall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[0;30]</m:t>
                    </m:r>
                  </m:oMath>
                </a14:m>
                <a:r>
                  <a:rPr lang="de-DE" sz="2200" dirty="0" smtClean="0"/>
                  <a:t> </a:t>
                </a:r>
                <a:br>
                  <a:rPr lang="de-DE" sz="2200" dirty="0" smtClean="0"/>
                </a:br>
                <a:r>
                  <a:rPr lang="de-DE" sz="2200" dirty="0" smtClean="0"/>
                  <a:t>und im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200" dirty="0" smtClean="0"/>
                  <a:t>-Intervall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[0;50]</m:t>
                    </m:r>
                  </m:oMath>
                </a14:m>
                <a:r>
                  <a:rPr lang="de-DE" sz="2200" dirty="0" smtClean="0"/>
                  <a:t> zeichnen.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Mit </a:t>
                </a:r>
                <a:r>
                  <a:rPr lang="de-DE" sz="2200" dirty="0" smtClean="0">
                    <a:latin typeface="Tw Cen MT Condensed" panose="020B0606020104020203" pitchFamily="34" charset="0"/>
                  </a:rPr>
                  <a:t>2ND CALC Maximum</a:t>
                </a:r>
                <a:r>
                  <a:rPr lang="de-DE" sz="2200" dirty="0" smtClean="0"/>
                  <a:t> kann man dann den maximalen Wert ermitteln und erhält den Wert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32,97</m:t>
                    </m:r>
                  </m:oMath>
                </a14:m>
                <a:r>
                  <a:rPr lang="de-DE" sz="2200" dirty="0" smtClean="0"/>
                  <a:t> bei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de-DE" sz="2200" dirty="0" smtClean="0"/>
                  <a:t>. 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größtmögliche Fläche von etwa 33 mm² wird nach 10 Stunden erreicht.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5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7887506" y="73079"/>
                <a:ext cx="2104550" cy="337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=20⋅</m:t>
                      </m:r>
                      <m:sSup>
                        <m:sSup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0,1⋅</m:t>
                          </m:r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−0,005⋅</m:t>
                          </m:r>
                          <m:sSup>
                            <m:sSupPr>
                              <m:ctrlP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7506" y="73079"/>
                <a:ext cx="2104550" cy="337272"/>
              </a:xfrm>
              <a:prstGeom prst="rect">
                <a:avLst/>
              </a:prstGeom>
              <a:blipFill>
                <a:blip r:embed="rId3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2600" y="2411685"/>
            <a:ext cx="1885950" cy="1276350"/>
          </a:xfrm>
          <a:prstGeom prst="rect">
            <a:avLst/>
          </a:prstGeom>
        </p:spPr>
      </p:pic>
      <p:cxnSp>
        <p:nvCxnSpPr>
          <p:cNvPr id="11" name="Gerader Verbinder 10"/>
          <p:cNvCxnSpPr/>
          <p:nvPr/>
        </p:nvCxnSpPr>
        <p:spPr>
          <a:xfrm>
            <a:off x="6912520" y="5621223"/>
            <a:ext cx="1370549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61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Zeitpunkt an dem die Fläche so groß ist wie zu Beobachtungsbeginn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 Fläche zu Beobachtungsbeginn beträgt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(0)=20</m:t>
                    </m:r>
                  </m:oMath>
                </a14:m>
                <a:r>
                  <a:rPr lang="de-DE" sz="2200" dirty="0" smtClean="0"/>
                  <a:t>. Gesucht ist folglich ein (anderer) Zeitpunkt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für den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 smtClean="0"/>
                  <a:t>=20 gilt. Die dadurch entstehende Gleichung lösen wir nach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auf:</a:t>
                </a:r>
                <a:br>
                  <a:rPr lang="de-DE" sz="2200" dirty="0" smtClean="0"/>
                </a:b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=20⋅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0,1⋅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−0,005⋅</m:t>
                        </m:r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r>
                  <a:rPr lang="de-DE" sz="2200" dirty="0" smtClean="0"/>
                  <a:t> |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:20</m:t>
                    </m:r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0,1⋅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−0,005⋅</m:t>
                        </m:r>
                        <m:sSup>
                          <m:sSup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r>
                  <a:rPr lang="de-DE" sz="2200" dirty="0"/>
                  <a:t> </a:t>
                </a:r>
                <a:r>
                  <a:rPr lang="de-DE" sz="2200" dirty="0" smtClean="0"/>
                  <a:t>	</a:t>
                </a:r>
                <a:r>
                  <a:rPr lang="de-DE" sz="2200" dirty="0"/>
                  <a:t>|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b="0" i="0" dirty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/>
                    </m:func>
                  </m:oMath>
                </a14:m>
                <a:endParaRPr lang="de-DE" sz="2200" b="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b="0" i="0" dirty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func>
                    <m:r>
                      <a:rPr lang="de-DE" sz="2200" i="1" dirty="0">
                        <a:latin typeface="Cambria Math" panose="02040503050406030204" pitchFamily="18" charset="0"/>
                      </a:rPr>
                      <m:t>=0,1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−0,005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200" dirty="0"/>
                  <a:t>	|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ausklammern,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</m:func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de-DE" sz="2200" b="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0,1−0,005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de-DE" sz="2200" dirty="0"/>
                  <a:t>	</a:t>
                </a: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Es folgt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0,1−0,005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0" dirty="0" smtClean="0">
                        <a:latin typeface="Cambria Math" panose="02040503050406030204" pitchFamily="18" charset="0"/>
                      </a:rPr>
                      <m:t>=0  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  0,1=0,005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⇔  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0,005</m:t>
                        </m:r>
                      </m:den>
                    </m:f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=20</m:t>
                    </m:r>
                  </m:oMath>
                </a14:m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de-DE" sz="2200" dirty="0" smtClean="0"/>
                  <a:t> Stunden nach Beobachtungsbeginn ist die Fläche wieder genauso groß wie bei Beobachtungsbeginn</a:t>
                </a: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7887506" y="73079"/>
                <a:ext cx="2104550" cy="337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=20⋅</m:t>
                      </m:r>
                      <m:sSup>
                        <m:sSup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0,1⋅</m:t>
                          </m:r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−0,005⋅</m:t>
                          </m:r>
                          <m:sSup>
                            <m:sSupPr>
                              <m:ctrlP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7506" y="73079"/>
                <a:ext cx="2104550" cy="337272"/>
              </a:xfrm>
              <a:prstGeom prst="rect">
                <a:avLst/>
              </a:prstGeom>
              <a:blipFill>
                <a:blip r:embed="rId3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Gerader Verbinder 10"/>
          <p:cNvCxnSpPr/>
          <p:nvPr/>
        </p:nvCxnSpPr>
        <p:spPr>
          <a:xfrm>
            <a:off x="1871960" y="6032633"/>
            <a:ext cx="1370549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74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Alternative Bestimmung mit dem GTR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Statt der Berechnung „von Hand“ hätten wir auch den </a:t>
                </a:r>
                <a:br>
                  <a:rPr lang="de-DE" sz="2200" dirty="0" smtClean="0"/>
                </a:br>
                <a:r>
                  <a:rPr lang="de-DE" sz="2200" dirty="0" smtClean="0"/>
                  <a:t>GTR verwenden können.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Nach Eingabe des Wertes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de-DE" sz="2200" dirty="0" smtClean="0"/>
                  <a:t> bei Y</a:t>
                </a:r>
                <a:r>
                  <a:rPr lang="de-DE" sz="2200" baseline="-25000" dirty="0" smtClean="0"/>
                  <a:t>2</a:t>
                </a:r>
                <a:r>
                  <a:rPr lang="de-DE" sz="2200" dirty="0" smtClean="0"/>
                  <a:t> im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200" dirty="0" smtClean="0"/>
                  <a:t>-Editor und </a:t>
                </a:r>
                <a:br>
                  <a:rPr lang="de-DE" sz="2200" dirty="0" smtClean="0"/>
                </a:br>
                <a:r>
                  <a:rPr lang="de-DE" sz="2200" dirty="0" smtClean="0"/>
                  <a:t>nochmaligem Zeichnen der beiden Graphen, kann man </a:t>
                </a:r>
                <a:br>
                  <a:rPr lang="de-DE" sz="2200" dirty="0" smtClean="0"/>
                </a:br>
                <a:r>
                  <a:rPr lang="de-DE" sz="2200" dirty="0" smtClean="0"/>
                  <a:t>mit </a:t>
                </a:r>
                <a:r>
                  <a:rPr lang="de-DE" sz="2200" dirty="0" smtClean="0">
                    <a:latin typeface="Tw Cen MT Condensed" panose="020B0606020104020203" pitchFamily="34" charset="0"/>
                  </a:rPr>
                  <a:t>2ND CALC </a:t>
                </a:r>
                <a:r>
                  <a:rPr lang="de-DE" sz="2200" dirty="0" err="1" smtClean="0">
                    <a:latin typeface="Tw Cen MT Condensed" panose="020B0606020104020203" pitchFamily="34" charset="0"/>
                  </a:rPr>
                  <a:t>intersect</a:t>
                </a:r>
                <a:r>
                  <a:rPr lang="de-DE" sz="2200" dirty="0" smtClean="0"/>
                  <a:t> den (rechts liegenden) Schnittpunkt bestimmen und erhält ebenfalls den Wert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de-DE" sz="2200" dirty="0" smtClean="0"/>
                  <a:t>.</a:t>
                </a: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de-DE" sz="2200" dirty="0" smtClean="0"/>
                  <a:t> Stunden nach Beobachtungsbeginn ist die Fläche wieder genauso groß wie bei Beobachtungsbeginn</a:t>
                </a: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33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7887506" y="73079"/>
                <a:ext cx="2104550" cy="337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=20⋅</m:t>
                      </m:r>
                      <m:sSup>
                        <m:sSup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0,1⋅</m:t>
                          </m:r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−0,005⋅</m:t>
                          </m:r>
                          <m:sSup>
                            <m:sSupPr>
                              <m:ctrlP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7506" y="73079"/>
                <a:ext cx="2104550" cy="337272"/>
              </a:xfrm>
              <a:prstGeom prst="rect">
                <a:avLst/>
              </a:prstGeom>
              <a:blipFill>
                <a:blip r:embed="rId3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Gerader Verbinder 10"/>
          <p:cNvCxnSpPr/>
          <p:nvPr/>
        </p:nvCxnSpPr>
        <p:spPr>
          <a:xfrm>
            <a:off x="1882234" y="4808497"/>
            <a:ext cx="1370549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2600" y="2267669"/>
            <a:ext cx="1885950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7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Geometrische Eigenschaft von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endParaRPr lang="de-DE" sz="2200" b="1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Der Graph der Funktion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de-DE" sz="2200" dirty="0" smtClean="0"/>
                  <a:t> entsteht durch eine Verschiebung des Graphen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2200" dirty="0" smtClean="0"/>
                  <a:t> in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200" dirty="0" smtClean="0"/>
                  <a:t>-Richtung nach links(!).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 smtClean="0"/>
                  <a:t> bedeutet, dass der Graph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de-DE" sz="2200" dirty="0" smtClean="0"/>
                  <a:t> achsensymmetrisch zur </a:t>
                </a:r>
                <a:br>
                  <a:rPr lang="de-DE" sz="2200" dirty="0" smtClean="0"/>
                </a:b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200" dirty="0" smtClean="0"/>
                  <a:t>-Achse ist.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Zusammengenommen bedeutet dies, dass der Graph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2200" dirty="0" smtClean="0"/>
                  <a:t> </a:t>
                </a:r>
                <a:r>
                  <a:rPr lang="de-DE" sz="2200" dirty="0"/>
                  <a:t>achsensymmetrisch zur </a:t>
                </a:r>
                <a:r>
                  <a:rPr lang="de-DE" sz="2200" dirty="0" smtClean="0"/>
                  <a:t>senkrechten Achse bei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de-DE" sz="2200" dirty="0" smtClean="0"/>
                  <a:t> ist.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7887506" y="73079"/>
                <a:ext cx="2104550" cy="768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400" i="1" dirty="0">
                        <a:latin typeface="Cambria Math" panose="02040503050406030204" pitchFamily="18" charset="0"/>
                      </a:rPr>
                      <m:t>=20⋅</m:t>
                    </m:r>
                    <m:sSup>
                      <m:sSup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0,1⋅</m:t>
                        </m:r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−0,005⋅</m:t>
                        </m:r>
                        <m:sSup>
                          <m:sSupPr>
                            <m:ctrlPr>
                              <a:rPr lang="de-DE" sz="1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de-DE" sz="1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endParaRPr lang="de-DE" sz="1400" dirty="0" smtClean="0"/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400" i="1" dirty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+10</m:t>
                        </m:r>
                      </m:e>
                    </m:d>
                  </m:oMath>
                </a14:m>
                <a:r>
                  <a:rPr lang="de-DE" sz="1400" dirty="0"/>
                  <a:t/>
                </a:r>
                <a:br>
                  <a:rPr lang="de-DE" sz="1400" dirty="0"/>
                </a:br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7506" y="73079"/>
                <a:ext cx="2104550" cy="768159"/>
              </a:xfrm>
              <a:prstGeom prst="rect">
                <a:avLst/>
              </a:prstGeom>
              <a:blipFill>
                <a:blip r:embed="rId3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Gerader Verbinder 10"/>
          <p:cNvCxnSpPr/>
          <p:nvPr/>
        </p:nvCxnSpPr>
        <p:spPr>
          <a:xfrm>
            <a:off x="738297" y="4499917"/>
            <a:ext cx="6174223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33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Lösung Aufgabe A 2.2 a)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Wert für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endParaRPr lang="de-DE" sz="2200" b="1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Nach Einsetzen von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de-DE" sz="2200" dirty="0" smtClean="0"/>
                  <a:t>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de-DE" sz="2200" dirty="0" smtClean="0"/>
                  <a:t> erhält man: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4=1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+9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|ausrechnen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4=1+7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/>
                  <a:t> </a:t>
                </a:r>
                <a:r>
                  <a:rPr lang="de-DE" sz="2200" dirty="0" smtClean="0"/>
                  <a:t>	  |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=7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/>
                  <a:t> 	  </a:t>
                </a:r>
                <a:r>
                  <a:rPr lang="de-DE" sz="2200" dirty="0" smtClean="0"/>
                  <a:t>	  |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:7</m:t>
                    </m:r>
                  </m:oMath>
                </a14:m>
                <a:r>
                  <a:rPr lang="de-DE" sz="2200" dirty="0" smtClean="0"/>
                  <a:t/>
                </a:r>
                <a:br>
                  <a:rPr lang="de-DE" sz="2200" dirty="0" smtClean="0"/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200" b="0" i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3/7</m:t>
                    </m:r>
                  </m:oMath>
                </a14:m>
                <a:r>
                  <a:rPr lang="de-DE" sz="2200" dirty="0" smtClean="0"/>
                  <a:t> </a:t>
                </a: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Für den Wert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de-DE" sz="2200" dirty="0" smtClean="0"/>
                  <a:t> liegt der 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de-DE" sz="2200" dirty="0" smtClean="0"/>
                  <a:t> auf dem Graphen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de-DE" sz="2200" dirty="0" smtClean="0"/>
                  <a:t>.</a:t>
                </a: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4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3404676" y="5806335"/>
            <a:ext cx="758477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7992640" y="35421"/>
                <a:ext cx="203408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14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𝑡</m:t>
                    </m:r>
                    <m:sSup>
                      <m:sSup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400" i="1">
                        <a:latin typeface="Cambria Math" panose="02040503050406030204" pitchFamily="18" charset="0"/>
                      </a:rPr>
                      <m:t>+9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de-DE" sz="1400" dirty="0" smtClean="0"/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2640" y="35421"/>
                <a:ext cx="2034083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486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/>
                  <a:t>Lösung Aufgabe A 2.2 b</a:t>
                </a:r>
                <a:r>
                  <a:rPr lang="de-DE" sz="2200" b="1" dirty="0" smtClean="0"/>
                  <a:t>)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Wert von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de-DE" sz="2200" b="1" dirty="0" smtClean="0"/>
                  <a:t> für höchsten Tiefpunkt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Einsetzen von </a:t>
                </a:r>
                <a14:m>
                  <m:oMath xmlns:m="http://schemas.openxmlformats.org/officeDocument/2006/math">
                    <m:r>
                      <a:rPr lang="de-DE" sz="2200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b="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200" b="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rad>
                  </m:oMath>
                </a14:m>
                <a:r>
                  <a:rPr lang="de-DE" sz="2200" dirty="0" smtClean="0"/>
                  <a:t>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de-DE" sz="2200" dirty="0" smtClean="0"/>
                  <a:t> liefert die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200" dirty="0" smtClean="0"/>
                  <a:t>-Koordinaten der Tiefpunkte: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ad>
                          <m:radPr>
                            <m:degHide m:val="on"/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ad>
                          <m:radPr>
                            <m:degHide m:val="on"/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+9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+9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+9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Durch Eingabe des rechten Terms im GTR kann man über 2ND CALC </a:t>
                </a:r>
                <a:r>
                  <a:rPr lang="de-DE" sz="2200" dirty="0" err="1" smtClean="0"/>
                  <a:t>maximum</a:t>
                </a:r>
                <a:r>
                  <a:rPr lang="de-DE" sz="2200" dirty="0" smtClean="0"/>
                  <a:t> leicht den höchsten Wert für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de-DE" sz="2200" dirty="0" smtClean="0"/>
                  <a:t> bestimmen.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Wir berechnen die Lösung „von Hand“ durch Nullsetzen der ersten Ableitung: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=−2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+9=0 ⇒  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200" dirty="0" smtClean="0"/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Einsetzen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de-DE" sz="2200" dirty="0" smtClean="0"/>
                  <a:t> liefert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162</m:t>
                        </m:r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  (=20,25)</m:t>
                    </m:r>
                  </m:oMath>
                </a14:m>
                <a:r>
                  <a:rPr lang="de-DE" sz="2200" dirty="0" smtClean="0"/>
                  <a:t>.</a:t>
                </a:r>
                <a:br>
                  <a:rPr lang="de-DE" sz="2200" dirty="0" smtClean="0"/>
                </a:br>
                <a:endParaRPr lang="de-DE" sz="8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Der höchste Tiefpunkt liegt für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200" dirty="0" smtClean="0"/>
                  <a:t> bei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  <m:t>𝑎𝑥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de-DE" sz="22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DE" sz="22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de-DE" sz="22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de-DE" sz="2200" i="1" dirty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den>
                            </m:f>
                          </m:e>
                          <m:e>
                            <m:f>
                              <m:fPr>
                                <m:ctrlP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81</m:t>
                                </m:r>
                              </m:num>
                              <m:den>
                                <m:r>
                                  <a:rPr lang="de-DE" sz="2200" b="0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de-DE" sz="2200" dirty="0" smtClean="0"/>
                  <a:t>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339" b="-6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5328344" y="6732165"/>
            <a:ext cx="758477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021943" y="35421"/>
                <a:ext cx="2004780" cy="535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14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𝑡</m:t>
                    </m:r>
                    <m:sSup>
                      <m:sSup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400" i="1">
                        <a:latin typeface="Cambria Math" panose="02040503050406030204" pitchFamily="18" charset="0"/>
                      </a:rPr>
                      <m:t>+9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de-DE" sz="1400" dirty="0" smtClean="0"/>
              </a:p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r>
                      <a:rPr lang="de-DE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rad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1943" y="35421"/>
                <a:ext cx="2004780" cy="5357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783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Lösung Aufgabe A 2.2 c)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Bestimmung der gemeinsamen Punkte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1" i="1" dirty="0" smtClean="0"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de-DE" sz="2200" b="1" i="1" dirty="0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</m:oMath>
                </a14:m>
                <a:endParaRPr lang="de-DE" sz="2200" b="1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Wir setzen für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zwei beliebige Werte eine, sagen wir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de-DE" sz="2200" dirty="0" smtClean="0"/>
                  <a:t>, setzen die beiden Ausdrücke gleich und lösen nach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200" dirty="0" smtClean="0"/>
                  <a:t> auf.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+9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𝑣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+9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de-DE" sz="2200" dirty="0" smtClean="0"/>
                  <a:t>	|</a:t>
                </a:r>
                <a14:m>
                  <m:oMath xmlns:m="http://schemas.openxmlformats.org/officeDocument/2006/math">
                    <m:r>
                      <a:rPr lang="de-DE" sz="2200" b="0" i="0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𝑣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𝑢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𝑣</m:t>
                    </m:r>
                    <m:sSup>
                      <m:sSup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+9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de-DE" sz="2200" dirty="0" smtClean="0"/>
                  <a:t> 		|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de-DE" sz="2200" dirty="0" smtClean="0"/>
                  <a:t>, links aus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200" dirty="0" smtClean="0"/>
                  <a:t> ausklammern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=9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de-DE" sz="2200" dirty="0"/>
                  <a:t> 		</a:t>
                </a:r>
                <a:r>
                  <a:rPr lang="de-DE" sz="2200" dirty="0" smtClean="0"/>
                  <a:t>|rechts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de-DE" sz="2200" dirty="0"/>
                  <a:t> </a:t>
                </a:r>
                <a:r>
                  <a:rPr lang="de-DE" sz="2200" dirty="0" smtClean="0"/>
                  <a:t>ausklammern,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: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9</m:t>
                        </m:r>
                        <m:d>
                          <m:d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d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d>
                      </m:den>
                    </m:f>
                  </m:oMath>
                </a14:m>
                <a:r>
                  <a:rPr lang="de-DE" sz="2200" dirty="0"/>
                  <a:t> 		</a:t>
                </a:r>
                <a:r>
                  <a:rPr lang="de-DE" sz="2200" dirty="0" smtClean="0"/>
                  <a:t>		|kürzen und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/>
                    </m:rad>
                  </m:oMath>
                </a14:m>
                <a:r>
                  <a:rPr lang="de-DE" sz="2200" dirty="0" smtClean="0"/>
                  <a:t/>
                </a:r>
                <a:br>
                  <a:rPr lang="de-DE" sz="220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de-DE" sz="2200" dirty="0" smtClean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de-DE" sz="2200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Dies sind die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200" dirty="0" smtClean="0"/>
                  <a:t>-Koordinaten der gemeinsamen Punkte aller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de-DE" sz="2200" dirty="0" smtClean="0"/>
                  <a:t>.</a:t>
                </a: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122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8021943" y="35421"/>
                <a:ext cx="20047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14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𝑡</m:t>
                    </m:r>
                    <m:sSup>
                      <m:sSup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400" i="1">
                        <a:latin typeface="Cambria Math" panose="02040503050406030204" pitchFamily="18" charset="0"/>
                      </a:rPr>
                      <m:t>+9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de-DE" sz="1400" dirty="0" smtClean="0"/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1943" y="35421"/>
                <a:ext cx="2004780" cy="307777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571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Durch Einsetzen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de-DE" sz="2200" dirty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2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de-DE" sz="2200" dirty="0" smtClean="0"/>
                  <a:t>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de-DE" sz="2200" dirty="0" smtClean="0"/>
                  <a:t> erhalten wir die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2200" dirty="0" smtClean="0"/>
                  <a:t>-Koordinaten: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±</m:t>
                        </m:r>
                        <m:f>
                          <m:f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+9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81</m:t>
                        </m:r>
                      </m:num>
                      <m:den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DE" sz="22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+9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Es gibt genau zwei gemeinsame Punkte aller Graphen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de-DE" sz="2200" dirty="0" smtClean="0"/>
                  <a:t>, nämlich</a:t>
                </a:r>
                <a:br>
                  <a:rPr lang="de-DE" sz="220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f>
                          <m:fPr>
                            <m:ctrlP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81</m:t>
                            </m:r>
                          </m:num>
                          <m:den>
                            <m:r>
                              <a:rPr lang="de-DE" sz="2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de-DE" sz="2200" dirty="0" smtClean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|</m:t>
                        </m:r>
                        <m:f>
                          <m:f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81</m:t>
                            </m:r>
                          </m:num>
                          <m:den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de-DE" sz="2200" dirty="0" smtClean="0"/>
                  <a:t>.</a:t>
                </a: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r="-6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766297" y="4859957"/>
            <a:ext cx="1233751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021943" y="35421"/>
                <a:ext cx="2004780" cy="6256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14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𝑡</m:t>
                    </m:r>
                    <m:sSup>
                      <m:sSup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400" i="1">
                        <a:latin typeface="Cambria Math" panose="02040503050406030204" pitchFamily="18" charset="0"/>
                      </a:rPr>
                      <m:t>+9</m:t>
                    </m:r>
                    <m:r>
                      <a:rPr lang="de-DE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de-DE" sz="1400" dirty="0" smtClean="0"/>
              </a:p>
              <a:p>
                <a:pPr algn="r"/>
                <a14:m>
                  <m:oMath xmlns:m="http://schemas.openxmlformats.org/officeDocument/2006/math"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de-DE" sz="1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de-DE" sz="1400" dirty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4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de-DE" sz="1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de-DE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endParaRPr lang="de-DE" sz="14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1943" y="35421"/>
                <a:ext cx="2004780" cy="625620"/>
              </a:xfrm>
              <a:prstGeom prst="rect">
                <a:avLst/>
              </a:prstGeom>
              <a:blipFill>
                <a:blip r:embed="rId3"/>
                <a:stretch>
                  <a:fillRect b="-98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2607171" y="4859957"/>
            <a:ext cx="1492839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37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/>
                  <a:t>Aufgabe A 2.1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In einem Labor wird erforscht, wie sich Bakterien unter verschiedenen Bedingungen entwickeln. Betrachtet wird jeweils der Flächeninhalt der von den Bakterien eingenommenen Fläche.</a:t>
                </a:r>
              </a:p>
              <a:p>
                <a:pPr marL="0" indent="0">
                  <a:buNone/>
                </a:pPr>
                <a:r>
                  <a:rPr lang="de-DE" sz="2200" u="sng" dirty="0" smtClean="0"/>
                  <a:t>Versuchsreihe 1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Bei ungehinderter Vermehrung wird der Flächeninhalt während der ersten zwölf Stunden beschrieben durch die Funktion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2200" dirty="0" smtClean="0"/>
                  <a:t> mit</a:t>
                </a:r>
                <a:br>
                  <a:rPr lang="de-DE" sz="2200" dirty="0" smtClean="0"/>
                </a:b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=20⋅</m:t>
                    </m:r>
                    <m:sSup>
                      <m:sSup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0,1⋅</m:t>
                        </m:r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de-DE" sz="2200" dirty="0" smtClean="0"/>
                  <a:t> (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in Stunden nach Beobachtungsbeginn,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de-DE" sz="2200" dirty="0" smtClean="0"/>
                  <a:t> in mm²).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869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457200" indent="-457200">
              <a:buClrTx/>
              <a:buSzPct val="100000"/>
              <a:buFont typeface="+mj-lt"/>
              <a:buAutoNum type="alphaLcParenR"/>
            </a:pPr>
            <a:r>
              <a:rPr lang="de-DE" sz="2200" dirty="0" smtClean="0"/>
              <a:t>Bestimmen Sie den Flächeninhalt drei Stunden nach Beobachtungsbeginn.</a:t>
            </a:r>
            <a:br>
              <a:rPr lang="de-DE" sz="2200" dirty="0" smtClean="0"/>
            </a:br>
            <a:r>
              <a:rPr lang="de-DE" sz="2200" dirty="0" smtClean="0"/>
              <a:t>Berechnen Sie den Zeitpunkt, zu dem sich der Flächeninhalt im Vergleich zum Beobachtungsbeginn verdreifacht hat.</a:t>
            </a:r>
            <a:br>
              <a:rPr lang="de-DE" sz="2200" dirty="0" smtClean="0"/>
            </a:br>
            <a:r>
              <a:rPr lang="de-DE" sz="2200" dirty="0" smtClean="0"/>
              <a:t>Berechnen Sie die momentane Änderungsrate des Flächeninhalts zwei Stunden nach Beobachtungsbeginn.</a:t>
            </a:r>
          </a:p>
          <a:p>
            <a:pPr marL="0" indent="0">
              <a:buClrTx/>
              <a:buSzPct val="100000"/>
              <a:buNone/>
            </a:pPr>
            <a:r>
              <a:rPr lang="de-DE" sz="2200" dirty="0" smtClean="0"/>
              <a:t>								         (3,5 VP)</a:t>
            </a:r>
          </a:p>
          <a:p>
            <a:pPr marL="457200" indent="-457200">
              <a:buClrTx/>
              <a:buSzPct val="100000"/>
              <a:buFont typeface="+mj-lt"/>
              <a:buAutoNum type="alphaLcParenR" startAt="2"/>
            </a:pPr>
            <a:r>
              <a:rPr lang="de-DE" sz="2200" dirty="0" smtClean="0"/>
              <a:t>Berechnen Sie                    .</a:t>
            </a:r>
            <a:br>
              <a:rPr lang="de-DE" sz="2200" dirty="0" smtClean="0"/>
            </a:b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 dirty="0" smtClean="0"/>
              <a:t>Interpretieren Sie das Ergebnis im Sachzusammenhang.</a:t>
            </a:r>
          </a:p>
          <a:p>
            <a:pPr marL="0" indent="0">
              <a:buClrTx/>
              <a:buSzPct val="100000"/>
              <a:buNone/>
            </a:pPr>
            <a:r>
              <a:rPr lang="de-DE" sz="2200" dirty="0"/>
              <a:t>								         (3,5 VP)</a:t>
            </a:r>
          </a:p>
          <a:p>
            <a:pPr marL="0" indent="0">
              <a:buClrTx/>
              <a:buSzPct val="100000"/>
              <a:buNone/>
            </a:pPr>
            <a:endParaRPr lang="de-DE" sz="2200" dirty="0"/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2953380" y="4226974"/>
                <a:ext cx="1150828" cy="6227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380" y="4226974"/>
                <a:ext cx="1150828" cy="6227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060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u="sng" dirty="0" smtClean="0"/>
                  <a:t>Versuchsreihe 2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Wenn man einer Bakterienkultur ein Antibiotikum </a:t>
                </a:r>
                <a:br>
                  <a:rPr lang="de-DE" sz="2200" dirty="0" smtClean="0"/>
                </a:br>
                <a:r>
                  <a:rPr lang="de-DE" sz="2200" dirty="0" smtClean="0"/>
                  <a:t>hinzugibt, dann wird der Flächeninhalt durch die </a:t>
                </a:r>
                <a:br>
                  <a:rPr lang="de-DE" sz="2200" dirty="0" smtClean="0"/>
                </a:br>
                <a:r>
                  <a:rPr lang="de-DE" sz="2200" dirty="0" smtClean="0"/>
                  <a:t>Funktion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2200" dirty="0" smtClean="0"/>
                  <a:t> beschrieben mit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2200" i="1" dirty="0" smtClean="0">
                          <a:latin typeface="Cambria Math" panose="02040503050406030204" pitchFamily="18" charset="0"/>
                        </a:rPr>
                        <m:t>=20</m:t>
                      </m:r>
                      <m:r>
                        <a:rPr lang="de-DE" sz="2200" b="0" i="1" dirty="0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0,1⋅</m:t>
                          </m:r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sz="2200" b="0" i="1" dirty="0" smtClean="0">
                              <a:latin typeface="Cambria Math" panose="02040503050406030204" pitchFamily="18" charset="0"/>
                            </a:rPr>
                            <m:t>−0,005⋅</m:t>
                          </m:r>
                          <m:sSup>
                            <m:sSupPr>
                              <m:ctrlP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de-DE" sz="22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de-DE" sz="2200" b="0" dirty="0" smtClean="0"/>
              </a:p>
              <a:p>
                <a:pPr marL="0" indent="0">
                  <a:buNone/>
                </a:pPr>
                <a:r>
                  <a:rPr lang="de-DE" sz="2200" dirty="0" smtClean="0"/>
                  <a:t>(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in Stunden nach Beobachtungsbeginn,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de-DE" sz="2200" dirty="0" smtClean="0"/>
                  <a:t> in mm²).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Die Abbildung zeigt den Graphen der Funktion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lphaLcParenR" startAt="3"/>
                </a:pPr>
                <a:r>
                  <a:rPr lang="de-DE" sz="2200" dirty="0" smtClean="0"/>
                  <a:t>Der </a:t>
                </a:r>
                <a:r>
                  <a:rPr lang="de-DE" sz="2200" dirty="0"/>
                  <a:t>Flächeninhalt </a:t>
                </a:r>
                <a:r>
                  <a:rPr lang="de-DE" sz="2200" dirty="0" smtClean="0"/>
                  <a:t>nimmt zu einem bestimmten Zeitpunkt seinen größten Wert an.</a:t>
                </a:r>
                <a:br>
                  <a:rPr lang="de-DE" sz="2200" dirty="0" smtClean="0"/>
                </a:br>
                <a:r>
                  <a:rPr lang="de-DE" sz="2200" dirty="0" smtClean="0"/>
                  <a:t>Berechnen Sie diesen Wert.</a:t>
                </a:r>
                <a:br>
                  <a:rPr lang="de-DE" sz="2200" dirty="0" smtClean="0"/>
                </a:br>
                <a:r>
                  <a:rPr lang="de-DE" sz="2200" dirty="0" smtClean="0"/>
                  <a:t>Berechnen Sie den Zeitpunkt, zu dem der Flächeninhalt wieder so groß ist, wie zu Beobachtungsbeginn.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/>
                  <a:t>								         </a:t>
                </a:r>
                <a:r>
                  <a:rPr lang="de-DE" sz="2200" dirty="0" smtClean="0"/>
                  <a:t>   (5 </a:t>
                </a:r>
                <a:r>
                  <a:rPr lang="de-DE" sz="2200" dirty="0"/>
                  <a:t>VP</a:t>
                </a:r>
                <a:r>
                  <a:rPr lang="de-DE" sz="2200" dirty="0" smtClean="0"/>
                  <a:t>)</a:t>
                </a:r>
                <a:endParaRPr lang="de-DE" sz="2200" dirty="0"/>
              </a:p>
              <a:p>
                <a:pPr marL="0" indent="0">
                  <a:buNone/>
                </a:pPr>
                <a:endParaRPr lang="de-DE" sz="220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475" b="-36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7056536" y="2247121"/>
            <a:ext cx="2904107" cy="2216336"/>
            <a:chOff x="7056536" y="2247121"/>
            <a:chExt cx="2904107" cy="2216336"/>
          </a:xfrm>
        </p:grpSpPr>
        <p:pic>
          <p:nvPicPr>
            <p:cNvPr id="2" name="Grafik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6536" y="2267669"/>
              <a:ext cx="2904107" cy="2195788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feld 2"/>
                <p:cNvSpPr txBox="1"/>
                <p:nvPr/>
              </p:nvSpPr>
              <p:spPr>
                <a:xfrm>
                  <a:off x="7272560" y="2247121"/>
                  <a:ext cx="144142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3" name="Textfeld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2560" y="2247121"/>
                  <a:ext cx="144142" cy="215444"/>
                </a:xfrm>
                <a:prstGeom prst="rect">
                  <a:avLst/>
                </a:prstGeom>
                <a:blipFill>
                  <a:blip r:embed="rId4"/>
                  <a:stretch>
                    <a:fillRect l="-29167" r="-25000" b="-2285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feld 5"/>
                <p:cNvSpPr txBox="1"/>
                <p:nvPr/>
              </p:nvSpPr>
              <p:spPr>
                <a:xfrm>
                  <a:off x="9832163" y="4164917"/>
                  <a:ext cx="114967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6" name="Textfeld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32163" y="4164917"/>
                  <a:ext cx="114967" cy="215444"/>
                </a:xfrm>
                <a:prstGeom prst="rect">
                  <a:avLst/>
                </a:prstGeom>
                <a:blipFill>
                  <a:blip r:embed="rId5"/>
                  <a:stretch>
                    <a:fillRect l="-36842" r="-21053" b="-2778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feld 3"/>
                <p:cNvSpPr txBox="1"/>
                <p:nvPr/>
              </p:nvSpPr>
              <p:spPr>
                <a:xfrm>
                  <a:off x="8785123" y="2747568"/>
                  <a:ext cx="109613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400" dirty="0" smtClean="0"/>
                    <a:t>Graph von </a:t>
                  </a:r>
                  <a14:m>
                    <m:oMath xmlns:m="http://schemas.openxmlformats.org/officeDocument/2006/math">
                      <m:r>
                        <a:rPr lang="de-DE" sz="140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a14:m>
                  <a:endParaRPr lang="de-DE" sz="1400" dirty="0"/>
                </a:p>
              </p:txBody>
            </p:sp>
          </mc:Choice>
          <mc:Fallback xmlns="">
            <p:sp>
              <p:nvSpPr>
                <p:cNvPr id="4" name="Textfeld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85123" y="2747568"/>
                  <a:ext cx="1096134" cy="307777"/>
                </a:xfrm>
                <a:prstGeom prst="rect">
                  <a:avLst/>
                </a:prstGeom>
                <a:blipFill>
                  <a:blip r:embed="rId6"/>
                  <a:stretch>
                    <a:fillRect l="-1667" t="-4000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0943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457200" indent="-457200">
                  <a:buClrTx/>
                  <a:buSzPct val="100000"/>
                  <a:buFont typeface="+mj-lt"/>
                  <a:buAutoNum type="alphaLcParenR" startAt="4"/>
                </a:pPr>
                <a:r>
                  <a:rPr lang="de-DE" sz="2200" dirty="0" smtClean="0"/>
                  <a:t>Betrachtet wird die Funktion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de-DE" sz="2200" dirty="0" smtClean="0"/>
                  <a:t> mit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+10</m:t>
                        </m:r>
                      </m:e>
                    </m:d>
                  </m:oMath>
                </a14:m>
                <a:r>
                  <a:rPr lang="de-DE" sz="2200" dirty="0" smtClean="0"/>
                  <a:t>.</a:t>
                </a:r>
                <a:br>
                  <a:rPr lang="de-DE" sz="2200" dirty="0" smtClean="0"/>
                </a:br>
                <a:r>
                  <a:rPr lang="de-DE" sz="2200" dirty="0" smtClean="0"/>
                  <a:t>Für jede reelle Zahl gilt: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 smtClean="0"/>
                  <a:t>.</a:t>
                </a:r>
                <a:br>
                  <a:rPr lang="de-DE" sz="2200" dirty="0" smtClean="0"/>
                </a:br>
                <a:r>
                  <a:rPr lang="de-DE" sz="2200" dirty="0" smtClean="0"/>
                  <a:t>Erläutern Sie, welche geometrische Eigenschaft des Graphen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2200" dirty="0" smtClean="0"/>
                  <a:t> damit begründet werden kann.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/>
                  <a:t>								         </a:t>
                </a:r>
                <a:r>
                  <a:rPr lang="de-DE" sz="2200" dirty="0" smtClean="0"/>
                  <a:t>   (2 </a:t>
                </a:r>
                <a:r>
                  <a:rPr lang="de-DE" sz="2200" dirty="0"/>
                  <a:t>VP</a:t>
                </a:r>
                <a:r>
                  <a:rPr lang="de-DE" sz="2200" dirty="0" smtClean="0"/>
                  <a:t>)</a:t>
                </a:r>
                <a:endParaRPr lang="de-DE" sz="2200" dirty="0"/>
              </a:p>
              <a:p>
                <a:pPr marL="0" indent="0">
                  <a:buNone/>
                </a:pPr>
                <a:endParaRPr lang="de-DE" sz="220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861" r="-115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052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/>
                  <a:t>Aufgabe A 2.2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Für jedes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de-DE" sz="2200" dirty="0" smtClean="0"/>
                  <a:t> ist eine Funktion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de-DE" sz="2200" dirty="0" smtClean="0"/>
                  <a:t> gegeben durch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d>
                      <m:d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  <m:sSup>
                      <m:sSup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+9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Der Graph der Funktion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de-DE" sz="2200" dirty="0" smtClean="0"/>
                  <a:t> 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de-DE" sz="2200" dirty="0" smtClean="0"/>
                  <a:t>.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200" dirty="0" smtClean="0"/>
                  <a:t>Bestimmen Sie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so, dass der 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de-DE" sz="2200" dirty="0" smtClean="0"/>
                  <a:t> auf dem Graphen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de-DE" sz="2200" dirty="0" smtClean="0"/>
                  <a:t> liegt.</a:t>
                </a:r>
                <a:r>
                  <a:rPr lang="de-DE" sz="2200" dirty="0"/>
                  <a:t>								            </a:t>
                </a:r>
                <a:r>
                  <a:rPr lang="de-DE" sz="2200" dirty="0" smtClean="0"/>
                  <a:t>(1 </a:t>
                </a:r>
                <a:r>
                  <a:rPr lang="de-DE" sz="2200" dirty="0"/>
                  <a:t>VP</a:t>
                </a:r>
                <a:r>
                  <a:rPr lang="de-DE" sz="2200" dirty="0" smtClean="0"/>
                  <a:t>)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200" dirty="0" smtClean="0"/>
                  <a:t>Jeder Graph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de-DE" sz="2200" dirty="0"/>
                  <a:t> </a:t>
                </a:r>
                <a:r>
                  <a:rPr lang="de-DE" sz="2200" dirty="0" smtClean="0"/>
                  <a:t>hat an der Stelle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rad>
                  </m:oMath>
                </a14:m>
                <a:r>
                  <a:rPr lang="de-DE" sz="2200" dirty="0" smtClean="0"/>
                  <a:t> einen Tiefpunkt.</a:t>
                </a:r>
                <a:br>
                  <a:rPr lang="de-DE" sz="2200" dirty="0" smtClean="0"/>
                </a:br>
                <a:r>
                  <a:rPr lang="de-DE" sz="2200" dirty="0" smtClean="0"/>
                  <a:t>Berechnen Sie denjenigen Wert von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, für den dieser Tiefpunkt möglichst hoch liegt.</a:t>
                </a:r>
                <a:br>
                  <a:rPr lang="de-DE" sz="2200" dirty="0" smtClean="0"/>
                </a:br>
                <a:r>
                  <a:rPr lang="de-DE" sz="2200" dirty="0"/>
                  <a:t>								         </a:t>
                </a:r>
                <a:r>
                  <a:rPr lang="de-DE" sz="2200" dirty="0" smtClean="0"/>
                  <a:t>(2,5 </a:t>
                </a:r>
                <a:r>
                  <a:rPr lang="de-DE" sz="2200" dirty="0"/>
                  <a:t>VP</a:t>
                </a:r>
                <a:r>
                  <a:rPr lang="de-DE" sz="2200" dirty="0" smtClean="0"/>
                  <a:t>)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200" dirty="0" smtClean="0"/>
                  <a:t>Zeigen Sie, dass es genau zwei Punkte gibt, durch die sämtliche Graphen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de-DE" sz="2200" dirty="0" smtClean="0"/>
                  <a:t> verlaufen.</a:t>
                </a:r>
                <a:br>
                  <a:rPr lang="de-DE" sz="2200" dirty="0" smtClean="0"/>
                </a:br>
                <a:r>
                  <a:rPr lang="de-DE" sz="2200" dirty="0" smtClean="0"/>
                  <a:t> 								         (2,5 VP)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  <a:p>
                <a:pPr marL="0" indent="0">
                  <a:buClrTx/>
                  <a:buSzPct val="100000"/>
                  <a:buNone/>
                </a:pP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6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530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/>
                  <a:t>Lösung Aufgabe A 2.1 a)</a:t>
                </a:r>
              </a:p>
              <a:p>
                <a:pPr marL="0" indent="0">
                  <a:buNone/>
                </a:pPr>
                <a:endParaRPr lang="de-DE" sz="2200" b="1" dirty="0" smtClean="0"/>
              </a:p>
              <a:p>
                <a:pPr marL="0" indent="0">
                  <a:buNone/>
                </a:pPr>
                <a:r>
                  <a:rPr lang="de-DE" sz="2200" b="1" dirty="0" smtClean="0"/>
                  <a:t>Flächeninhalt </a:t>
                </a:r>
                <a14:m>
                  <m:oMath xmlns:m="http://schemas.openxmlformats.org/officeDocument/2006/math">
                    <m:r>
                      <a:rPr lang="de-DE" sz="2200" b="1" i="1" dirty="0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de-DE" sz="2200" b="1" dirty="0" smtClean="0"/>
                  <a:t> Stunden nach Beobachtungsbeginn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Da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2200" dirty="0" smtClean="0"/>
                  <a:t> laut Aufgabe den Fläche misst, die die Bakterienkultur bedeckt, bestimmt man mit dem GTR einfach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≈27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Die Fläche, die die Bakterienkultur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sz="2200" dirty="0" smtClean="0"/>
                  <a:t> Stunden nach Beobachtungbeginn einnimmt beträgt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27</m:t>
                    </m:r>
                  </m:oMath>
                </a14:m>
                <a:r>
                  <a:rPr lang="de-DE" sz="2200" dirty="0" smtClean="0"/>
                  <a:t> mm².</a:t>
                </a:r>
              </a:p>
              <a:p>
                <a:pPr marL="0" indent="0">
                  <a:buNone/>
                </a:pPr>
                <a:endParaRPr lang="de-DE" sz="2200" dirty="0"/>
              </a:p>
            </p:txBody>
          </p:sp>
        </mc:Choice>
        <mc:Fallback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496696" y="98100"/>
                <a:ext cx="150047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400" i="1">
                          <a:latin typeface="Cambria Math" panose="02040503050406030204" pitchFamily="18" charset="0"/>
                        </a:rPr>
                        <m:t>=20⋅</m:t>
                      </m:r>
                      <m:sSup>
                        <m:sSup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0,1⋅</m:t>
                          </m:r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6696" y="98100"/>
                <a:ext cx="1500475" cy="307777"/>
              </a:xfrm>
              <a:prstGeom prst="rect">
                <a:avLst/>
              </a:prstGeom>
              <a:blipFill>
                <a:blip r:embed="rId3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Gerader Verbinder 3"/>
          <p:cNvCxnSpPr/>
          <p:nvPr/>
        </p:nvCxnSpPr>
        <p:spPr>
          <a:xfrm>
            <a:off x="5143232" y="4602747"/>
            <a:ext cx="93610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81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/>
                  <a:t>Zeitpunkt für dreifache Fläche</a:t>
                </a:r>
                <a:endParaRPr lang="de-DE" sz="2200" b="1" dirty="0"/>
              </a:p>
              <a:p>
                <a:pPr marL="0" indent="0">
                  <a:buNone/>
                </a:pPr>
                <a:r>
                  <a:rPr lang="de-DE" sz="2200" dirty="0" smtClean="0"/>
                  <a:t>Die Fläche zum Zeitpunkt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200" dirty="0" smtClean="0"/>
                  <a:t> beträgt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de-DE" sz="2200" dirty="0" smtClean="0"/>
                  <a:t>. Wir suchen also einen Zeitpunkt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 smtClean="0"/>
                  <a:t> zu dem die Fläche den Wert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60</m:t>
                    </m:r>
                  </m:oMath>
                </a14:m>
                <a:r>
                  <a:rPr lang="de-DE" sz="2200" dirty="0" smtClean="0"/>
                  <a:t> hat. Damit folgt: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60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=20⋅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0,1⋅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de-DE" sz="2200" dirty="0" smtClean="0"/>
                  <a:t> |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:20</m:t>
                    </m:r>
                  </m:oMath>
                </a14:m>
                <a:endParaRPr lang="de-DE" sz="22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3=</m:t>
                    </m:r>
                    <m:sSup>
                      <m:s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0,1⋅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de-DE" sz="2200" dirty="0"/>
                  <a:t> 	|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:</m:t>
                    </m:r>
                    <m:func>
                      <m:func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b="0" i="0" dirty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/>
                    </m:func>
                  </m:oMath>
                </a14:m>
                <a:endParaRPr lang="de-DE" sz="22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  <m:r>
                      <a:rPr lang="de-DE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0,1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2200" dirty="0"/>
                  <a:t> 	|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0,1</m:t>
                    </m:r>
                  </m:oMath>
                </a14:m>
                <a:endParaRPr lang="de-DE" sz="22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2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func>
                      </m:num>
                      <m:den>
                        <m:r>
                          <a:rPr lang="de-DE" sz="2200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den>
                    </m:f>
                    <m:r>
                      <a:rPr lang="de-DE" sz="2200" b="0" i="1" smtClean="0">
                        <a:latin typeface="Cambria Math" panose="02040503050406030204" pitchFamily="18" charset="0"/>
                      </a:rPr>
                      <m:t>≈11</m:t>
                    </m:r>
                  </m:oMath>
                </a14:m>
                <a:r>
                  <a:rPr lang="de-DE" sz="2200" dirty="0" smtClean="0"/>
                  <a:t> </a:t>
                </a:r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Etwa 11 Stunden nach Beobachtungsbeginn bedeckt die Bakterienkultur die dreifache Fläche wie zu Beobachtungsbeginn.</a:t>
                </a:r>
                <a:endParaRPr lang="de-DE" sz="2200" dirty="0"/>
              </a:p>
              <a:p>
                <a:pPr marL="0" indent="0">
                  <a:buNone/>
                </a:pPr>
                <a:endParaRPr lang="de-DE" sz="2200" dirty="0" smtClean="0"/>
              </a:p>
              <a:p>
                <a:pPr marL="0" indent="0">
                  <a:buNone/>
                </a:pPr>
                <a:endParaRPr lang="de-DE" sz="2200" dirty="0" smtClean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496696" y="98100"/>
                <a:ext cx="150047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400" i="1">
                          <a:latin typeface="Cambria Math" panose="02040503050406030204" pitchFamily="18" charset="0"/>
                        </a:rPr>
                        <m:t>=20⋅</m:t>
                      </m:r>
                      <m:sSup>
                        <m:sSup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0,1⋅</m:t>
                          </m:r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6696" y="98100"/>
                <a:ext cx="1500475" cy="307777"/>
              </a:xfrm>
              <a:prstGeom prst="rect">
                <a:avLst/>
              </a:prstGeom>
              <a:blipFill>
                <a:blip r:embed="rId3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Gerader Verbinder 3"/>
          <p:cNvCxnSpPr/>
          <p:nvPr/>
        </p:nvCxnSpPr>
        <p:spPr>
          <a:xfrm>
            <a:off x="2520032" y="5508029"/>
            <a:ext cx="124595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83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b="1" dirty="0" smtClean="0"/>
                  <a:t>Momentane Änderungsrate 2 Stunden nach Beobachtungsbeginn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Die momentane </a:t>
                </a:r>
                <a:r>
                  <a:rPr lang="de-DE" sz="2200" dirty="0"/>
                  <a:t>Änderungsrate </a:t>
                </a:r>
                <a:r>
                  <a:rPr lang="de-DE" sz="2200" dirty="0" smtClean="0"/>
                  <a:t>wird dargestellt durch die erste Ableitung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2200" dirty="0" smtClean="0"/>
                  <a:t>, also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=20</m:t>
                    </m:r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0,1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⋅0,1=2</m:t>
                    </m:r>
                    <m:sSup>
                      <m:sSupPr>
                        <m:ctrlPr>
                          <a:rPr lang="de-D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0,1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Damit haben wir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≈2,44</m:t>
                    </m:r>
                  </m:oMath>
                </a14:m>
                <a:endParaRPr lang="de-DE" sz="2200" dirty="0" smtClean="0"/>
              </a:p>
              <a:p>
                <a:pPr marL="0" indent="0">
                  <a:buNone/>
                </a:pPr>
                <a:endParaRPr lang="de-DE" sz="800" b="1" dirty="0" smtClean="0"/>
              </a:p>
              <a:p>
                <a:pPr marL="0" indent="0"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Die momentane Änderungsrate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200" dirty="0" smtClean="0"/>
                  <a:t> Stunden nach Beobachtungsbeginn beträgt etwa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2,44</m:t>
                    </m:r>
                  </m:oMath>
                </a14:m>
                <a:r>
                  <a:rPr lang="de-DE" sz="2200" dirty="0" smtClean="0"/>
                  <a:t> mm²/h.</a:t>
                </a:r>
              </a:p>
              <a:p>
                <a:pPr marL="0" indent="0">
                  <a:buNone/>
                </a:pPr>
                <a:endParaRPr lang="de-DE" sz="2200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142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Wahlteil </a:t>
            </a:r>
            <a:r>
              <a:rPr lang="de-DE" dirty="0" smtClean="0"/>
              <a:t>2019 </a:t>
            </a:r>
            <a:r>
              <a:rPr lang="de-DE" dirty="0"/>
              <a:t>– Analysis </a:t>
            </a:r>
            <a:r>
              <a:rPr lang="de-DE" dirty="0" smtClean="0"/>
              <a:t>A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496696" y="98100"/>
                <a:ext cx="150047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1400" i="1">
                          <a:latin typeface="Cambria Math" panose="02040503050406030204" pitchFamily="18" charset="0"/>
                        </a:rPr>
                        <m:t>=20⋅</m:t>
                      </m:r>
                      <m:sSup>
                        <m:sSup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0,1⋅</m:t>
                          </m:r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6696" y="98100"/>
                <a:ext cx="1500475" cy="307777"/>
              </a:xfrm>
              <a:prstGeom prst="rect">
                <a:avLst/>
              </a:prstGeom>
              <a:blipFill>
                <a:blip r:embed="rId3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Gerader Verbinder 3"/>
          <p:cNvCxnSpPr/>
          <p:nvPr/>
        </p:nvCxnSpPr>
        <p:spPr>
          <a:xfrm>
            <a:off x="1367904" y="4859957"/>
            <a:ext cx="1245954" cy="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23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472</Words>
  <Application>Microsoft Office PowerPoint</Application>
  <PresentationFormat>Benutzerdefiniert</PresentationFormat>
  <Paragraphs>143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Calibri</vt:lpstr>
      <vt:lpstr>Cambria Math</vt:lpstr>
      <vt:lpstr>Tw Cen MT Condensed</vt:lpstr>
      <vt:lpstr>Wingdings</vt:lpstr>
      <vt:lpstr>Wingdings 2</vt:lpstr>
      <vt:lpstr>Galathea</vt:lpstr>
      <vt:lpstr>PowerPoint-Präsentation</vt:lpstr>
      <vt:lpstr>Wahlteil 2019 – Analysis A 2</vt:lpstr>
      <vt:lpstr>Wahlteil 2019 – Analysis A 2</vt:lpstr>
      <vt:lpstr>Wahlteil 2019 – Analysis A 2</vt:lpstr>
      <vt:lpstr>Wahlteil 2019 – Analysis A 2</vt:lpstr>
      <vt:lpstr>Wahlteil 2019 – Analysis A 2</vt:lpstr>
      <vt:lpstr>Wahlteil 2019 – Analysis A 2</vt:lpstr>
      <vt:lpstr>Wahlteil 2019 – Analysis A 2</vt:lpstr>
      <vt:lpstr>Wahlteil 2019 – Analysis A 2</vt:lpstr>
      <vt:lpstr>Wahlteil 2019 – Analysis A 2</vt:lpstr>
      <vt:lpstr>Wahlteil 2019 – Analysis A 2</vt:lpstr>
      <vt:lpstr>Wahlteil 2019 – Analysis A 2</vt:lpstr>
      <vt:lpstr>Wahlteil 2019 – Analysis A 2</vt:lpstr>
      <vt:lpstr>Wahlteil 2019 – Analysis A 2</vt:lpstr>
      <vt:lpstr>Wahlteil 2019 – Analysis A 2</vt:lpstr>
      <vt:lpstr>Wahlteil 2019 – Analysis A 2</vt:lpstr>
      <vt:lpstr>Wahlteil 2019 – Analysis A 2</vt:lpstr>
      <vt:lpstr>Wahlteil 2019 – Analysis A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248</cp:revision>
  <dcterms:modified xsi:type="dcterms:W3CDTF">2019-10-20T07:31:33Z</dcterms:modified>
</cp:coreProperties>
</file>