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0080625" cy="7559675"/>
  <p:notesSz cx="7559675" cy="10691813"/>
  <p:defaultTextStyle>
    <a:defPPr>
      <a:defRPr lang="de-DE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2" autoAdjust="0"/>
  </p:normalViewPr>
  <p:slideViewPr>
    <p:cSldViewPr>
      <p:cViewPr varScale="1">
        <p:scale>
          <a:sx n="75" d="100"/>
          <a:sy n="75" d="100"/>
        </p:scale>
        <p:origin x="60" y="13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B071-2D22-4D06-877C-25E74B38C3CC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7928-C5BF-4DBD-8378-9BAFE820D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299001" y="260740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24448" y="6887706"/>
            <a:ext cx="2436151" cy="402483"/>
          </a:xfrm>
        </p:spPr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04033" y="6887492"/>
            <a:ext cx="6144378" cy="402483"/>
          </a:xfrm>
        </p:spPr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771170" y="0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1" y="159228"/>
            <a:ext cx="587975" cy="269518"/>
          </a:xfrm>
        </p:spPr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1" y="337321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1" y="1769040"/>
            <a:ext cx="90716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512094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703626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596099" y="0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888427" y="6887704"/>
            <a:ext cx="2940182" cy="402483"/>
          </a:xfrm>
        </p:spPr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764109" y="6887490"/>
            <a:ext cx="5040313" cy="402483"/>
          </a:xfrm>
        </p:spPr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72042" y="251989"/>
            <a:ext cx="8988557" cy="1091953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720417" y="6887704"/>
            <a:ext cx="2940182" cy="40248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72042" y="6887490"/>
            <a:ext cx="5976368" cy="402483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80" indent="-352780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51986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-251986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us_messner@web.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arning-freiburg.d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22.png"/><Relationship Id="rId21" Type="http://schemas.openxmlformats.org/officeDocument/2006/relationships/image" Target="../media/image36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21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3.png"/><Relationship Id="rId24" Type="http://schemas.openxmlformats.org/officeDocument/2006/relationships/image" Target="../media/image39.png"/><Relationship Id="rId5" Type="http://schemas.openxmlformats.org/officeDocument/2006/relationships/image" Target="../media/image23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7.png"/><Relationship Id="rId19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2"/>
          <p:cNvSpPr/>
          <p:nvPr/>
        </p:nvSpPr>
        <p:spPr>
          <a:xfrm>
            <a:off x="180001" y="7092000"/>
            <a:ext cx="9720000" cy="0"/>
          </a:xfrm>
          <a:prstGeom prst="line">
            <a:avLst/>
          </a:prstGeom>
          <a:ln>
            <a:solidFill>
              <a:srgbClr val="808080"/>
            </a:solidFill>
          </a:ln>
        </p:spPr>
      </p:sp>
      <p:pic>
        <p:nvPicPr>
          <p:cNvPr id="39" name="Grafik 38"/>
          <p:cNvPicPr/>
          <p:nvPr/>
        </p:nvPicPr>
        <p:blipFill>
          <a:blip r:embed="rId2"/>
          <a:stretch>
            <a:fillRect/>
          </a:stretch>
        </p:blipFill>
        <p:spPr>
          <a:xfrm>
            <a:off x="235440" y="7183440"/>
            <a:ext cx="304920" cy="304920"/>
          </a:xfrm>
          <a:prstGeom prst="rect">
            <a:avLst/>
          </a:prstGeom>
        </p:spPr>
      </p:pic>
      <p:sp>
        <p:nvSpPr>
          <p:cNvPr id="40" name="TextShape 3"/>
          <p:cNvSpPr txBox="1"/>
          <p:nvPr/>
        </p:nvSpPr>
        <p:spPr>
          <a:xfrm>
            <a:off x="612000" y="7115040"/>
            <a:ext cx="9180000" cy="390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de-DE" sz="2000" dirty="0">
                <a:hlinkClick r:id="rId3"/>
              </a:rPr>
              <a:t>klaus_messner@web.de</a:t>
            </a:r>
            <a:r>
              <a:rPr lang="de-DE" sz="2000" dirty="0"/>
              <a:t>			     		</a:t>
            </a:r>
            <a:r>
              <a:rPr lang="de-DE" sz="2000" dirty="0">
                <a:hlinkClick r:id="rId4"/>
              </a:rPr>
              <a:t>www.elearning-freiburg.de</a:t>
            </a:r>
            <a:endParaRPr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Abiturprüfung Mathematik </a:t>
            </a:r>
            <a:r>
              <a:rPr lang="de-DE" sz="4400" dirty="0" smtClean="0">
                <a:solidFill>
                  <a:srgbClr val="2300DC"/>
                </a:solidFill>
              </a:rPr>
              <a:t>2019 </a:t>
            </a:r>
            <a:r>
              <a:rPr lang="de-DE" sz="4400" dirty="0">
                <a:solidFill>
                  <a:srgbClr val="2300DC"/>
                </a:solidFill>
              </a:rPr>
              <a:t>Baden-Württemberg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Allgemeinbildende Gymnasien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0000FF"/>
                </a:solidFill>
              </a:rPr>
              <a:t>Wahlteil Analytische Geometrie </a:t>
            </a:r>
            <a:r>
              <a:rPr lang="de-DE" sz="4400" dirty="0" smtClean="0">
                <a:solidFill>
                  <a:srgbClr val="0000FF"/>
                </a:solidFill>
              </a:rPr>
              <a:t>B 1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Lösung der Aufgabe B 1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Frage ist also, ob es einen Wert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de-DE" sz="2200" dirty="0" smtClean="0"/>
                  <a:t> gibt, so dass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20+4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66</m:t>
                            </m:r>
                          </m:e>
                        </m:rad>
                      </m:den>
                    </m:f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66</m:t>
                            </m:r>
                          </m:e>
                        </m:rad>
                      </m:den>
                    </m:f>
                  </m:oMath>
                </a14:m>
                <a:r>
                  <a:rPr lang="de-DE" sz="2200" dirty="0" smtClean="0"/>
                  <a:t> gilt.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multiplizieren mit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66</m:t>
                        </m:r>
                      </m:e>
                    </m:rad>
                  </m:oMath>
                </a14:m>
                <a:r>
                  <a:rPr lang="de-DE" sz="2200" dirty="0" smtClean="0"/>
                  <a:t> und erhalten </a:t>
                </a:r>
                <a14:m>
                  <m:oMath xmlns:m="http://schemas.openxmlformats.org/officeDocument/2006/math">
                    <m:r>
                      <a:rPr lang="de-DE" sz="2200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20+4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|=18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Falls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20+4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de-DE" sz="2200" dirty="0" smtClean="0"/>
                  <a:t> ist, können wir die Betragsstriche weglassen und erhalten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20+4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=18 ⟺  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  ⟺  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Falls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20+4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 dirty="0"/>
                  <a:t> ist, können wir die Betragsstriche </a:t>
                </a:r>
                <a:r>
                  <a:rPr lang="de-DE" sz="2200" dirty="0" smtClean="0"/>
                  <a:t>nur weglassen, wenn wir den Ausdruck in den Betragsstrichen vorher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sz="2200" dirty="0" smtClean="0"/>
                  <a:t> multiplizieren. Es folgt: </a:t>
                </a:r>
                <a14:m>
                  <m:oMath xmlns:m="http://schemas.openxmlformats.org/officeDocument/2006/math">
                    <m:r>
                      <a:rPr lang="de-DE" sz="22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20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=18 ⟺  −4</m:t>
                    </m:r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=38  ⟺  </m:t>
                    </m:r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In beiden Fällen gilt nicht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Wenn die Spitze der Pyramide auf der Strecke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𝐹𝐺</m:t>
                        </m:r>
                      </m:e>
                    </m:acc>
                  </m:oMath>
                </a14:m>
                <a:r>
                  <a:rPr lang="de-DE" sz="2200" dirty="0" smtClean="0"/>
                  <a:t> liegt, so kann die Höhe der Pyramide nicht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66</m:t>
                            </m:r>
                          </m:e>
                        </m:rad>
                      </m:den>
                    </m:f>
                  </m:oMath>
                </a14:m>
                <a:r>
                  <a:rPr lang="de-DE" sz="2200" dirty="0" smtClean="0"/>
                  <a:t> LE betragen.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r="-2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  <p:cxnSp>
        <p:nvCxnSpPr>
          <p:cNvPr id="5" name="Gerader Verbinder 4"/>
          <p:cNvCxnSpPr/>
          <p:nvPr/>
        </p:nvCxnSpPr>
        <p:spPr>
          <a:xfrm>
            <a:off x="1913993" y="7020197"/>
            <a:ext cx="1336779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8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/>
                  <a:t>Lösung Aufgabe B 1 </a:t>
                </a:r>
                <a:r>
                  <a:rPr lang="de-DE" sz="2200" b="1" dirty="0" smtClean="0"/>
                  <a:t>c)</a:t>
                </a:r>
                <a:endParaRPr lang="de-DE" sz="2200" b="1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Behauptung keine Gerade liegt in der Ebene mit der Gleichung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de-DE" sz="2200" b="1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Ein Normalenvektor für die Ebene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=3,5</m:t>
                    </m:r>
                  </m:oMath>
                </a14:m>
                <a:r>
                  <a:rPr lang="de-DE" sz="2200" dirty="0" smtClean="0"/>
                  <a:t> ist z.B.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. Wenn eine der Geraden der Schar in der Ebene liegen soll, dann muss deren Richtungsvektor senkrecht zu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de-DE" sz="2200" dirty="0" smtClean="0"/>
                  <a:t> stehen, d.h. es muss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 smtClean="0"/>
                  <a:t> gelten.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Nun ist aber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=0⋅0+0⋅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de-DE" sz="2200" dirty="0" smtClean="0"/>
                  <a:t> für jedes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Eine entsprechende Gerade kann es somit nicht geben.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 startAt="2"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 r="-11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177768" y="67834"/>
                <a:ext cx="2831096" cy="788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3,5</m:t>
                            </m:r>
                          </m:e>
                        </m:eqAr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de-DE" sz="1400" dirty="0" smtClean="0"/>
                  <a:t>;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768" y="67834"/>
                <a:ext cx="2831096" cy="788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9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Lösung Aufgabe B 1 c)</a:t>
                </a:r>
                <a:endParaRPr lang="de-DE" sz="2200" b="1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Gehört die Schnittgerade von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de-DE" sz="2200" b="1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de-DE" sz="2200" b="1" dirty="0" smtClean="0"/>
                  <a:t> zu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de-DE" sz="2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de-DE" sz="2200" b="1" dirty="0" smtClean="0"/>
                  <a:t>?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bestimmen zunächst die Schnittgerade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aus den beiden Koordinatengleichungen.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de-DE" sz="2400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 dirty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 dirty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400" i="1" dirty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de-DE" sz="240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</a:rPr>
                      <m:t>II</m:t>
                    </m:r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de-DE" sz="240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Addieren beider Gleichungen liefert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+10</m:t>
                    </m:r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=35</m:t>
                    </m:r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haben nur noch eine Gleichung mit zwei Unbekannten und können z.B.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2200" dirty="0" smtClean="0"/>
                  <a:t> frei wählen, sagen wir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2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Damit folgt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=35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 smtClean="0"/>
                  <a:t>. 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816084" y="67834"/>
                <a:ext cx="21927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400" i="1" dirty="0" smtClean="0">
                        <a:latin typeface="Cambria Math" panose="02040503050406030204" pitchFamily="18" charset="0"/>
                      </a:rPr>
                      <m:t>: 5</m:t>
                    </m:r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i="1" dirty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i="1" dirty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i="1" dirty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: −5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084" y="67834"/>
                <a:ext cx="21927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6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Eingesetzt in Gleichung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i="0" dirty="0" smtClean="0">
                        <a:latin typeface="Cambria Math" panose="02040503050406030204" pitchFamily="18" charset="0"/>
                      </a:rPr>
                      <m:t>II</m:t>
                    </m:r>
                    <m:r>
                      <a:rPr lang="de-DE" sz="220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de-DE" sz="2200" dirty="0" smtClean="0"/>
                  <a:t> folgt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+4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num>
                          <m:den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de-DE" sz="2200" dirty="0" smtClean="0">
                    <a:ea typeface="Cambria Math" panose="02040503050406030204" pitchFamily="18" charset="0"/>
                  </a:rPr>
                  <a:t> 	|ausrechnen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de-DE" sz="2200" dirty="0" smtClean="0"/>
                  <a:t> 	|vereinfachen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de-DE" sz="2200" dirty="0"/>
                  <a:t> 	</a:t>
                </a:r>
                <a:r>
                  <a:rPr lang="de-DE" sz="2200" dirty="0" smtClean="0"/>
                  <a:t>		|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/>
                  <a:t> 			|</a:t>
                </a:r>
                <a14:m>
                  <m:oMath xmlns:m="http://schemas.openxmlformats.org/officeDocument/2006/math">
                    <m:r>
                      <a:rPr lang="de-DE" sz="2200" b="0" i="0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Damit haben wir Lösungen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2200" dirty="0" smtClean="0"/>
                  <a:t> und können diese als Geradengleichung für die Schnittgerade notieren: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num>
                              <m:den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num>
                              <m:den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. 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137693" y="67834"/>
                <a:ext cx="2871171" cy="1312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4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 b="0" i="0" smtClean="0">
                        <a:latin typeface="Cambria Math" panose="02040503050406030204" pitchFamily="18" charset="0"/>
                      </a:rPr>
                      <m:t>II</m:t>
                    </m:r>
                    <m:r>
                      <a:rPr lang="de-DE" sz="1400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1400" b="0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14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3,5</m:t>
                            </m:r>
                          </m:e>
                        </m:eqAr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de-DE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de-DE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de-DE" sz="1400" dirty="0" smtClean="0"/>
                  <a:t>;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693" y="67834"/>
                <a:ext cx="2871171" cy="1312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3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vergleichen nun die Gerade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mit der Schar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Wenn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mit einer der Geraden aus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2200" dirty="0" smtClean="0"/>
                  <a:t> identisch sein soll, so müssen die Richtungsvektor Vielfache voneinander sein.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Es muss also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gelten.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In der dritten Koordinate lesen wir direkt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e-DE" sz="2200" dirty="0" smtClean="0"/>
                  <a:t> ab.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Eingesetzt in der zweiten Koordinate erhält man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Division durch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de-DE" sz="2200" dirty="0" smtClean="0"/>
                  <a:t> und Multiplikation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 smtClean="0"/>
                  <a:t> liefert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200" dirty="0" smtClean="0"/>
                  <a:t> also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(Wegen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200" dirty="0" smtClean="0"/>
                  <a:t> gibt es keine negative Lösung).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Wir wissen nun zumindest, dass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3,5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597155" y="-11594"/>
                <a:ext cx="2452082" cy="1378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1200" i="1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3,5</m:t>
                            </m:r>
                          </m:e>
                        </m:eqArr>
                      </m:e>
                    </m:d>
                    <m:r>
                      <a:rPr lang="de-DE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de-DE" sz="1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de-DE" sz="1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de-DE" sz="1200" dirty="0" smtClean="0"/>
                  <a:t>; </a:t>
                </a: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sz="1200" dirty="0" smtClean="0"/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de-DE" sz="1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2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200" b="0" i="1" dirty="0" smtClean="0"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de-DE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i="1" dirty="0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num>
                                <m:den>
                                  <m:r>
                                    <a:rPr lang="de-DE" sz="1200" i="1" dirty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sz="12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2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2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2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i="1" dirty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de-DE" sz="1200" i="1" dirty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sz="1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155" y="-11594"/>
                <a:ext cx="2452082" cy="1378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6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</a:t>
                </a:r>
                <a:r>
                  <a:rPr lang="de-DE" sz="2200" dirty="0"/>
                  <a:t>wissen nun zumindest, dass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3,5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parallel zu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verläuft. Aber sind die Geraden auch identisch?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prüfen, ob der Punkt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de-DE" sz="2200" dirty="0" smtClean="0"/>
                  <a:t>, also der Stützvektor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f>
                          <m:f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de-DE" sz="2200" dirty="0" smtClean="0"/>
                  <a:t>, auf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liegt.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3,5</m:t>
                            </m:r>
                          </m:e>
                        </m:eqAr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2,5</m:t>
                            </m:r>
                          </m:e>
                          <m:e>
                            <m:f>
                              <m:f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num>
                              <m:den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de-DE" sz="2000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 Wir lesen die dritte Koordinate direkt ab und erhalten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smtClean="0">
                        <a:latin typeface="Cambria Math" panose="02040503050406030204" pitchFamily="18" charset="0"/>
                      </a:rPr>
                      <m:t>=3,5=</m:t>
                    </m:r>
                    <m:f>
                      <m:f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de-DE" sz="22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Einsetzen in die zweite Koordinate folgt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2200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 smtClean="0"/>
                  <a:t>, also kein Widerspruch. Auch in der ersten Koordinate haben wir keinen Widerspruch.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f>
                          <m:fPr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de-DE" sz="2200" dirty="0" smtClean="0"/>
                  <a:t> gehört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zur Schar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r="-2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597155" y="-11594"/>
                <a:ext cx="2452082" cy="1378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1200" i="1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2,5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3,5</m:t>
                            </m:r>
                          </m:e>
                        </m:eqArr>
                      </m:e>
                    </m:d>
                    <m:r>
                      <a:rPr lang="de-DE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de-DE" sz="1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de-DE" sz="1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de-DE" sz="1200" dirty="0" smtClean="0"/>
                  <a:t>; </a:t>
                </a: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sz="1200" dirty="0" smtClean="0"/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de-DE" sz="1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2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200" b="0" i="1" dirty="0" smtClean="0"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de-DE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i="1" dirty="0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num>
                                <m:den>
                                  <m:r>
                                    <a:rPr lang="de-DE" sz="1200" i="1" dirty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sz="12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2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2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2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i="1" dirty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de-DE" sz="1200" i="1" dirty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sz="1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155" y="-11594"/>
                <a:ext cx="2452082" cy="1378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/>
          <p:cNvCxnSpPr/>
          <p:nvPr/>
        </p:nvCxnSpPr>
        <p:spPr>
          <a:xfrm>
            <a:off x="1925855" y="7236221"/>
            <a:ext cx="3813989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8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Aufgabe B 1</a:t>
                </a:r>
                <a:br>
                  <a:rPr lang="de-DE" sz="2200" b="1" dirty="0" smtClean="0"/>
                </a:br>
                <a:endParaRPr lang="de-DE" sz="2200" b="1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Die Abbildung in der Anlage zeigt den Würfel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𝐴𝐵𝐶𝐷𝐸𝐹𝐺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(0|0|0)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(5|5|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in einem kartesischen Koordinatensystem.</a:t>
                </a:r>
                <a:br>
                  <a:rPr lang="de-DE" sz="2200" dirty="0" smtClean="0"/>
                </a:br>
                <a:r>
                  <a:rPr lang="de-DE" sz="2200" dirty="0" smtClean="0"/>
                  <a:t>Die Ebene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 schneidet die Kanten des Würfels unter anderem in den Punkten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|0|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,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,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</a:t>
                </a:r>
                <a:r>
                  <a:rPr lang="de-DE" sz="2200" dirty="0"/>
                  <a:t>und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|5)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endParaRPr lang="de-DE" sz="800" dirty="0" smtClean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Zeichnen Sie das Viereck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𝐾𝐿𝑀𝑁</m:t>
                    </m:r>
                  </m:oMath>
                </a14:m>
                <a:r>
                  <a:rPr lang="de-DE" sz="2200" dirty="0"/>
                  <a:t> in die Abbildung ein.</a:t>
                </a:r>
                <a:br>
                  <a:rPr lang="de-DE" sz="2200" dirty="0"/>
                </a:br>
                <a:r>
                  <a:rPr lang="de-DE" sz="2200" dirty="0" smtClean="0"/>
                  <a:t>Zeigen Sie, dass </a:t>
                </a:r>
                <a:r>
                  <a:rPr lang="de-DE" sz="2200" dirty="0"/>
                  <a:t>das Viereck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𝐾𝐿𝑀𝑁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ein Trapez ist und zwei gleich lange Seiten hat.</a:t>
                </a:r>
                <a:br>
                  <a:rPr lang="de-DE" sz="2200" dirty="0" smtClean="0"/>
                </a:br>
                <a:r>
                  <a:rPr lang="de-DE" sz="2200" dirty="0" smtClean="0"/>
                  <a:t>Ermitteln Sie eine Gleichung der Ebene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 in Koordinatenform.</a:t>
                </a:r>
                <a:br>
                  <a:rPr lang="de-DE" sz="2200" dirty="0" smtClean="0"/>
                </a:br>
                <a:r>
                  <a:rPr lang="de-DE" sz="2200" dirty="0" smtClean="0"/>
                  <a:t>Geben Sie die Koordinaten des Schnittpunktes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 mit 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200" dirty="0" smtClean="0"/>
                  <a:t>-Achse an.</a:t>
                </a:r>
                <a:br>
                  <a:rPr lang="de-DE" sz="2200" dirty="0" smtClean="0"/>
                </a:br>
                <a:r>
                  <a:rPr lang="de-DE" sz="2200" dirty="0" smtClean="0"/>
                  <a:t>(Teilergebnis: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:5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de-DE" sz="2200" dirty="0" smtClean="0"/>
                  <a:t>)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 								            (5 VP)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 r="-1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</p:spTree>
    <p:extLst>
      <p:ext uri="{BB962C8B-B14F-4D97-AF65-F5344CB8AC3E}">
        <p14:creationId xmlns:p14="http://schemas.microsoft.com/office/powerpoint/2010/main" val="41486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2200" dirty="0" smtClean="0"/>
                  <a:t>Die Spitze einer Pyramide mit der Grundfläche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𝐾𝐿𝑀𝑁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liegt auf der Strecke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𝐹𝐺</m:t>
                    </m:r>
                  </m:oMath>
                </a14:m>
                <a:r>
                  <a:rPr lang="de-DE" sz="2200" dirty="0" smtClean="0"/>
                  <a:t>.</a:t>
                </a: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 smtClean="0"/>
                  <a:t>Untersuchen Sie, ob die Höhe dieser Pyramide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66</m:t>
                            </m:r>
                          </m:e>
                        </m:rad>
                      </m:den>
                    </m:f>
                  </m:oMath>
                </a14:m>
                <a:r>
                  <a:rPr lang="de-DE" sz="2200" dirty="0" smtClean="0"/>
                  <a:t> betragen kann.</a:t>
                </a:r>
                <a:br>
                  <a:rPr lang="de-DE" sz="2200" dirty="0" smtClean="0"/>
                </a:br>
                <a:r>
                  <a:rPr lang="de-DE" sz="2200" dirty="0" smtClean="0"/>
                  <a:t>								            (2 VP)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2200" dirty="0" smtClean="0"/>
                  <a:t>Betrachten wir die Schar der Geraden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2,5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3,5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     mit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Begründen Sie, dass keine Gerade der Schar in der Ebene mit der Gleichung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=3,5</m:t>
                    </m:r>
                  </m:oMath>
                </a14:m>
                <a:r>
                  <a:rPr lang="de-DE" sz="2200" dirty="0" smtClean="0"/>
                  <a:t> liegt.</a:t>
                </a:r>
                <a:br>
                  <a:rPr lang="de-DE" sz="2200" dirty="0" smtClean="0"/>
                </a:br>
                <a:r>
                  <a:rPr lang="de-DE" sz="2200" dirty="0" smtClean="0"/>
                  <a:t>Gegeben ist die Ebene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:−5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Untersuchen Sie, ob die Schnittgerade von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de-DE" sz="2200" dirty="0" smtClean="0"/>
                  <a:t> zur betrachteten Schar gehört.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								            </a:t>
                </a:r>
                <a:r>
                  <a:rPr lang="de-DE" sz="2200" dirty="0" smtClean="0"/>
                  <a:t>(3 </a:t>
                </a:r>
                <a:r>
                  <a:rPr lang="de-DE" sz="2200" dirty="0"/>
                  <a:t>VP)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 startAt="2"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769" r="-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</p:spTree>
    <p:extLst>
      <p:ext uri="{BB962C8B-B14F-4D97-AF65-F5344CB8AC3E}">
        <p14:creationId xmlns:p14="http://schemas.microsoft.com/office/powerpoint/2010/main" val="34871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  <p:grpSp>
        <p:nvGrpSpPr>
          <p:cNvPr id="62" name="Gruppieren 61"/>
          <p:cNvGrpSpPr/>
          <p:nvPr/>
        </p:nvGrpSpPr>
        <p:grpSpPr>
          <a:xfrm>
            <a:off x="2376016" y="1907629"/>
            <a:ext cx="5328592" cy="5263784"/>
            <a:chOff x="2376016" y="1907629"/>
            <a:chExt cx="5328592" cy="5263784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6016" y="1907629"/>
              <a:ext cx="5328592" cy="5263784"/>
            </a:xfrm>
            <a:prstGeom prst="rect">
              <a:avLst/>
            </a:prstGeom>
          </p:spPr>
        </p:pic>
        <p:cxnSp>
          <p:nvCxnSpPr>
            <p:cNvPr id="4" name="Gerader Verbinder 3"/>
            <p:cNvCxnSpPr/>
            <p:nvPr/>
          </p:nvCxnSpPr>
          <p:spPr>
            <a:xfrm flipV="1">
              <a:off x="2592040" y="5075981"/>
              <a:ext cx="1872208" cy="1872208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>
            <a:xfrm flipH="1">
              <a:off x="3744854" y="5333101"/>
              <a:ext cx="351665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>
              <a:off x="4237950" y="2131559"/>
              <a:ext cx="0" cy="3636048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2684686" y="6834172"/>
                  <a:ext cx="24384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686" y="6834172"/>
                  <a:ext cx="243848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10000" r="-7500" b="-1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7099379" y="5333816"/>
                  <a:ext cx="24859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379" y="5333816"/>
                  <a:ext cx="248594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2500" r="-10000" b="-1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3960192" y="2082467"/>
                  <a:ext cx="24859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192" y="2082467"/>
                  <a:ext cx="248594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2500" r="-10000" b="-1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4215654" y="5292005"/>
                  <a:ext cx="17831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5654" y="5292005"/>
                  <a:ext cx="178319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27586" r="-24138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Gerader Verbinder 19"/>
            <p:cNvCxnSpPr/>
            <p:nvPr/>
          </p:nvCxnSpPr>
          <p:spPr>
            <a:xfrm>
              <a:off x="4688297" y="5259069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>
              <a:off x="5143142" y="5261183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>
              <a:off x="5621533" y="5261093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>
              <a:off x="6086652" y="5263207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>
              <a:off x="6539957" y="5261183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>
              <a:off x="7005076" y="5263297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>
              <a:off x="3988855" y="5483387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/>
          </p:nvCxnSpPr>
          <p:spPr>
            <a:xfrm>
              <a:off x="3754442" y="5718135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>
              <a:off x="3525895" y="5950261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>
              <a:off x="3291572" y="6181005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/>
            <p:nvPr/>
          </p:nvCxnSpPr>
          <p:spPr>
            <a:xfrm>
              <a:off x="3055000" y="6407303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>
              <a:off x="2828612" y="6643875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/>
                <p:cNvSpPr txBox="1"/>
                <p:nvPr/>
              </p:nvSpPr>
              <p:spPr>
                <a:xfrm>
                  <a:off x="4604783" y="5382761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32" name="Textfeld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783" y="5382761"/>
                  <a:ext cx="160300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25926" r="-25926" b="-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/>
                <p:cNvSpPr txBox="1"/>
                <p:nvPr/>
              </p:nvSpPr>
              <p:spPr>
                <a:xfrm>
                  <a:off x="3908822" y="5586531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33" name="Textfeld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8822" y="5586531"/>
                  <a:ext cx="160300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5926" r="-25926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feld 33"/>
                <p:cNvSpPr txBox="1"/>
                <p:nvPr/>
              </p:nvSpPr>
              <p:spPr>
                <a:xfrm>
                  <a:off x="3989304" y="4746853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34" name="Textfeld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9304" y="4746853"/>
                  <a:ext cx="160300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25926" r="-25926" b="-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Gerader Verbinder 34"/>
            <p:cNvCxnSpPr/>
            <p:nvPr/>
          </p:nvCxnSpPr>
          <p:spPr>
            <a:xfrm flipH="1">
              <a:off x="4156495" y="4880505"/>
              <a:ext cx="13283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/>
          </p:nvCxnSpPr>
          <p:spPr>
            <a:xfrm flipH="1">
              <a:off x="4165059" y="4417545"/>
              <a:ext cx="13283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 flipH="1">
              <a:off x="4165059" y="3965039"/>
              <a:ext cx="13283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 flipH="1">
              <a:off x="4173623" y="3502079"/>
              <a:ext cx="13283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/>
            <p:nvPr/>
          </p:nvCxnSpPr>
          <p:spPr>
            <a:xfrm flipH="1">
              <a:off x="4165942" y="3049483"/>
              <a:ext cx="13283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>
            <a:xfrm flipH="1">
              <a:off x="4174506" y="2586523"/>
              <a:ext cx="13283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3049088" y="6495593"/>
              <a:ext cx="234108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 flipH="1">
              <a:off x="3037701" y="4191337"/>
              <a:ext cx="234108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 flipH="1">
              <a:off x="4217402" y="3058658"/>
              <a:ext cx="229495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>
              <a:off x="3049088" y="4190310"/>
              <a:ext cx="18322" cy="228271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5378314" y="4200105"/>
              <a:ext cx="18322" cy="228271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 flipH="1">
              <a:off x="5386363" y="5334036"/>
              <a:ext cx="1155464" cy="1159055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H="1">
              <a:off x="5370422" y="3039332"/>
              <a:ext cx="1178899" cy="116920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/>
            <p:cNvCxnSpPr/>
            <p:nvPr/>
          </p:nvCxnSpPr>
          <p:spPr>
            <a:xfrm flipH="1">
              <a:off x="3046112" y="3039209"/>
              <a:ext cx="1180800" cy="116920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/>
            <p:cNvCxnSpPr/>
            <p:nvPr/>
          </p:nvCxnSpPr>
          <p:spPr>
            <a:xfrm>
              <a:off x="6534158" y="3050479"/>
              <a:ext cx="18322" cy="228271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feld 54"/>
                <p:cNvSpPr txBox="1"/>
                <p:nvPr/>
              </p:nvSpPr>
              <p:spPr>
                <a:xfrm>
                  <a:off x="3041245" y="6506582"/>
                  <a:ext cx="18665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55" name="Textfeld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245" y="6506582"/>
                  <a:ext cx="18665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25806" r="-19355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feld 55"/>
                <p:cNvSpPr txBox="1"/>
                <p:nvPr/>
              </p:nvSpPr>
              <p:spPr>
                <a:xfrm>
                  <a:off x="6518177" y="5322827"/>
                  <a:ext cx="19518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56" name="Textfeld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177" y="5322827"/>
                  <a:ext cx="195182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21875" r="-21875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feld 56"/>
                <p:cNvSpPr txBox="1"/>
                <p:nvPr/>
              </p:nvSpPr>
              <p:spPr>
                <a:xfrm>
                  <a:off x="4219772" y="2819296"/>
                  <a:ext cx="1827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57" name="Textfeld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772" y="2819296"/>
                  <a:ext cx="182742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23333" r="-23333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feld 57"/>
                <p:cNvSpPr txBox="1"/>
                <p:nvPr/>
              </p:nvSpPr>
              <p:spPr>
                <a:xfrm>
                  <a:off x="5204966" y="3964949"/>
                  <a:ext cx="18537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58" name="Textfeld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966" y="3964949"/>
                  <a:ext cx="185371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26667" r="-20000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feld 58"/>
                <p:cNvSpPr txBox="1"/>
                <p:nvPr/>
              </p:nvSpPr>
              <p:spPr>
                <a:xfrm>
                  <a:off x="6556724" y="2860391"/>
                  <a:ext cx="20159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59" name="Textfeld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724" y="2860391"/>
                  <a:ext cx="201594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24242" r="-18182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feld 59"/>
                <p:cNvSpPr txBox="1"/>
                <p:nvPr/>
              </p:nvSpPr>
              <p:spPr>
                <a:xfrm>
                  <a:off x="2866317" y="3975223"/>
                  <a:ext cx="17831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60" name="Textfeld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6317" y="3975223"/>
                  <a:ext cx="178319" cy="246221"/>
                </a:xfrm>
                <a:prstGeom prst="rect">
                  <a:avLst/>
                </a:prstGeom>
                <a:blipFill>
                  <a:blip r:embed="rId15"/>
                  <a:stretch>
                    <a:fillRect l="-24138" r="-24138" b="-75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feld 60"/>
                <p:cNvSpPr txBox="1"/>
                <p:nvPr/>
              </p:nvSpPr>
              <p:spPr>
                <a:xfrm>
                  <a:off x="5376413" y="6475760"/>
                  <a:ext cx="17831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61" name="Textfeld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6413" y="6475760"/>
                  <a:ext cx="178319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27586" r="-20690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3" y="1763924"/>
                <a:ext cx="3952518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Lösung Aufgabe B 1 a)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Anhand der Abbildung vermutet</a:t>
                </a:r>
                <a:br>
                  <a:rPr lang="de-DE" sz="2200" dirty="0" smtClean="0"/>
                </a:br>
                <a:r>
                  <a:rPr lang="de-DE" sz="2200" dirty="0" smtClean="0"/>
                  <a:t>man, dass die Strecken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𝐾𝑁</m:t>
                        </m:r>
                      </m:e>
                    </m:acc>
                  </m:oMath>
                </a14:m>
                <a:r>
                  <a:rPr lang="de-DE" sz="2200" dirty="0" smtClean="0"/>
                  <a:t> und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de-DE" sz="2200" dirty="0" smtClean="0"/>
                  <a:t> parallel verlaufen. Es gilt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𝐾𝑁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und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𝐿𝑀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Die lineare Abhängigkeit von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𝐾𝑁</m:t>
                        </m:r>
                      </m:e>
                    </m:acc>
                  </m:oMath>
                </a14:m>
                <a:r>
                  <a:rPr lang="de-DE" sz="2200" dirty="0" smtClean="0"/>
                  <a:t> und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𝐿𝑀</m:t>
                        </m:r>
                      </m:e>
                    </m:acc>
                  </m:oMath>
                </a14:m>
                <a:r>
                  <a:rPr lang="de-DE" sz="2200" dirty="0" smtClean="0"/>
                  <a:t> zeigt, dass die Strecken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𝐾𝑁</m:t>
                        </m:r>
                      </m:e>
                    </m:acc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𝐿𝑀</m:t>
                        </m:r>
                      </m:e>
                    </m:acc>
                  </m:oMath>
                </a14:m>
                <a:r>
                  <a:rPr lang="de-DE" sz="2200" dirty="0" smtClean="0"/>
                  <a:t> tatsächlich parallel verlaufen.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3" y="1763924"/>
                <a:ext cx="3952518" cy="5544305"/>
              </a:xfrm>
              <a:blipFill>
                <a:blip r:embed="rId2"/>
                <a:stretch>
                  <a:fillRect l="-1852" t="-659" b="-10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000752" y="89426"/>
                <a:ext cx="97552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(5|0|1)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(2|5|0)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(0|5|2)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(1|0|5)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752" y="89426"/>
                <a:ext cx="975523" cy="954107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uppieren 122"/>
          <p:cNvGrpSpPr/>
          <p:nvPr/>
        </p:nvGrpSpPr>
        <p:grpSpPr>
          <a:xfrm>
            <a:off x="4680272" y="1907629"/>
            <a:ext cx="5328592" cy="5263784"/>
            <a:chOff x="4464248" y="1907629"/>
            <a:chExt cx="5328592" cy="5263784"/>
          </a:xfrm>
        </p:grpSpPr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64248" y="1907629"/>
              <a:ext cx="5328592" cy="5263784"/>
            </a:xfrm>
            <a:prstGeom prst="rect">
              <a:avLst/>
            </a:prstGeom>
          </p:spPr>
        </p:pic>
        <p:cxnSp>
          <p:nvCxnSpPr>
            <p:cNvPr id="55" name="Gerader Verbinder 54"/>
            <p:cNvCxnSpPr/>
            <p:nvPr/>
          </p:nvCxnSpPr>
          <p:spPr>
            <a:xfrm flipV="1">
              <a:off x="4680272" y="5075981"/>
              <a:ext cx="1872208" cy="1872208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/>
          </p:nvCxnSpPr>
          <p:spPr>
            <a:xfrm flipH="1">
              <a:off x="5833086" y="5333101"/>
              <a:ext cx="351665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/>
            <p:cNvCxnSpPr/>
            <p:nvPr/>
          </p:nvCxnSpPr>
          <p:spPr>
            <a:xfrm>
              <a:off x="6315908" y="2131559"/>
              <a:ext cx="0" cy="3636048"/>
            </a:xfrm>
            <a:prstGeom prst="line">
              <a:avLst/>
            </a:prstGeom>
            <a:ln w="127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feld 57"/>
                <p:cNvSpPr txBox="1"/>
                <p:nvPr/>
              </p:nvSpPr>
              <p:spPr>
                <a:xfrm>
                  <a:off x="4772918" y="6834172"/>
                  <a:ext cx="24384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58" name="Textfeld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918" y="6834172"/>
                  <a:ext cx="243848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0000" r="-7500" b="-1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feld 58"/>
                <p:cNvSpPr txBox="1"/>
                <p:nvPr/>
              </p:nvSpPr>
              <p:spPr>
                <a:xfrm>
                  <a:off x="9187611" y="5333816"/>
                  <a:ext cx="24859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59" name="Textfeld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7611" y="5333816"/>
                  <a:ext cx="248594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12500" r="-10000" b="-1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feld 59"/>
                <p:cNvSpPr txBox="1"/>
                <p:nvPr/>
              </p:nvSpPr>
              <p:spPr>
                <a:xfrm>
                  <a:off x="6048424" y="2082467"/>
                  <a:ext cx="24859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60" name="Textfeld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8424" y="2082467"/>
                  <a:ext cx="248594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12500" r="-10000" b="-1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feld 60"/>
                <p:cNvSpPr txBox="1"/>
                <p:nvPr/>
              </p:nvSpPr>
              <p:spPr>
                <a:xfrm>
                  <a:off x="6303886" y="5292005"/>
                  <a:ext cx="17831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61" name="Textfeld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886" y="5292005"/>
                  <a:ext cx="178319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7586" r="-24138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Gerader Verbinder 61"/>
            <p:cNvCxnSpPr/>
            <p:nvPr/>
          </p:nvCxnSpPr>
          <p:spPr>
            <a:xfrm>
              <a:off x="6776529" y="5259069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/>
            <p:cNvCxnSpPr/>
            <p:nvPr/>
          </p:nvCxnSpPr>
          <p:spPr>
            <a:xfrm>
              <a:off x="7231374" y="5261183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/>
            <p:cNvCxnSpPr/>
            <p:nvPr/>
          </p:nvCxnSpPr>
          <p:spPr>
            <a:xfrm>
              <a:off x="7709765" y="5261093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/>
            <p:cNvCxnSpPr/>
            <p:nvPr/>
          </p:nvCxnSpPr>
          <p:spPr>
            <a:xfrm>
              <a:off x="8174884" y="5263207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/>
            <p:cNvCxnSpPr/>
            <p:nvPr/>
          </p:nvCxnSpPr>
          <p:spPr>
            <a:xfrm>
              <a:off x="8628189" y="5261183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66"/>
            <p:cNvCxnSpPr/>
            <p:nvPr/>
          </p:nvCxnSpPr>
          <p:spPr>
            <a:xfrm>
              <a:off x="9093308" y="5263297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67"/>
            <p:cNvCxnSpPr/>
            <p:nvPr/>
          </p:nvCxnSpPr>
          <p:spPr>
            <a:xfrm>
              <a:off x="6077087" y="5483387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68"/>
            <p:cNvCxnSpPr/>
            <p:nvPr/>
          </p:nvCxnSpPr>
          <p:spPr>
            <a:xfrm>
              <a:off x="5842674" y="5718135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69"/>
            <p:cNvCxnSpPr/>
            <p:nvPr/>
          </p:nvCxnSpPr>
          <p:spPr>
            <a:xfrm>
              <a:off x="5614127" y="5950261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70"/>
            <p:cNvCxnSpPr/>
            <p:nvPr/>
          </p:nvCxnSpPr>
          <p:spPr>
            <a:xfrm>
              <a:off x="5379804" y="6181005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71"/>
            <p:cNvCxnSpPr/>
            <p:nvPr/>
          </p:nvCxnSpPr>
          <p:spPr>
            <a:xfrm>
              <a:off x="5143232" y="6407303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72"/>
            <p:cNvCxnSpPr/>
            <p:nvPr/>
          </p:nvCxnSpPr>
          <p:spPr>
            <a:xfrm>
              <a:off x="4916844" y="6643875"/>
              <a:ext cx="0" cy="1293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feld 73"/>
                <p:cNvSpPr txBox="1"/>
                <p:nvPr/>
              </p:nvSpPr>
              <p:spPr>
                <a:xfrm>
                  <a:off x="6693015" y="5382761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74" name="Textfeld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3015" y="5382761"/>
                  <a:ext cx="160300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25926" r="-25926" b="-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feld 74"/>
                <p:cNvSpPr txBox="1"/>
                <p:nvPr/>
              </p:nvSpPr>
              <p:spPr>
                <a:xfrm>
                  <a:off x="5997054" y="5586531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75" name="Textfeld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054" y="5586531"/>
                  <a:ext cx="160300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25926" r="-25926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feld 75"/>
                <p:cNvSpPr txBox="1"/>
                <p:nvPr/>
              </p:nvSpPr>
              <p:spPr>
                <a:xfrm>
                  <a:off x="6077536" y="4746853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76" name="Textfeld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536" y="4746853"/>
                  <a:ext cx="160300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25926" r="-25926" b="-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Gerader Verbinder 76"/>
            <p:cNvCxnSpPr/>
            <p:nvPr/>
          </p:nvCxnSpPr>
          <p:spPr>
            <a:xfrm flipH="1">
              <a:off x="6244727" y="4880505"/>
              <a:ext cx="13283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77"/>
            <p:cNvCxnSpPr/>
            <p:nvPr/>
          </p:nvCxnSpPr>
          <p:spPr>
            <a:xfrm flipH="1">
              <a:off x="6253291" y="4417545"/>
              <a:ext cx="13283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r Verbinder 78"/>
            <p:cNvCxnSpPr/>
            <p:nvPr/>
          </p:nvCxnSpPr>
          <p:spPr>
            <a:xfrm flipH="1">
              <a:off x="6253291" y="3965039"/>
              <a:ext cx="13283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r Verbinder 79"/>
            <p:cNvCxnSpPr/>
            <p:nvPr/>
          </p:nvCxnSpPr>
          <p:spPr>
            <a:xfrm flipH="1">
              <a:off x="6261855" y="3502079"/>
              <a:ext cx="13283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r Verbinder 80"/>
            <p:cNvCxnSpPr/>
            <p:nvPr/>
          </p:nvCxnSpPr>
          <p:spPr>
            <a:xfrm flipH="1">
              <a:off x="6254174" y="3049483"/>
              <a:ext cx="13283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/>
            <p:cNvCxnSpPr/>
            <p:nvPr/>
          </p:nvCxnSpPr>
          <p:spPr>
            <a:xfrm flipH="1">
              <a:off x="6262738" y="2586523"/>
              <a:ext cx="13283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r Verbinder 82"/>
            <p:cNvCxnSpPr/>
            <p:nvPr/>
          </p:nvCxnSpPr>
          <p:spPr>
            <a:xfrm flipH="1">
              <a:off x="5137320" y="6495593"/>
              <a:ext cx="234108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/>
            <p:cNvCxnSpPr/>
            <p:nvPr/>
          </p:nvCxnSpPr>
          <p:spPr>
            <a:xfrm flipH="1">
              <a:off x="5125933" y="4191337"/>
              <a:ext cx="234108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/>
          </p:nvCxnSpPr>
          <p:spPr>
            <a:xfrm flipH="1">
              <a:off x="6305634" y="3058658"/>
              <a:ext cx="229495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/>
          </p:nvCxnSpPr>
          <p:spPr>
            <a:xfrm>
              <a:off x="5137320" y="4190310"/>
              <a:ext cx="18322" cy="228271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/>
          </p:nvCxnSpPr>
          <p:spPr>
            <a:xfrm>
              <a:off x="7466546" y="4200105"/>
              <a:ext cx="18322" cy="228271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/>
          </p:nvCxnSpPr>
          <p:spPr>
            <a:xfrm flipH="1">
              <a:off x="7474595" y="5334036"/>
              <a:ext cx="1155464" cy="1159055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/>
          </p:nvCxnSpPr>
          <p:spPr>
            <a:xfrm flipH="1">
              <a:off x="7458654" y="3039332"/>
              <a:ext cx="1178899" cy="116920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/>
          </p:nvCxnSpPr>
          <p:spPr>
            <a:xfrm flipH="1">
              <a:off x="5134344" y="3039209"/>
              <a:ext cx="1180800" cy="116920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/>
          </p:nvCxnSpPr>
          <p:spPr>
            <a:xfrm>
              <a:off x="8622390" y="3050479"/>
              <a:ext cx="18322" cy="228271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feld 91"/>
                <p:cNvSpPr txBox="1"/>
                <p:nvPr/>
              </p:nvSpPr>
              <p:spPr>
                <a:xfrm>
                  <a:off x="5129477" y="6506582"/>
                  <a:ext cx="18665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92" name="Textfeld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477" y="6506582"/>
                  <a:ext cx="18665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25806" r="-19355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feld 92"/>
                <p:cNvSpPr txBox="1"/>
                <p:nvPr/>
              </p:nvSpPr>
              <p:spPr>
                <a:xfrm>
                  <a:off x="8606409" y="5322827"/>
                  <a:ext cx="19518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93" name="Textfeld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6409" y="5322827"/>
                  <a:ext cx="195182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21875" r="-21875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feld 93"/>
                <p:cNvSpPr txBox="1"/>
                <p:nvPr/>
              </p:nvSpPr>
              <p:spPr>
                <a:xfrm>
                  <a:off x="6308004" y="2819296"/>
                  <a:ext cx="1827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94" name="Textfeld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004" y="2819296"/>
                  <a:ext cx="182742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23333" r="-23333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feld 94"/>
                <p:cNvSpPr txBox="1"/>
                <p:nvPr/>
              </p:nvSpPr>
              <p:spPr>
                <a:xfrm>
                  <a:off x="7293198" y="3964949"/>
                  <a:ext cx="18537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95" name="Textfeld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3198" y="3964949"/>
                  <a:ext cx="185371" cy="246221"/>
                </a:xfrm>
                <a:prstGeom prst="rect">
                  <a:avLst/>
                </a:prstGeom>
                <a:blipFill>
                  <a:blip r:embed="rId15"/>
                  <a:stretch>
                    <a:fillRect l="-26667" r="-20000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feld 95"/>
                <p:cNvSpPr txBox="1"/>
                <p:nvPr/>
              </p:nvSpPr>
              <p:spPr>
                <a:xfrm>
                  <a:off x="8644956" y="2860391"/>
                  <a:ext cx="20159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96" name="Textfeld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956" y="2860391"/>
                  <a:ext cx="201594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24242" r="-18182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feld 96"/>
                <p:cNvSpPr txBox="1"/>
                <p:nvPr/>
              </p:nvSpPr>
              <p:spPr>
                <a:xfrm>
                  <a:off x="4954549" y="3975223"/>
                  <a:ext cx="17831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97" name="Textfeld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549" y="3975223"/>
                  <a:ext cx="178319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24138" r="-24138" b="-75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feld 97"/>
                <p:cNvSpPr txBox="1"/>
                <p:nvPr/>
              </p:nvSpPr>
              <p:spPr>
                <a:xfrm>
                  <a:off x="7464645" y="6475760"/>
                  <a:ext cx="17831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98" name="Textfeld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4645" y="6475760"/>
                  <a:ext cx="178319" cy="246221"/>
                </a:xfrm>
                <a:prstGeom prst="rect">
                  <a:avLst/>
                </a:prstGeom>
                <a:blipFill>
                  <a:blip r:embed="rId18"/>
                  <a:stretch>
                    <a:fillRect l="-27586" r="-20690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Ellipse 98"/>
            <p:cNvSpPr/>
            <p:nvPr/>
          </p:nvSpPr>
          <p:spPr>
            <a:xfrm>
              <a:off x="8608053" y="4400610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127780" y="6006997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feld 102"/>
                <p:cNvSpPr txBox="1"/>
                <p:nvPr/>
              </p:nvSpPr>
              <p:spPr>
                <a:xfrm>
                  <a:off x="4916844" y="5909165"/>
                  <a:ext cx="19537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03" name="Textfeld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6844" y="5909165"/>
                  <a:ext cx="195373" cy="246221"/>
                </a:xfrm>
                <a:prstGeom prst="rect">
                  <a:avLst/>
                </a:prstGeom>
                <a:blipFill>
                  <a:blip r:embed="rId19"/>
                  <a:stretch>
                    <a:fillRect l="-21875" r="-21875" b="-48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feld 103"/>
                <p:cNvSpPr txBox="1"/>
                <p:nvPr/>
              </p:nvSpPr>
              <p:spPr>
                <a:xfrm>
                  <a:off x="8212281" y="5693498"/>
                  <a:ext cx="15972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04" name="Textfeld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2281" y="5693498"/>
                  <a:ext cx="159723" cy="246221"/>
                </a:xfrm>
                <a:prstGeom prst="rect">
                  <a:avLst/>
                </a:prstGeom>
                <a:blipFill>
                  <a:blip r:embed="rId20"/>
                  <a:stretch>
                    <a:fillRect l="-30769" r="-26923" b="-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feld 104"/>
                <p:cNvSpPr txBox="1"/>
                <p:nvPr/>
              </p:nvSpPr>
              <p:spPr>
                <a:xfrm>
                  <a:off x="8704000" y="4289855"/>
                  <a:ext cx="2262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05" name="Textfeld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4000" y="4289855"/>
                  <a:ext cx="226216" cy="246221"/>
                </a:xfrm>
                <a:prstGeom prst="rect">
                  <a:avLst/>
                </a:prstGeom>
                <a:blipFill>
                  <a:blip r:embed="rId21"/>
                  <a:stretch>
                    <a:fillRect l="-18919" r="-18919" b="-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Gerader Verbinder 105"/>
            <p:cNvCxnSpPr>
              <a:stCxn id="101" idx="5"/>
            </p:cNvCxnSpPr>
            <p:nvPr/>
          </p:nvCxnSpPr>
          <p:spPr>
            <a:xfrm flipV="1">
              <a:off x="5158508" y="3286056"/>
              <a:ext cx="925909" cy="2751669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07"/>
            <p:cNvCxnSpPr>
              <a:cxnSpLocks/>
            </p:cNvCxnSpPr>
            <p:nvPr/>
          </p:nvCxnSpPr>
          <p:spPr>
            <a:xfrm flipV="1">
              <a:off x="8133310" y="4427351"/>
              <a:ext cx="468000" cy="1404000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e 99"/>
            <p:cNvSpPr/>
            <p:nvPr/>
          </p:nvSpPr>
          <p:spPr>
            <a:xfrm>
              <a:off x="8136656" y="5780609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3" name="Gerader Verbinder 112"/>
            <p:cNvCxnSpPr>
              <a:stCxn id="99" idx="0"/>
              <a:endCxn id="3" idx="2"/>
            </p:cNvCxnSpPr>
            <p:nvPr/>
          </p:nvCxnSpPr>
          <p:spPr>
            <a:xfrm flipH="1" flipV="1">
              <a:off x="6064783" y="3278420"/>
              <a:ext cx="2561270" cy="1122190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r Verbinder 115"/>
            <p:cNvCxnSpPr>
              <a:stCxn id="100" idx="3"/>
            </p:cNvCxnSpPr>
            <p:nvPr/>
          </p:nvCxnSpPr>
          <p:spPr>
            <a:xfrm flipH="1">
              <a:off x="5179343" y="5811337"/>
              <a:ext cx="2962585" cy="216600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Ellipse 2"/>
            <p:cNvSpPr/>
            <p:nvPr/>
          </p:nvSpPr>
          <p:spPr>
            <a:xfrm>
              <a:off x="6064783" y="3260420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hteck 119"/>
                <p:cNvSpPr/>
                <p:nvPr/>
              </p:nvSpPr>
              <p:spPr>
                <a:xfrm>
                  <a:off x="7591414" y="2054752"/>
                  <a:ext cx="20206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b="1" dirty="0"/>
                    <a:t>Skizze der Ebene </a:t>
                  </a:r>
                  <a14:m>
                    <m:oMath xmlns:m="http://schemas.openxmlformats.org/officeDocument/2006/math"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𝑻</m:t>
                      </m:r>
                    </m:oMath>
                  </a14:m>
                  <a:r>
                    <a:rPr lang="de-DE" b="1" dirty="0"/>
                    <a:t> </a:t>
                  </a:r>
                </a:p>
              </p:txBody>
            </p:sp>
          </mc:Choice>
          <mc:Fallback xmlns="">
            <p:sp>
              <p:nvSpPr>
                <p:cNvPr id="120" name="Rechteck 1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414" y="2054752"/>
                  <a:ext cx="2020618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2719" t="-8197" b="-2459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hteck 120"/>
                <p:cNvSpPr/>
                <p:nvPr/>
              </p:nvSpPr>
              <p:spPr>
                <a:xfrm>
                  <a:off x="7913643" y="4150158"/>
                  <a:ext cx="3818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de-DE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hteck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3643" y="4150158"/>
                  <a:ext cx="381836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feld 121"/>
                <p:cNvSpPr txBox="1"/>
                <p:nvPr/>
              </p:nvSpPr>
              <p:spPr>
                <a:xfrm>
                  <a:off x="5836556" y="3121491"/>
                  <a:ext cx="20159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22" name="Textfeld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6556" y="3121491"/>
                  <a:ext cx="201594" cy="246221"/>
                </a:xfrm>
                <a:prstGeom prst="rect">
                  <a:avLst/>
                </a:prstGeom>
                <a:blipFill>
                  <a:blip r:embed="rId24"/>
                  <a:stretch>
                    <a:fillRect l="-24242" r="-18182" b="-75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25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Dass die beiden Strecken nicht aufeinander liegen sieht man anhand der Zeichnung (oder an den Koordinaten der Eckpunkte). Damit ist das Viereck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𝐿𝑀𝑁</m:t>
                    </m:r>
                  </m:oMath>
                </a14:m>
                <a:r>
                  <a:rPr lang="de-DE" sz="2200" dirty="0" smtClean="0"/>
                  <a:t> ein Trapez.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vermuten Anhand der Zeichnung, dass die Strecken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2200" dirty="0" smtClean="0"/>
                  <a:t> die gleiche Länge haben. Es folgt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𝑁𝑀</m:t>
                            </m:r>
                          </m:e>
                        </m:acc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eqArr>
                          </m:e>
                        </m:d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1+25+9</m:t>
                        </m:r>
                      </m:e>
                    </m:ra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rad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und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𝐾𝐿</m:t>
                            </m:r>
                          </m:e>
                        </m:acc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9+25+1</m:t>
                        </m:r>
                      </m:e>
                    </m:ra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rad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Das Trapez hat also, wie behauptet, zwei gleichlange Seiten.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9000752" y="89426"/>
                <a:ext cx="97552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(5|0|1)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(2|5|0)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(0|5|2)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(1|0|5)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752" y="89426"/>
                <a:ext cx="975523" cy="954107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5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Koordinatengleichung der Ebene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de-DE" sz="2200" b="1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bilden zunächst zwei Richtungsvektoren der Ebene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, </a:t>
                </a:r>
                <a:br>
                  <a:rPr lang="de-DE" sz="2200" dirty="0" smtClean="0"/>
                </a:br>
                <a:r>
                  <a:rPr lang="de-DE" sz="2200" dirty="0" smtClean="0"/>
                  <a:t>z.B.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𝐾𝑁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   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   4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   5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. Mit dem Kreuzprodukt (=Vektorprodukt) erhält man daraus einen Normalenvektor für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   4</m:t>
                              </m:r>
                            </m:e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   4</m:t>
                              </m:r>
                            </m:e>
                          </m:eqArr>
                        </m:e>
                      </m:mr>
                    </m:m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de-DE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   5</m:t>
                              </m:r>
                            </m:e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   5</m:t>
                              </m:r>
                            </m:e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mr>
                    </m:m>
                    <m:r>
                      <a:rPr lang="de-DE" sz="2200" b="0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−12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−16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 es auf die Länge nicht ankommt, teilen wir durch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2200" dirty="0" smtClean="0"/>
                  <a:t> und erhalten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als Normalenvektor für die Ebene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9000752" y="89426"/>
                <a:ext cx="97552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(5|0|1)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(2|5|0)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(0|5|2)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(1|0|5)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752" y="89426"/>
                <a:ext cx="975523" cy="954107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r Verbinder 2"/>
          <p:cNvCxnSpPr/>
          <p:nvPr/>
        </p:nvCxnSpPr>
        <p:spPr>
          <a:xfrm>
            <a:off x="1738218" y="4047231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1799952" y="5652045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2304008" y="4355901"/>
            <a:ext cx="432048" cy="21602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2314282" y="4664570"/>
            <a:ext cx="432048" cy="21602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314282" y="4973239"/>
            <a:ext cx="432048" cy="21602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V="1">
            <a:off x="2314282" y="4325168"/>
            <a:ext cx="432048" cy="2467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 flipV="1">
            <a:off x="2304008" y="4643933"/>
            <a:ext cx="432048" cy="2467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V="1">
            <a:off x="2304008" y="4931965"/>
            <a:ext cx="432048" cy="2467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2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Damit haben wir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:5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 smtClean="0"/>
                  <a:t> mit einem noch unbekannten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sz="2200" dirty="0" smtClean="0"/>
                  <a:t>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 liegt können wir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 smtClean="0"/>
                  <a:t> durch Einsetzen bestimmen: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⋅5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+4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⋅0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+5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⋅1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30=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</a:t>
                </a:r>
                <a:r>
                  <a:rPr lang="de-DE" sz="2200" dirty="0"/>
                  <a:t>Koordinatengleichung für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 lautet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:5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9063205" y="89426"/>
                <a:ext cx="913070" cy="881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(5|0|1)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205" y="89426"/>
                <a:ext cx="913070" cy="8819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/>
          <p:cNvCxnSpPr/>
          <p:nvPr/>
        </p:nvCxnSpPr>
        <p:spPr>
          <a:xfrm>
            <a:off x="5112320" y="4211885"/>
            <a:ext cx="295232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b) Höhe </a:t>
                </a:r>
                <a:r>
                  <a:rPr lang="de-DE" sz="2200" b="1" dirty="0" smtClean="0"/>
                  <a:t>der Pyramide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 die Spitze der Pyramide irgendwo auf der Strecke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𝐹𝐺</m:t>
                        </m:r>
                      </m:e>
                    </m:acc>
                  </m:oMath>
                </a14:m>
                <a:r>
                  <a:rPr lang="de-DE" sz="2200" dirty="0" smtClean="0"/>
                  <a:t> liegen soll, muss die Koordinaten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de-DE" sz="2200" dirty="0" smtClean="0"/>
                  <a:t> für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Wir bestimmen nun den Abstand des Punktes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de-DE" sz="2200" dirty="0"/>
                  <a:t> zur Ebene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/>
                  <a:t>, denn dieser Abstand ist nichts anderes als die Höhe der Pyramide.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Dazu muss die Koordinatengleichung von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/>
                  <a:t> in die Hesse‘sche Normalenform überführt werden: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𝐻𝑁𝐹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+4</m:t>
                        </m:r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+5</m:t>
                        </m:r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−30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de-DE" sz="2400" i="1" dirty="0">
                        <a:latin typeface="Cambria Math" panose="02040503050406030204" pitchFamily="18" charset="0"/>
                      </a:rPr>
                      <m:t>=0  </m:t>
                    </m:r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+4</m:t>
                        </m:r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+5</m:t>
                        </m:r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−30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66</m:t>
                            </m:r>
                          </m:e>
                        </m:rad>
                      </m:den>
                    </m:f>
                    <m:r>
                      <a:rPr lang="de-DE" sz="2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Den Abstand von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/>
                  <a:t> zu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/>
                  <a:t> bekommen wir durch Einsetzen in die HNF (und Betragsbildung im Zähler). Somit gilt: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|5⋅5+4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+5⋅5−30|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66</m:t>
                            </m:r>
                          </m:e>
                        </m:rad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66</m:t>
                            </m:r>
                          </m:e>
                        </m:rad>
                      </m:den>
                    </m:f>
                  </m:oMath>
                </a14:m>
                <a:r>
                  <a:rPr lang="de-DE" sz="2200" dirty="0"/>
                  <a:t>. </a:t>
                </a:r>
              </a:p>
            </p:txBody>
          </p:sp>
        </mc:Choice>
        <mc:Fallback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 r="-3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848624" y="98100"/>
                <a:ext cx="21018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:5</m:t>
                      </m:r>
                      <m:sSub>
                        <m:sSub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24" y="98100"/>
                <a:ext cx="210185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5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378</Words>
  <Application>Microsoft Office PowerPoint</Application>
  <PresentationFormat>Benutzerdefiniert</PresentationFormat>
  <Paragraphs>158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Calibri</vt:lpstr>
      <vt:lpstr>Cambria Math</vt:lpstr>
      <vt:lpstr>Wingdings</vt:lpstr>
      <vt:lpstr>Wingdings 2</vt:lpstr>
      <vt:lpstr>Galathea</vt:lpstr>
      <vt:lpstr>PowerPoint-Präsentation</vt:lpstr>
      <vt:lpstr>Wahlteil 2019 – Aufgabe B 1</vt:lpstr>
      <vt:lpstr>Wahlteil 2019 – Aufgabe B 1</vt:lpstr>
      <vt:lpstr>Wahlteil 2019 – Aufgabe B 1</vt:lpstr>
      <vt:lpstr>Wahlteil 2019 – Aufgabe B 1</vt:lpstr>
      <vt:lpstr>Wahlteil 2019 – Aufgabe B 1</vt:lpstr>
      <vt:lpstr>Wahlteil 2019 – Aufgabe B 1</vt:lpstr>
      <vt:lpstr>Wahlteil 2019 – Aufgabe B 1</vt:lpstr>
      <vt:lpstr>Wahlteil 2019 – Aufgabe B 1</vt:lpstr>
      <vt:lpstr>Wahlteil 2019 – Aufgabe B 1</vt:lpstr>
      <vt:lpstr>Wahlteil 2019 – Aufgabe B 1</vt:lpstr>
      <vt:lpstr>Wahlteil 2019 – Aufgabe B 1</vt:lpstr>
      <vt:lpstr>Wahlteil 2019 – Aufgabe B 1</vt:lpstr>
      <vt:lpstr>Wahlteil 2019 – Aufgabe B 1</vt:lpstr>
      <vt:lpstr>Wahlteil 2019 – Aufgabe B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Messner</dc:creator>
  <cp:lastModifiedBy>Klaus Messner</cp:lastModifiedBy>
  <cp:revision>263</cp:revision>
  <dcterms:modified xsi:type="dcterms:W3CDTF">2019-10-23T13:55:06Z</dcterms:modified>
</cp:coreProperties>
</file>