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</p:sldIdLst>
  <p:sldSz cx="10080625" cy="7559675"/>
  <p:notesSz cx="7559675" cy="10691813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2" autoAdjust="0"/>
  </p:normalViewPr>
  <p:slideViewPr>
    <p:cSldViewPr>
      <p:cViewPr varScale="1">
        <p:scale>
          <a:sx n="93" d="100"/>
          <a:sy n="93" d="100"/>
        </p:scale>
        <p:origin x="1164" y="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B071-2D22-4D06-877C-25E74B38C3CC}" type="datetimeFigureOut">
              <a:rPr lang="de-DE" smtClean="0"/>
              <a:t>07.11.2019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7928-C5BF-4DBD-8378-9BAFE820D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3732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de-DE" sz="140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_messner@web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arning-freiburg.d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4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"/>
          <p:cNvSpPr/>
          <p:nvPr/>
        </p:nvSpPr>
        <p:spPr>
          <a:xfrm>
            <a:off x="180001" y="7092000"/>
            <a:ext cx="9720000" cy="0"/>
          </a:xfrm>
          <a:prstGeom prst="line">
            <a:avLst/>
          </a:prstGeom>
          <a:ln>
            <a:solidFill>
              <a:srgbClr val="808080"/>
            </a:solidFill>
          </a:ln>
        </p:spPr>
      </p:sp>
      <p:pic>
        <p:nvPicPr>
          <p:cNvPr id="39" name="Grafi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35440" y="7183440"/>
            <a:ext cx="304920" cy="304920"/>
          </a:xfrm>
          <a:prstGeom prst="rect">
            <a:avLst/>
          </a:prstGeom>
        </p:spPr>
      </p:pic>
      <p:sp>
        <p:nvSpPr>
          <p:cNvPr id="40" name="TextShape 3"/>
          <p:cNvSpPr txBox="1"/>
          <p:nvPr/>
        </p:nvSpPr>
        <p:spPr>
          <a:xfrm>
            <a:off x="612000" y="7115040"/>
            <a:ext cx="9180000" cy="39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 sz="2000" dirty="0">
                <a:hlinkClick r:id="rId3"/>
              </a:rPr>
              <a:t>klaus_messner@web.de</a:t>
            </a:r>
            <a:r>
              <a:rPr lang="de-DE" sz="2000" dirty="0"/>
              <a:t>			     		</a:t>
            </a:r>
            <a:r>
              <a:rPr lang="de-DE" sz="2000" dirty="0">
                <a:hlinkClick r:id="rId4"/>
              </a:rPr>
              <a:t>www.elearning-freiburg.de</a:t>
            </a:r>
            <a:endParaRPr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Abiturprüfung Mathematik </a:t>
            </a:r>
            <a:r>
              <a:rPr lang="de-DE" sz="4400" dirty="0" smtClean="0">
                <a:solidFill>
                  <a:srgbClr val="2300DC"/>
                </a:solidFill>
              </a:rPr>
              <a:t>2019 </a:t>
            </a:r>
            <a:r>
              <a:rPr lang="de-DE" sz="4400" dirty="0">
                <a:solidFill>
                  <a:srgbClr val="2300DC"/>
                </a:solidFill>
              </a:rPr>
              <a:t>Baden-Württemberg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Allgemeinbildende Gymnasien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0000FF"/>
                </a:solidFill>
              </a:rPr>
              <a:t>Wahlteil Analytische Geometrie </a:t>
            </a:r>
            <a:r>
              <a:rPr lang="de-DE" sz="4400" dirty="0" smtClean="0">
                <a:solidFill>
                  <a:srgbClr val="0000FF"/>
                </a:solidFill>
              </a:rPr>
              <a:t>B2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Lösung der Aufgabe B </a:t>
            </a:r>
            <a:r>
              <a:rPr lang="de-DE" sz="4400" dirty="0" smtClean="0">
                <a:solidFill>
                  <a:srgbClr val="FF0000"/>
                </a:solidFill>
              </a:rPr>
              <a:t>2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liegt, können wir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einsetzen, um d zu bekommen. Es folgt: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⋅2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=−1 </m:t>
                    </m:r>
                  </m:oMath>
                </a14:m>
                <a:r>
                  <a:rPr lang="de-DE" sz="2200" dirty="0" smtClean="0"/>
                  <a:t> und damit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 −2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Gleichung der Geraden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, auf der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200" dirty="0" smtClean="0"/>
                  <a:t> liegen, lautet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Damit bestimmen wir den Schnittpunkt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sz="2200" dirty="0" smtClean="0"/>
                  <a:t>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mit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durch Einsetzen (von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). Es folgt: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6−4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6+2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=−1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 −6+10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  ⟺  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/>
                  <a:t> </a:t>
                </a: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Einsetzen 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liefert: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also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244775" y="59301"/>
                <a:ext cx="169208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  −2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(2|8|0)</m:t>
                    </m:r>
                  </m:oMath>
                </a14:m>
                <a:endParaRPr lang="de-DE" sz="1400" dirty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(2|3|5)</m:t>
                    </m:r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775" y="59301"/>
                <a:ext cx="1692081" cy="954107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pieren 31"/>
          <p:cNvGrpSpPr/>
          <p:nvPr/>
        </p:nvGrpSpPr>
        <p:grpSpPr>
          <a:xfrm>
            <a:off x="8007775" y="2627709"/>
            <a:ext cx="1656184" cy="1377810"/>
            <a:chOff x="7848624" y="3122107"/>
            <a:chExt cx="1656184" cy="1377810"/>
          </a:xfrm>
        </p:grpSpPr>
        <p:sp>
          <p:nvSpPr>
            <p:cNvPr id="33" name="Parallelogramm 32"/>
            <p:cNvSpPr/>
            <p:nvPr/>
          </p:nvSpPr>
          <p:spPr>
            <a:xfrm>
              <a:off x="7848624" y="3491495"/>
              <a:ext cx="1656184" cy="720080"/>
            </a:xfrm>
            <a:prstGeom prst="parallelogram">
              <a:avLst>
                <a:gd name="adj" fmla="val 5924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hteck 33"/>
                <p:cNvSpPr/>
                <p:nvPr/>
              </p:nvSpPr>
              <p:spPr>
                <a:xfrm>
                  <a:off x="9036072" y="3419797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4" name="Rechteck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6072" y="3419797"/>
                  <a:ext cx="34394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Ellipse 34"/>
            <p:cNvSpPr/>
            <p:nvPr/>
          </p:nvSpPr>
          <p:spPr>
            <a:xfrm>
              <a:off x="9144768" y="367182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hteck 35"/>
                <p:cNvSpPr/>
                <p:nvPr/>
              </p:nvSpPr>
              <p:spPr>
                <a:xfrm>
                  <a:off x="8609800" y="3976116"/>
                  <a:ext cx="34028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6" name="Rechteck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800" y="3976116"/>
                  <a:ext cx="340285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hteck 36"/>
                <p:cNvSpPr/>
                <p:nvPr/>
              </p:nvSpPr>
              <p:spPr>
                <a:xfrm>
                  <a:off x="7883330" y="3948844"/>
                  <a:ext cx="36144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7" name="Rechteck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330" y="3948844"/>
                  <a:ext cx="361445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Gerade Verbindung mit Pfeil 37"/>
            <p:cNvCxnSpPr/>
            <p:nvPr/>
          </p:nvCxnSpPr>
          <p:spPr>
            <a:xfrm>
              <a:off x="8657002" y="3286055"/>
              <a:ext cx="1620" cy="49426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hteck 38"/>
                <p:cNvSpPr/>
                <p:nvPr/>
              </p:nvSpPr>
              <p:spPr>
                <a:xfrm>
                  <a:off x="8422367" y="3419322"/>
                  <a:ext cx="3304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1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9" name="Rechteck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2367" y="3419322"/>
                  <a:ext cx="33041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hteck 39"/>
                <p:cNvSpPr/>
                <p:nvPr/>
              </p:nvSpPr>
              <p:spPr>
                <a:xfrm>
                  <a:off x="8609800" y="3131765"/>
                  <a:ext cx="34817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0" name="Rechteck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800" y="3131765"/>
                  <a:ext cx="348172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Gerader Verbinder 40"/>
            <p:cNvCxnSpPr/>
            <p:nvPr/>
          </p:nvCxnSpPr>
          <p:spPr>
            <a:xfrm>
              <a:off x="8661170" y="3122107"/>
              <a:ext cx="0" cy="127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8650986" y="4109055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8649276" y="3265597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hteck 43"/>
                <p:cNvSpPr/>
                <p:nvPr/>
              </p:nvSpPr>
              <p:spPr>
                <a:xfrm>
                  <a:off x="8568704" y="4192140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4" name="Rechteck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8704" y="4192140"/>
                  <a:ext cx="343940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hteck 44"/>
                <p:cNvSpPr/>
                <p:nvPr/>
              </p:nvSpPr>
              <p:spPr>
                <a:xfrm>
                  <a:off x="8357300" y="3625637"/>
                  <a:ext cx="34028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5" name="Rechteck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300" y="3625637"/>
                  <a:ext cx="34028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Ellipse 45"/>
            <p:cNvSpPr/>
            <p:nvPr/>
          </p:nvSpPr>
          <p:spPr>
            <a:xfrm>
              <a:off x="8651076" y="3758576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hteck 46"/>
              <p:cNvSpPr/>
              <p:nvPr/>
            </p:nvSpPr>
            <p:spPr>
              <a:xfrm>
                <a:off x="6573028" y="4675558"/>
                <a:ext cx="9300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+6 | :10</m:t>
                    </m:r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47" name="Rechtec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028" y="4675558"/>
                <a:ext cx="930013" cy="307777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5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Länge der Strecke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𝑇𝐶</m:t>
                        </m:r>
                      </m:e>
                    </m:acc>
                  </m:oMath>
                </a14:m>
                <a:r>
                  <a:rPr lang="de-DE" sz="2200" dirty="0" smtClean="0"/>
                  <a:t> ist schließlich die Höhe im </a:t>
                </a:r>
                <a:br>
                  <a:rPr lang="de-DE" sz="2200" dirty="0" smtClean="0"/>
                </a:br>
                <a:r>
                  <a:rPr lang="de-DE" sz="2200" dirty="0" smtClean="0"/>
                  <a:t>Dreieck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2200" dirty="0" smtClean="0"/>
                  <a:t> (auf die Seite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 sz="2200" dirty="0" smtClean="0"/>
                  <a:t>). Es folgt: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𝑇𝐶</m:t>
                            </m:r>
                          </m:e>
                        </m:acc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haben außerdem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sz="22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de-DE" sz="2200" dirty="0" smtClean="0"/>
                  <a:t> und damit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𝐷𝑟𝑒𝑖𝑒𝑐𝑘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𝑔h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4⋅5⋅5⋅9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=5⋅3=15</m:t>
                    </m:r>
                  </m:oMath>
                </a14:m>
                <a:r>
                  <a:rPr lang="de-DE" sz="2200" b="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9000752" y="59301"/>
                <a:ext cx="93610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(2|8|0)</m:t>
                    </m:r>
                  </m:oMath>
                </a14:m>
                <a:r>
                  <a:rPr lang="de-DE" sz="1400" dirty="0" smtClean="0"/>
                  <a:t> </a:t>
                </a:r>
              </a:p>
              <a:p>
                <a:pPr algn="r"/>
                <a:r>
                  <a:rPr lang="de-DE" sz="1400" b="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|0)</m:t>
                    </m:r>
                  </m:oMath>
                </a14:m>
                <a:endParaRPr lang="de-DE" sz="1400" dirty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(2|3|5)</m:t>
                    </m:r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752" y="59301"/>
                <a:ext cx="936104" cy="954107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/>
          <p:cNvGrpSpPr/>
          <p:nvPr/>
        </p:nvGrpSpPr>
        <p:grpSpPr>
          <a:xfrm>
            <a:off x="8280672" y="1619597"/>
            <a:ext cx="1656184" cy="1377810"/>
            <a:chOff x="8280672" y="1619597"/>
            <a:chExt cx="1656184" cy="1377810"/>
          </a:xfrm>
        </p:grpSpPr>
        <p:sp>
          <p:nvSpPr>
            <p:cNvPr id="33" name="Parallelogramm 32"/>
            <p:cNvSpPr/>
            <p:nvPr/>
          </p:nvSpPr>
          <p:spPr>
            <a:xfrm>
              <a:off x="8280672" y="1988985"/>
              <a:ext cx="1656184" cy="720080"/>
            </a:xfrm>
            <a:prstGeom prst="parallelogram">
              <a:avLst>
                <a:gd name="adj" fmla="val 5924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hteck 33"/>
                <p:cNvSpPr/>
                <p:nvPr/>
              </p:nvSpPr>
              <p:spPr>
                <a:xfrm>
                  <a:off x="9468120" y="1917287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4" name="Rechteck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120" y="1917287"/>
                  <a:ext cx="34394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Ellipse 34"/>
            <p:cNvSpPr/>
            <p:nvPr/>
          </p:nvSpPr>
          <p:spPr>
            <a:xfrm>
              <a:off x="9576816" y="216931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hteck 35"/>
                <p:cNvSpPr/>
                <p:nvPr/>
              </p:nvSpPr>
              <p:spPr>
                <a:xfrm>
                  <a:off x="9041848" y="2473606"/>
                  <a:ext cx="34028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6" name="Rechteck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1848" y="2473606"/>
                  <a:ext cx="340285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hteck 36"/>
                <p:cNvSpPr/>
                <p:nvPr/>
              </p:nvSpPr>
              <p:spPr>
                <a:xfrm>
                  <a:off x="8315378" y="2446334"/>
                  <a:ext cx="36144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7" name="Rechteck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5378" y="2446334"/>
                  <a:ext cx="361445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hteck 38"/>
                <p:cNvSpPr/>
                <p:nvPr/>
              </p:nvSpPr>
              <p:spPr>
                <a:xfrm>
                  <a:off x="8854415" y="1916812"/>
                  <a:ext cx="3304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1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9" name="Rechteck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4415" y="1916812"/>
                  <a:ext cx="33041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hteck 39"/>
                <p:cNvSpPr/>
                <p:nvPr/>
              </p:nvSpPr>
              <p:spPr>
                <a:xfrm>
                  <a:off x="9011026" y="1641038"/>
                  <a:ext cx="34817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0" name="Rechteck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1026" y="1641038"/>
                  <a:ext cx="348172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Gerader Verbinder 40"/>
            <p:cNvCxnSpPr/>
            <p:nvPr/>
          </p:nvCxnSpPr>
          <p:spPr>
            <a:xfrm>
              <a:off x="9093218" y="1619597"/>
              <a:ext cx="0" cy="127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9083034" y="2606545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9081324" y="187162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hteck 43"/>
                <p:cNvSpPr/>
                <p:nvPr/>
              </p:nvSpPr>
              <p:spPr>
                <a:xfrm>
                  <a:off x="9000752" y="2689630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4" name="Rechteck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752" y="2689630"/>
                  <a:ext cx="34394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hteck 44"/>
                <p:cNvSpPr/>
                <p:nvPr/>
              </p:nvSpPr>
              <p:spPr>
                <a:xfrm>
                  <a:off x="8789348" y="2123127"/>
                  <a:ext cx="34028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5" name="Rechteck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348" y="2123127"/>
                  <a:ext cx="34028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Ellipse 45"/>
            <p:cNvSpPr/>
            <p:nvPr/>
          </p:nvSpPr>
          <p:spPr>
            <a:xfrm>
              <a:off x="9083124" y="2256066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" name="Gerader Verbinder 3"/>
            <p:cNvCxnSpPr>
              <a:stCxn id="46" idx="0"/>
              <a:endCxn id="35" idx="6"/>
            </p:cNvCxnSpPr>
            <p:nvPr/>
          </p:nvCxnSpPr>
          <p:spPr>
            <a:xfrm flipV="1">
              <a:off x="9101124" y="2187319"/>
              <a:ext cx="511692" cy="68747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/>
            <p:cNvCxnSpPr>
              <a:stCxn id="43" idx="5"/>
              <a:endCxn id="35" idx="1"/>
            </p:cNvCxnSpPr>
            <p:nvPr/>
          </p:nvCxnSpPr>
          <p:spPr>
            <a:xfrm>
              <a:off x="9112052" y="1902357"/>
              <a:ext cx="470036" cy="2722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>
              <a:stCxn id="42" idx="7"/>
              <a:endCxn id="35" idx="0"/>
            </p:cNvCxnSpPr>
            <p:nvPr/>
          </p:nvCxnSpPr>
          <p:spPr>
            <a:xfrm flipV="1">
              <a:off x="9113762" y="2169319"/>
              <a:ext cx="481054" cy="44249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>
              <a:stCxn id="43" idx="4"/>
              <a:endCxn id="42" idx="0"/>
            </p:cNvCxnSpPr>
            <p:nvPr/>
          </p:nvCxnSpPr>
          <p:spPr>
            <a:xfrm>
              <a:off x="9099324" y="1907629"/>
              <a:ext cx="1710" cy="69891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14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rabicParenR" startAt="2"/>
                </a:pPr>
                <a:r>
                  <a:rPr lang="de-DE" sz="2200" b="1" dirty="0" smtClean="0"/>
                  <a:t>Abstand der Pyramidenspitze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de-DE" sz="2200" b="1" dirty="0" smtClean="0"/>
                  <a:t> zur Ebene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de-DE" sz="2200" b="1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Zunächst bilden wir die HNF der 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Länge des </a:t>
                </a:r>
                <a:r>
                  <a:rPr lang="de-DE" sz="2200" dirty="0" err="1" smtClean="0"/>
                  <a:t>Normalenvektors</a:t>
                </a: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ist gegeben durch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sz="2200" dirty="0" smtClean="0"/>
                  <a:t>. Damit haben wir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dirty="0" smtClean="0">
                        <a:latin typeface="Cambria Math" panose="02040503050406030204" pitchFamily="18" charset="0"/>
                      </a:rPr>
                      <m:t>HNF</m:t>
                    </m:r>
                    <m:r>
                      <a:rPr lang="de-DE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de-DE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Einsetzen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 smtClean="0"/>
                  <a:t> und Betragsbildung im Zähler liefert den Abstand: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⋅6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⋅10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−18</m:t>
                              </m:r>
                            </m:e>
                          </m:d>
                        </m:num>
                        <m:den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Höhe der Pyramide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𝐴𝐵𝐶𝑆</m:t>
                    </m:r>
                  </m:oMath>
                </a14:m>
                <a:r>
                  <a:rPr lang="de-DE" sz="2200" dirty="0" smtClean="0"/>
                  <a:t> beträgt somit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𝑃𝑦𝑟𝑎𝑚𝑖𝑑𝑒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de-DE" sz="2200" dirty="0" smtClean="0"/>
                  <a:t>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848624" y="59301"/>
                <a:ext cx="20882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de-DE" sz="14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400" i="1" dirty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(4|6|10)</m:t>
                    </m:r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59301"/>
                <a:ext cx="2088232" cy="523220"/>
              </a:xfrm>
              <a:prstGeom prst="rect">
                <a:avLst/>
              </a:prstGeom>
              <a:blipFill>
                <a:blip r:embed="rId3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1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rabicParenR" startAt="3"/>
                </a:pPr>
                <a:r>
                  <a:rPr lang="de-DE" sz="2200" b="1" dirty="0" smtClean="0"/>
                  <a:t>Zwischenergebnisse einsetzen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𝑃𝑦𝑟𝑎𝑚𝑖𝑑𝑒</m:t>
                        </m:r>
                      </m:sub>
                    </m:sSub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𝐺h</m:t>
                    </m:r>
                  </m:oMath>
                </a14:m>
                <a:r>
                  <a:rPr lang="de-DE" sz="2200" dirty="0" smtClean="0"/>
                  <a:t> folgt nun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𝑃𝑦𝑟𝑎𝑚𝑖𝑑𝑒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⋅15⋅6=30</m:t>
                    </m:r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Die Pyramide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𝐴𝐵𝐶𝑆</m:t>
                    </m:r>
                  </m:oMath>
                </a14:m>
                <a:r>
                  <a:rPr lang="de-DE" sz="2200" dirty="0" smtClean="0"/>
                  <a:t> hat ein Volumen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de-DE" sz="2200" dirty="0" smtClean="0"/>
                  <a:t> LE³.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Das war der schwierige Weg!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848624" y="59301"/>
                <a:ext cx="2088232" cy="540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b="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𝐷𝑟𝑒𝑖𝑒𝑐𝑘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sz="1400" i="1" dirty="0">
                            <a:latin typeface="Cambria Math" panose="02040503050406030204" pitchFamily="18" charset="0"/>
                          </a:rPr>
                          <m:t>𝑃𝑦𝑟𝑎𝑚𝑖𝑑𝑒</m:t>
                        </m:r>
                      </m:sub>
                    </m:sSub>
                    <m:r>
                      <a:rPr lang="de-DE" sz="1400" i="1" dirty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59301"/>
                <a:ext cx="2088232" cy="540212"/>
              </a:xfrm>
              <a:prstGeom prst="rect">
                <a:avLst/>
              </a:prstGeom>
              <a:blipFill>
                <a:blip r:embed="rId3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/>
          <p:cNvCxnSpPr/>
          <p:nvPr/>
        </p:nvCxnSpPr>
        <p:spPr>
          <a:xfrm>
            <a:off x="6624488" y="3656459"/>
            <a:ext cx="648072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7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Lösung Aufgabe B 2 c)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Wie kann man die Höhe des Mastes bestimmen?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Gerade durch die Punkte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 smtClean="0"/>
                  <a:t> hat die</a:t>
                </a:r>
                <a:br>
                  <a:rPr lang="de-DE" sz="2200" dirty="0" smtClean="0"/>
                </a:br>
                <a:r>
                  <a:rPr lang="de-DE" sz="2200" dirty="0" smtClean="0"/>
                  <a:t>Gleichung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𝑂𝑆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 </a:t>
                </a:r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:endParaRPr lang="de-DE" sz="8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 Punkt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sz="2200" dirty="0" smtClean="0"/>
                  <a:t> auf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hat folglich die Koordinaten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de-DE" sz="2200" dirty="0" smtClean="0"/>
                  <a:t> als Stützvektor und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de-DE" sz="2200" dirty="0" smtClean="0"/>
                  <a:t> als Richtungsvektor </a:t>
                </a:r>
                <a:br>
                  <a:rPr lang="de-DE" sz="2200" dirty="0" smtClean="0"/>
                </a:br>
                <a:r>
                  <a:rPr lang="de-DE" sz="2200" dirty="0" smtClean="0"/>
                  <a:t>kann man die Geradengleichung für die Gerade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aufstellen, die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 smtClean="0"/>
                  <a:t> schneidet.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  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848624" y="59301"/>
                <a:ext cx="2088232" cy="876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(8|3|0)</m:t>
                    </m:r>
                  </m:oMath>
                </a14:m>
                <a:r>
                  <a:rPr lang="de-DE" sz="1400" dirty="0" smtClean="0"/>
                  <a:t>,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(4|6|10)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59301"/>
                <a:ext cx="2088232" cy="876137"/>
              </a:xfrm>
              <a:prstGeom prst="rect">
                <a:avLst/>
              </a:prstGeom>
              <a:blipFill>
                <a:blip r:embed="rId3"/>
                <a:stretch>
                  <a:fillRect t="-13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Grafik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80" y="1835621"/>
            <a:ext cx="3257550" cy="3209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hteck 72"/>
              <p:cNvSpPr/>
              <p:nvPr/>
            </p:nvSpPr>
            <p:spPr>
              <a:xfrm>
                <a:off x="6552480" y="3203773"/>
                <a:ext cx="3272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Rechteck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80" y="3203773"/>
                <a:ext cx="32720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Geradengleichung für die Gerade, </a:t>
                </a:r>
                <a:br>
                  <a:rPr lang="de-DE" sz="2200" dirty="0" smtClean="0"/>
                </a:br>
                <a:r>
                  <a:rPr lang="de-DE" sz="2200" dirty="0" smtClean="0"/>
                  <a:t>auf der der Mast liegt lautet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Gleichsetzen der Geraden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 smtClean="0"/>
                  <a:t> liefert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 smtClean="0"/>
                  <a:t>ein eindeutig lösbares lineares Gleichungs-</a:t>
                </a:r>
                <a:br>
                  <a:rPr lang="de-DE" sz="2200" dirty="0" smtClean="0"/>
                </a:br>
                <a:r>
                  <a:rPr lang="de-DE" sz="2200" dirty="0" err="1" smtClean="0"/>
                  <a:t>system</a:t>
                </a:r>
                <a:r>
                  <a:rPr lang="de-DE" sz="2200" dirty="0"/>
                  <a:t> </a:t>
                </a:r>
                <a:r>
                  <a:rPr lang="de-DE" sz="2200" dirty="0" smtClean="0"/>
                  <a:t>mit drei Unbekannten.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Durch die Lösung des linearen Gleichungs-</a:t>
                </a:r>
                <a:br>
                  <a:rPr lang="de-DE" sz="2200" dirty="0" smtClean="0"/>
                </a:br>
                <a:r>
                  <a:rPr lang="de-DE" sz="2200" dirty="0" err="1" smtClean="0"/>
                  <a:t>systems</a:t>
                </a:r>
                <a:r>
                  <a:rPr lang="de-DE" sz="2200" dirty="0" smtClean="0"/>
                  <a:t> kommen wir zum Schnittpunkt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Länge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𝐹𝑄</m:t>
                            </m:r>
                          </m:e>
                        </m:acc>
                      </m:e>
                    </m:d>
                  </m:oMath>
                </a14:m>
                <a:r>
                  <a:rPr lang="de-DE" sz="2200" dirty="0" smtClean="0"/>
                  <a:t> ist dann die Höhe des Stabes.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848624" y="59301"/>
                <a:ext cx="2088232" cy="87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8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24" y="59301"/>
                <a:ext cx="2088232" cy="8767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" name="Grafik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80" y="1835621"/>
            <a:ext cx="3257550" cy="3209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hteck 72"/>
              <p:cNvSpPr/>
              <p:nvPr/>
            </p:nvSpPr>
            <p:spPr>
              <a:xfrm>
                <a:off x="6552480" y="3203773"/>
                <a:ext cx="32720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3" name="Rechteck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480" y="3203773"/>
                <a:ext cx="32720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1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gehen nun über die Aufgabenstellung hinaus und berechnen die Höhe des Mastes konkret. Gleichsetzen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 smtClean="0"/>
                  <a:t> liefert: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	|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de-DE" sz="2200" dirty="0" smtClean="0"/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Hieraus ergibt sich das folgende lineare Gleichungssystem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.      4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       =8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   6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dem GTR erhält man eine eindeutig Lösung. Insbesondere gilt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≈8,517</m:t>
                    </m:r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  <a:p>
                <a:pPr marL="0" indent="0">
                  <a:buClrTx/>
                  <a:buSzPct val="100000"/>
                  <a:buNone/>
                </a:pPr>
                <a:endParaRPr lang="de-DE" sz="2200" dirty="0" smtClean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 r="-2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930906" y="18205"/>
                <a:ext cx="208823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8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906" y="18205"/>
                <a:ext cx="2088232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600" y="4859957"/>
            <a:ext cx="18859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Einsetzen von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≈8,517 </m:t>
                    </m:r>
                  </m:oMath>
                </a14:m>
                <a:r>
                  <a:rPr lang="de-DE" sz="2200" dirty="0" smtClean="0"/>
                  <a:t>in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200" dirty="0" smtClean="0"/>
                  <a:t> liefert uns die Spitze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sz="2200" dirty="0" smtClean="0"/>
                  <a:t> des Mastes, nämlich </a:t>
                </a:r>
                <a:br>
                  <a:rPr lang="de-DE" sz="2200" dirty="0" smtClean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8,517</m:t>
                        </m:r>
                      </m:e>
                    </m:d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 der Mast am Boden aufsetzt, kann man die Höhe an 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2200" dirty="0" smtClean="0"/>
                  <a:t>-Kooridnate der Spitze ablesen.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Der Mast hat eine Höhe von etwa 8,5 LE.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7930906" y="18205"/>
                <a:ext cx="2088232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906" y="18205"/>
                <a:ext cx="2088232" cy="662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/>
          <p:cNvCxnSpPr/>
          <p:nvPr/>
        </p:nvCxnSpPr>
        <p:spPr>
          <a:xfrm>
            <a:off x="5760392" y="3923853"/>
            <a:ext cx="72008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Aufgabe B 2</a:t>
                </a:r>
                <a:br>
                  <a:rPr lang="de-DE" sz="2200" b="1" dirty="0" smtClean="0"/>
                </a:br>
                <a:endParaRPr lang="de-DE" sz="2200" b="1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Die Punkte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(6|6|0)</m:t>
                    </m:r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|0)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 sind Eckpunkte einer dreiseitigen Pyramide mit der Spitze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Die 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 enthält die Punkte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 smtClean="0"/>
                  <a:t>,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None/>
                </a:pPr>
                <a:endParaRPr lang="de-DE" sz="800" dirty="0" smtClean="0"/>
              </a:p>
              <a:p>
                <a:pPr marL="45720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Stellen Sie die Pyramide in einem geeigneten Koordinatensystem dar.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 smtClean="0"/>
                  <a:t>Bestimmen Sie eine Koordinatengleichung der 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.</a:t>
                </a:r>
                <a:br>
                  <a:rPr lang="de-DE" sz="2200" dirty="0" smtClean="0"/>
                </a:br>
                <a:r>
                  <a:rPr lang="de-DE" sz="2200" dirty="0" smtClean="0"/>
                  <a:t>(Teilergebnis: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de-DE" sz="2200" dirty="0" smtClean="0"/>
                  <a:t>)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 								            (3 VP)</a:t>
                </a:r>
              </a:p>
              <a:p>
                <a:pPr marL="457200" indent="-457200">
                  <a:buClrTx/>
                  <a:buSzPct val="100000"/>
                  <a:buFont typeface="+mj-lt"/>
                  <a:buAutoNum type="alphaLcParenR" startAt="2"/>
                </a:pPr>
                <a:r>
                  <a:rPr lang="de-DE" sz="2200" dirty="0" smtClean="0"/>
                  <a:t>Zeigen Sie, dass das Dreieck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2200" dirty="0" smtClean="0"/>
                  <a:t> gleichschenklig ist.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 smtClean="0"/>
                  <a:t>Berechnen Sie das Volumen der Pyramide, die das Dreieck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2200" dirty="0" smtClean="0"/>
                  <a:t> als Grundfläche und den Punkt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 smtClean="0"/>
                  <a:t> als Spitze hat.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/>
                  <a:t>								            </a:t>
                </a:r>
                <a:r>
                  <a:rPr lang="de-DE" sz="2200" dirty="0" smtClean="0"/>
                  <a:t>(4 </a:t>
                </a:r>
                <a:r>
                  <a:rPr lang="de-DE" sz="2200" dirty="0"/>
                  <a:t>VP)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 r="-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486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lphaLcParenR" startAt="3"/>
                </a:pPr>
                <a:r>
                  <a:rPr lang="de-DE" sz="2200" dirty="0" smtClean="0"/>
                  <a:t>In einem Koordinatensystem, bei dem 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200" dirty="0" smtClean="0"/>
                  <a:t>-Ebene den Erdboden beschreibt, stellt die Pyramide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𝐴𝐵𝑂𝑆</m:t>
                    </m:r>
                  </m:oMath>
                </a14:m>
                <a:r>
                  <a:rPr lang="de-DE" sz="2200" dirty="0" smtClean="0"/>
                  <a:t> ein Kunstwerk dar (Koordinatenangaben in m).</a:t>
                </a:r>
                <a:br>
                  <a:rPr lang="de-DE" sz="2200" dirty="0" smtClean="0"/>
                </a:br>
                <a:r>
                  <a:rPr lang="de-DE" sz="2200" dirty="0" smtClean="0"/>
                  <a:t>An der Stelle, die durch den Punkt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|0)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beschrieben wird, steht ein Mast senkrecht auf dem Erdboden. Auf den Mast treffendes Sonnenlicht lässt sich durch parallele Geraden mit dem Richtungsvektor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beschreiben. </a:t>
                </a:r>
                <a:br>
                  <a:rPr lang="de-DE" sz="2200" dirty="0" smtClean="0"/>
                </a:br>
                <a:r>
                  <a:rPr lang="de-DE" sz="2200" dirty="0" smtClean="0"/>
                  <a:t>Der Schattenpunkt der Mastspitze liegt auf der Kante des Kunstwerks, die durch die Strecke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𝑂𝑆</m:t>
                    </m:r>
                  </m:oMath>
                </a14:m>
                <a:r>
                  <a:rPr lang="de-DE" sz="2200" dirty="0" smtClean="0"/>
                  <a:t> beschrieben wird.</a:t>
                </a:r>
                <a:br>
                  <a:rPr lang="de-DE" sz="2200" dirty="0" smtClean="0"/>
                </a:br>
                <a:r>
                  <a:rPr lang="de-DE" sz="2200" dirty="0" smtClean="0"/>
                  <a:t>Beschreiben Sie ein Verfahren, mit dem man die Höhe des Masts rechnerisch bestimmen kann.</a:t>
                </a:r>
                <a:br>
                  <a:rPr lang="de-DE" sz="2200" dirty="0" smtClean="0"/>
                </a:br>
                <a:r>
                  <a:rPr lang="de-DE" sz="2200" dirty="0" smtClean="0"/>
                  <a:t>								            (3 VP)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769" r="-1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4871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5544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b="1" dirty="0" smtClean="0"/>
              <a:t>Lösung Aufgabe B 2 a) </a:t>
            </a:r>
          </a:p>
          <a:p>
            <a:pPr marL="0" indent="0">
              <a:buNone/>
            </a:pPr>
            <a:endParaRPr lang="de-DE" sz="2200" b="1" dirty="0" smtClean="0"/>
          </a:p>
          <a:p>
            <a:pPr marL="0" indent="0">
              <a:buNone/>
            </a:pPr>
            <a:r>
              <a:rPr lang="de-DE" sz="2200" b="1" dirty="0" smtClean="0"/>
              <a:t>Darstellung der Pyramide</a:t>
            </a:r>
          </a:p>
          <a:p>
            <a:pPr marL="0" indent="0">
              <a:buNone/>
            </a:pPr>
            <a:r>
              <a:rPr lang="de-DE" sz="2200" b="1" dirty="0" smtClean="0"/>
              <a:t>im Koordinatensystem</a:t>
            </a:r>
            <a:endParaRPr lang="de-DE" sz="2200" b="1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496696" y="59301"/>
                <a:ext cx="144016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(2|8|0)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(2|3|5)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96" y="59301"/>
                <a:ext cx="1440160" cy="1169551"/>
              </a:xfrm>
              <a:prstGeom prst="rect">
                <a:avLst/>
              </a:prstGeom>
              <a:blipFill>
                <a:blip r:embed="rId2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uppieren 72"/>
          <p:cNvGrpSpPr/>
          <p:nvPr/>
        </p:nvGrpSpPr>
        <p:grpSpPr>
          <a:xfrm>
            <a:off x="3960192" y="1907629"/>
            <a:ext cx="5328592" cy="5263784"/>
            <a:chOff x="3960192" y="1907629"/>
            <a:chExt cx="5328592" cy="5263784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3960192" y="1907629"/>
              <a:ext cx="5328592" cy="5263784"/>
              <a:chOff x="2376016" y="1907629"/>
              <a:chExt cx="5328592" cy="5263784"/>
            </a:xfrm>
          </p:grpSpPr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76016" y="1907629"/>
                <a:ext cx="5328592" cy="5263784"/>
              </a:xfrm>
              <a:prstGeom prst="rect">
                <a:avLst/>
              </a:prstGeom>
            </p:spPr>
          </p:pic>
          <p:cxnSp>
            <p:nvCxnSpPr>
              <p:cNvPr id="17" name="Gerader Verbinder 16"/>
              <p:cNvCxnSpPr/>
              <p:nvPr/>
            </p:nvCxnSpPr>
            <p:spPr>
              <a:xfrm flipV="1">
                <a:off x="2592040" y="5075981"/>
                <a:ext cx="1872208" cy="187220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7"/>
              <p:cNvCxnSpPr/>
              <p:nvPr/>
            </p:nvCxnSpPr>
            <p:spPr>
              <a:xfrm flipH="1">
                <a:off x="3744854" y="5333101"/>
                <a:ext cx="35166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4227676" y="2131559"/>
                <a:ext cx="0" cy="363604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feld 19"/>
                  <p:cNvSpPr txBox="1"/>
                  <p:nvPr/>
                </p:nvSpPr>
                <p:spPr>
                  <a:xfrm>
                    <a:off x="2684686" y="6834172"/>
                    <a:ext cx="24384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16" name="Textfeld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4686" y="6834172"/>
                    <a:ext cx="243848" cy="2462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0000" r="-7500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feld 20"/>
                  <p:cNvSpPr txBox="1"/>
                  <p:nvPr/>
                </p:nvSpPr>
                <p:spPr>
                  <a:xfrm>
                    <a:off x="7099379" y="5333816"/>
                    <a:ext cx="24859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17" name="Textfeld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9379" y="5333816"/>
                    <a:ext cx="248594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500" r="-10000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feld 21"/>
                  <p:cNvSpPr txBox="1"/>
                  <p:nvPr/>
                </p:nvSpPr>
                <p:spPr>
                  <a:xfrm>
                    <a:off x="3960192" y="2082467"/>
                    <a:ext cx="24859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18" name="Textfeld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0192" y="2082467"/>
                    <a:ext cx="248594" cy="2462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500" r="-10000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feld 22"/>
                  <p:cNvSpPr txBox="1"/>
                  <p:nvPr/>
                </p:nvSpPr>
                <p:spPr>
                  <a:xfrm>
                    <a:off x="4032200" y="5096529"/>
                    <a:ext cx="19095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23" name="Textfeld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2200" y="5096529"/>
                    <a:ext cx="190950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875" r="-18750" b="-75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4" name="Gerader Verbinder 23"/>
              <p:cNvCxnSpPr/>
              <p:nvPr/>
            </p:nvCxnSpPr>
            <p:spPr>
              <a:xfrm>
                <a:off x="4688297" y="5259069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/>
              <p:nvPr/>
            </p:nvCxnSpPr>
            <p:spPr>
              <a:xfrm>
                <a:off x="5143142" y="5261183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/>
              <p:nvPr/>
            </p:nvCxnSpPr>
            <p:spPr>
              <a:xfrm>
                <a:off x="5621533" y="5261093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>
              <a:xfrm>
                <a:off x="6086652" y="5263207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/>
              <p:cNvCxnSpPr/>
              <p:nvPr/>
            </p:nvCxnSpPr>
            <p:spPr>
              <a:xfrm>
                <a:off x="6539957" y="5261183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>
              <a:xfrm>
                <a:off x="7005076" y="5263297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>
              <a:xfrm>
                <a:off x="3988855" y="5483387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>
              <a:xfrm>
                <a:off x="3754442" y="5718135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>
              <a:xfrm>
                <a:off x="3525895" y="5950261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>
              <a:xfrm>
                <a:off x="3291572" y="6181005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3055000" y="6407303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>
              <a:xfrm>
                <a:off x="2828612" y="6643875"/>
                <a:ext cx="0" cy="129386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feld 35"/>
                  <p:cNvSpPr txBox="1"/>
                  <p:nvPr/>
                </p:nvSpPr>
                <p:spPr>
                  <a:xfrm>
                    <a:off x="4604783" y="5382761"/>
                    <a:ext cx="1603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36" name="Textfeld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04783" y="5382761"/>
                    <a:ext cx="160300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5926" r="-25926" b="-5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feld 36"/>
                  <p:cNvSpPr txBox="1"/>
                  <p:nvPr/>
                </p:nvSpPr>
                <p:spPr>
                  <a:xfrm>
                    <a:off x="3908822" y="5586531"/>
                    <a:ext cx="1603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37" name="Textfeld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8822" y="5586531"/>
                    <a:ext cx="160300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6923" r="-30769" b="-487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feld 37"/>
                  <p:cNvSpPr txBox="1"/>
                  <p:nvPr/>
                </p:nvSpPr>
                <p:spPr>
                  <a:xfrm>
                    <a:off x="3989304" y="4746853"/>
                    <a:ext cx="160300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38" name="Textfeld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9304" y="4746853"/>
                    <a:ext cx="160300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5926" r="-25926" b="-5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Gerader Verbinder 38"/>
              <p:cNvCxnSpPr/>
              <p:nvPr/>
            </p:nvCxnSpPr>
            <p:spPr>
              <a:xfrm flipH="1">
                <a:off x="4156495" y="4880505"/>
                <a:ext cx="1328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 flipH="1">
                <a:off x="4165059" y="4417545"/>
                <a:ext cx="1328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 flipH="1">
                <a:off x="4165059" y="3965039"/>
                <a:ext cx="1328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/>
              <p:cNvCxnSpPr/>
              <p:nvPr/>
            </p:nvCxnSpPr>
            <p:spPr>
              <a:xfrm flipH="1">
                <a:off x="4173623" y="3502079"/>
                <a:ext cx="1328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 flipH="1">
                <a:off x="4165942" y="3049483"/>
                <a:ext cx="1328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 flipH="1">
                <a:off x="4174506" y="2586523"/>
                <a:ext cx="13283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 flipH="1">
                <a:off x="4919134" y="5572311"/>
                <a:ext cx="906881" cy="434686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 flipH="1" flipV="1">
                <a:off x="4253777" y="5333114"/>
                <a:ext cx="661953" cy="673883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r Verbinder 47"/>
              <p:cNvCxnSpPr/>
              <p:nvPr/>
            </p:nvCxnSpPr>
            <p:spPr>
              <a:xfrm>
                <a:off x="4237950" y="5323762"/>
                <a:ext cx="1588065" cy="248549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>
                <a:stCxn id="65" idx="4"/>
                <a:endCxn id="63" idx="7"/>
              </p:cNvCxnSpPr>
              <p:nvPr/>
            </p:nvCxnSpPr>
            <p:spPr>
              <a:xfrm flipH="1">
                <a:off x="4932210" y="3517531"/>
                <a:ext cx="213570" cy="2494738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>
              <a:xfrm flipH="1">
                <a:off x="4232188" y="3519232"/>
                <a:ext cx="902446" cy="1819361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>
                <a:stCxn id="65" idx="6"/>
                <a:endCxn id="64" idx="3"/>
              </p:cNvCxnSpPr>
              <p:nvPr/>
            </p:nvCxnSpPr>
            <p:spPr>
              <a:xfrm>
                <a:off x="5163780" y="3499531"/>
                <a:ext cx="668804" cy="2085508"/>
              </a:xfrm>
              <a:prstGeom prst="line">
                <a:avLst/>
              </a:prstGeom>
              <a:ln w="19050">
                <a:solidFill>
                  <a:srgbClr val="0000FF"/>
                </a:solidFill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feld 53"/>
                  <p:cNvSpPr txBox="1"/>
                  <p:nvPr/>
                </p:nvSpPr>
                <p:spPr>
                  <a:xfrm>
                    <a:off x="4919755" y="5999477"/>
                    <a:ext cx="17831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54" name="Textfeld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9755" y="5999477"/>
                    <a:ext cx="178319" cy="2462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7586" r="-24138" b="-487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feld 54"/>
                  <p:cNvSpPr txBox="1"/>
                  <p:nvPr/>
                </p:nvSpPr>
                <p:spPr>
                  <a:xfrm>
                    <a:off x="5193031" y="3378968"/>
                    <a:ext cx="1595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55" name="Textfeld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3031" y="3378968"/>
                    <a:ext cx="159531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769" r="-23077" b="-487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feld 59"/>
                  <p:cNvSpPr txBox="1"/>
                  <p:nvPr/>
                </p:nvSpPr>
                <p:spPr>
                  <a:xfrm>
                    <a:off x="5870621" y="5479669"/>
                    <a:ext cx="186653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de-DE" sz="1600" dirty="0"/>
                  </a:p>
                </p:txBody>
              </p:sp>
            </mc:Choice>
            <mc:Fallback xmlns="">
              <p:sp>
                <p:nvSpPr>
                  <p:cNvPr id="60" name="Textfeld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70621" y="5479669"/>
                    <a:ext cx="186653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5806" r="-19355" b="-5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Ellipse 2"/>
            <p:cNvSpPr/>
            <p:nvPr/>
          </p:nvSpPr>
          <p:spPr>
            <a:xfrm>
              <a:off x="5791214" y="5312553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485658" y="6006997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Ellipse 63"/>
            <p:cNvSpPr/>
            <p:nvPr/>
          </p:nvSpPr>
          <p:spPr>
            <a:xfrm>
              <a:off x="7411488" y="5554311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711956" y="3481531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4" name="Ellipse 73"/>
          <p:cNvSpPr/>
          <p:nvPr/>
        </p:nvSpPr>
        <p:spPr>
          <a:xfrm>
            <a:off x="6254174" y="4402183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6099421" y="4224878"/>
                <a:ext cx="1773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21" y="4224878"/>
                <a:ext cx="177356" cy="246221"/>
              </a:xfrm>
              <a:prstGeom prst="rect">
                <a:avLst/>
              </a:prstGeom>
              <a:blipFill>
                <a:blip r:embed="rId14"/>
                <a:stretch>
                  <a:fillRect l="-27586" r="-20690" b="-7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8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Koordinatengleichung der Ebene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de-DE" sz="2200" b="1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Wir bilden zunächst zwei Richtungsvektoren der Ebene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, </a:t>
                </a:r>
                <a:br>
                  <a:rPr lang="de-DE" sz="2200" dirty="0"/>
                </a:br>
                <a:r>
                  <a:rPr lang="de-DE" sz="2200" dirty="0"/>
                  <a:t>z.B.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   5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 Mit dem Kreuzprodukt </a:t>
                </a:r>
                <a:r>
                  <a:rPr lang="de-DE" sz="2200" dirty="0" smtClean="0"/>
                  <a:t>erhält </a:t>
                </a:r>
                <a:r>
                  <a:rPr lang="de-DE" sz="2200" dirty="0"/>
                  <a:t>man daraus einen Normalenvektor für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 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mr>
                    </m:m>
                    <m:r>
                      <a:rPr lang="de-DE" sz="2200" i="1">
                        <a:latin typeface="Cambria Math" panose="02040503050406030204" pitchFamily="18" charset="0"/>
                      </a:rPr>
                      <m:t>        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   5</m:t>
                              </m:r>
                            </m:e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mr>
                    </m:m>
                    <m:r>
                      <a:rPr lang="de-DE" sz="2200" i="1">
                        <a:latin typeface="Cambria Math" panose="02040503050406030204" pitchFamily="18" charset="0"/>
                      </a:rPr>
                      <m:t>     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−20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/>
                  <a:t>Da es auf die Länge nicht ankommt, teilen wir durch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de-DE" sz="2200" dirty="0"/>
                  <a:t> und erhalten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als Normalenvektor für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None/>
                </a:pPr>
                <a:endParaRPr lang="de-DE" sz="2200" dirty="0" smtClean="0"/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 smtClean="0"/>
                  <a:t>(Teilergebnis: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de-DE" sz="2200" dirty="0" smtClean="0"/>
                  <a:t>)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 b="-2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496696" y="59301"/>
                <a:ext cx="144016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(2|8|0)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(2|3|5)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96" y="59301"/>
                <a:ext cx="1440160" cy="738664"/>
              </a:xfrm>
              <a:prstGeom prst="rect">
                <a:avLst/>
              </a:prstGeom>
              <a:blipFill>
                <a:blip r:embed="rId3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>
            <a:off x="1738218" y="4057595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1799952" y="5662409"/>
            <a:ext cx="1584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2304008" y="4366265"/>
            <a:ext cx="432048" cy="21602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2314282" y="4674934"/>
            <a:ext cx="432048" cy="21602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2314282" y="4983603"/>
            <a:ext cx="432048" cy="21602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V="1">
            <a:off x="2314282" y="4335532"/>
            <a:ext cx="432048" cy="2467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V="1">
            <a:off x="2304008" y="4654297"/>
            <a:ext cx="432048" cy="2467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 flipV="1">
            <a:off x="2304008" y="4942329"/>
            <a:ext cx="432048" cy="2467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Damit haben wir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 mit einem noch unbekannten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 z.B.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200" dirty="0" smtClean="0"/>
                  <a:t> in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 liegt können wir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 durch Einsetzen bestimmen:</a:t>
                </a:r>
              </a:p>
              <a:p>
                <a:pPr marL="0" indent="0"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1⋅6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2⋅6+2⋅0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18=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. 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800" dirty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b="1" dirty="0" smtClean="0"/>
                  <a:t>Ergebnis: 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Die </a:t>
                </a:r>
                <a:r>
                  <a:rPr lang="de-DE" sz="2200" dirty="0"/>
                  <a:t>Koordinatengleichung für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 lautet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200" i="1" dirty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de-DE" sz="2200" dirty="0" smtClean="0"/>
                  <a:t>.</a:t>
                </a:r>
              </a:p>
              <a:p>
                <a:pPr marL="0" indent="0">
                  <a:buClrTx/>
                  <a:buSzPct val="100000"/>
                  <a:buNone/>
                </a:pPr>
                <a:endParaRPr lang="de-DE" sz="22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9039288" y="89426"/>
                <a:ext cx="936987" cy="876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de-DE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288" y="89426"/>
                <a:ext cx="936987" cy="876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erader Verbinder 4"/>
          <p:cNvCxnSpPr/>
          <p:nvPr/>
        </p:nvCxnSpPr>
        <p:spPr>
          <a:xfrm>
            <a:off x="5081588" y="4181063"/>
            <a:ext cx="28655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Lösung Aufgabe B 2 b) </a:t>
                </a:r>
              </a:p>
              <a:p>
                <a:pPr marL="0" indent="0">
                  <a:buNone/>
                </a:pPr>
                <a:r>
                  <a:rPr lang="de-DE" sz="2200" b="1" dirty="0" smtClean="0"/>
                  <a:t>Behauptung: Dreieck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de-DE" sz="2200" b="1" dirty="0" smtClean="0"/>
                  <a:t> ist gleichschenklig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Wir vermuten anhand der Koordinaten, dass die Seiten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de-DE" sz="2200" dirty="0" smtClean="0"/>
                  <a:t> 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de-DE" sz="2200" dirty="0" smtClean="0"/>
                  <a:t> gleich lang sind und rechnen nach: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de-DE" sz="22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de-DE" sz="2200" dirty="0" smtClean="0"/>
                  <a:t> </a:t>
                </a:r>
                <a:endParaRPr lang="de-DE" sz="2200" dirty="0"/>
              </a:p>
              <a:p>
                <a:pPr marL="0" indent="0">
                  <a:buNone/>
                </a:pPr>
                <a:endParaRPr lang="de-DE" sz="2200" b="1" dirty="0" smtClean="0"/>
              </a:p>
              <a:p>
                <a:pPr marL="0" indent="0">
                  <a:buNone/>
                </a:pPr>
                <a:r>
                  <a:rPr lang="de-DE" sz="2200" b="1" dirty="0" smtClean="0"/>
                  <a:t>Ergebnis:</a:t>
                </a:r>
                <a:r>
                  <a:rPr lang="de-DE" sz="2200" dirty="0" smtClean="0"/>
                  <a:t> Das Dreieck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2200" dirty="0" smtClean="0"/>
                  <a:t> ist wie behauptet gleichschenklig.</a:t>
                </a:r>
                <a:endParaRPr lang="de-DE" sz="2200" dirty="0"/>
              </a:p>
            </p:txBody>
          </p:sp>
        </mc:Choice>
        <mc:Fallback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496696" y="59301"/>
                <a:ext cx="144016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(2|8|0)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(2|3|5)</m:t>
                    </m:r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96" y="59301"/>
                <a:ext cx="1440160" cy="738664"/>
              </a:xfrm>
              <a:prstGeom prst="rect">
                <a:avLst/>
              </a:prstGeom>
              <a:blipFill>
                <a:blip r:embed="rId3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5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 smtClean="0"/>
                  <a:t>Volumen der Pyramide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𝑨𝑩𝑪𝑺</m:t>
                    </m:r>
                  </m:oMath>
                </a14:m>
                <a:endParaRPr lang="de-DE" sz="2200" i="0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de-DE" sz="2200" i="0" dirty="0" smtClean="0">
                    <a:latin typeface="+mj-lt"/>
                  </a:rPr>
                  <a:t>Das Volumen einer Pyramide ergibt sich aus der Formel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22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, wobei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sz="2200" dirty="0" smtClean="0"/>
                  <a:t> die Grundfläche, also die Fläche des Dreiecks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2200" dirty="0" smtClean="0"/>
                  <a:t> ist und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 smtClean="0"/>
                  <a:t> die Höhe der Pyramide (also der Abstand des Punktes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 smtClean="0"/>
                  <a:t> zu der Ebene in der die Punkte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2200" dirty="0" smtClean="0"/>
                  <a:t> liegen).</a:t>
                </a:r>
              </a:p>
              <a:p>
                <a:pPr marL="0" indent="0">
                  <a:buNone/>
                </a:pPr>
                <a:r>
                  <a:rPr lang="de-DE" sz="2200" dirty="0" smtClean="0"/>
                  <a:t>Daraus ergibt sich der folgende „Fahrplan“:</a:t>
                </a:r>
              </a:p>
              <a:p>
                <a:pPr marL="457200" indent="-457200">
                  <a:buClrTx/>
                  <a:buSzPct val="100000"/>
                  <a:buAutoNum type="arabicParenR"/>
                </a:pPr>
                <a:r>
                  <a:rPr lang="de-DE" sz="2200" dirty="0" smtClean="0"/>
                  <a:t>Fläche des Dreiecks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2200" dirty="0" smtClean="0"/>
                  <a:t> ausrechnen</a:t>
                </a:r>
              </a:p>
              <a:p>
                <a:pPr marL="457200" indent="-457200">
                  <a:buClrTx/>
                  <a:buSzPct val="100000"/>
                  <a:buAutoNum type="arabicParenR"/>
                </a:pPr>
                <a:r>
                  <a:rPr lang="de-DE" sz="2200" dirty="0" smtClean="0"/>
                  <a:t>Abstand von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200" dirty="0" smtClean="0"/>
                  <a:t> zu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 bestimmen (Koordinatengleichung 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 smtClean="0"/>
                  <a:t> haben wir bereits), denn das ist die Pyramidenhöhe.</a:t>
                </a:r>
              </a:p>
              <a:p>
                <a:pPr marL="457200" indent="-457200">
                  <a:buClrTx/>
                  <a:buSzPct val="100000"/>
                  <a:buAutoNum type="arabicParenR"/>
                </a:pPr>
                <a:r>
                  <a:rPr lang="de-DE" sz="2200" dirty="0" smtClean="0"/>
                  <a:t>Zwischenergebnisse in die Formel einsetzen und ausrechnen.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6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496696" y="59301"/>
                <a:ext cx="144016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(2|8|0)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(2|3|5)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(4|6|10)</m:t>
                    </m:r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96" y="59301"/>
                <a:ext cx="1440160" cy="954107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4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AutoNum type="arabicParenR"/>
                </a:pPr>
                <a:r>
                  <a:rPr lang="de-DE" sz="2200" b="1" dirty="0" smtClean="0"/>
                  <a:t>Fläche des Dreiecks </a:t>
                </a:r>
                <a14:m>
                  <m:oMath xmlns:m="http://schemas.openxmlformats.org/officeDocument/2006/math">
                    <m:r>
                      <a:rPr lang="de-DE" sz="2200" b="1" i="1" dirty="0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de-DE" sz="2200" b="1" dirty="0" smtClean="0"/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Wir wählen willkürlich die Strecke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 sz="2200" dirty="0" smtClean="0"/>
                  <a:t> als Grundseite des Dreiecks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de-DE" sz="2200" dirty="0" smtClean="0"/>
                  <a:t> und bestimmen nun den Abstand des Punktes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zu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 sz="2200" dirty="0" smtClean="0"/>
                  <a:t>, denn dies ist die Höhe des Dreiecks.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Dazu konstruieren wir zunächst eine Hilfsebene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, </a:t>
                </a:r>
                <a:br>
                  <a:rPr lang="de-DE" sz="2200" dirty="0" smtClean="0"/>
                </a:br>
                <a:r>
                  <a:rPr lang="de-DE" sz="2200" dirty="0" smtClean="0"/>
                  <a:t>senkrecht zu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de-DE" sz="2200" dirty="0" smtClean="0"/>
                  <a:t>, so dass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200" dirty="0" smtClean="0"/>
                  <a:t> auf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liegt.</a:t>
                </a:r>
              </a:p>
              <a:p>
                <a:pPr marL="0" indent="0">
                  <a:buClrTx/>
                  <a:buSzPct val="100000"/>
                  <a:buNone/>
                </a:pPr>
                <a:r>
                  <a:rPr lang="de-DE" sz="2200" dirty="0" smtClean="0"/>
                  <a:t>Mit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haben wir bereits einen Normalenvektor 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. Aber etwas einfacher wird es, wenn wir durch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200" dirty="0" smtClean="0"/>
                  <a:t> teilen, da es ja auf die Länge nicht ankommt. Also nehmen wir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 smtClean="0"/>
                  <a:t> als Normalenvektor für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200" dirty="0" smtClean="0"/>
                  <a:t> und haben somit: 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  −2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 mit einem noch unbekannten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 smtClean="0"/>
                  <a:t>.</a:t>
                </a: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75402" y="1763924"/>
                <a:ext cx="8988557" cy="5544305"/>
              </a:xfrm>
              <a:blipFill>
                <a:blip r:embed="rId2"/>
                <a:stretch>
                  <a:fillRect l="-814" t="-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Wahlteil </a:t>
            </a:r>
            <a:r>
              <a:rPr lang="de-DE" sz="4000" dirty="0" smtClean="0"/>
              <a:t>2019 </a:t>
            </a:r>
            <a:r>
              <a:rPr lang="de-DE" sz="4000" dirty="0"/>
              <a:t>– Aufgabe B </a:t>
            </a:r>
            <a:r>
              <a:rPr lang="de-DE" sz="4000" dirty="0" smtClean="0"/>
              <a:t>2</a:t>
            </a:r>
            <a:endParaRPr lang="de-DE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496696" y="59301"/>
                <a:ext cx="144016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(2|8|0)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(2|3|5)</m:t>
                    </m:r>
                  </m:oMath>
                </a14:m>
                <a:endParaRPr lang="de-DE" sz="1400" dirty="0" smtClean="0"/>
              </a:p>
              <a:p>
                <a:pPr algn="r"/>
                <a:r>
                  <a:rPr lang="de-DE" sz="1400" dirty="0" smtClean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(4|6|10)</m:t>
                    </m:r>
                  </m:oMath>
                </a14:m>
                <a:endParaRPr lang="de-DE" sz="1400" dirty="0" smtClean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696" y="59301"/>
                <a:ext cx="1440160" cy="954107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/>
          <p:cNvGrpSpPr/>
          <p:nvPr/>
        </p:nvGrpSpPr>
        <p:grpSpPr>
          <a:xfrm>
            <a:off x="7848624" y="3122107"/>
            <a:ext cx="1656184" cy="1377810"/>
            <a:chOff x="7848624" y="3122107"/>
            <a:chExt cx="1656184" cy="1377810"/>
          </a:xfrm>
        </p:grpSpPr>
        <p:sp>
          <p:nvSpPr>
            <p:cNvPr id="5" name="Parallelogramm 4"/>
            <p:cNvSpPr/>
            <p:nvPr/>
          </p:nvSpPr>
          <p:spPr>
            <a:xfrm>
              <a:off x="7848624" y="3491495"/>
              <a:ext cx="1656184" cy="720080"/>
            </a:xfrm>
            <a:prstGeom prst="parallelogram">
              <a:avLst>
                <a:gd name="adj" fmla="val 5924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hteck 5"/>
                <p:cNvSpPr/>
                <p:nvPr/>
              </p:nvSpPr>
              <p:spPr>
                <a:xfrm>
                  <a:off x="9036072" y="3419797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" name="Rechtec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6072" y="3419797"/>
                  <a:ext cx="343940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Ellipse 8"/>
            <p:cNvSpPr/>
            <p:nvPr/>
          </p:nvSpPr>
          <p:spPr>
            <a:xfrm>
              <a:off x="9144768" y="3671829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hteck 10"/>
                <p:cNvSpPr/>
                <p:nvPr/>
              </p:nvSpPr>
              <p:spPr>
                <a:xfrm>
                  <a:off x="8609800" y="3976116"/>
                  <a:ext cx="34028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1" name="Rechteck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800" y="3976116"/>
                  <a:ext cx="340285" cy="3077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hteck 11"/>
                <p:cNvSpPr/>
                <p:nvPr/>
              </p:nvSpPr>
              <p:spPr>
                <a:xfrm>
                  <a:off x="7883330" y="3948844"/>
                  <a:ext cx="36144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2" name="Rechteck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3330" y="3948844"/>
                  <a:ext cx="361445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Gerade Verbindung mit Pfeil 14"/>
            <p:cNvCxnSpPr/>
            <p:nvPr/>
          </p:nvCxnSpPr>
          <p:spPr>
            <a:xfrm>
              <a:off x="8657002" y="3286055"/>
              <a:ext cx="1620" cy="49426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hteck 15"/>
                <p:cNvSpPr/>
                <p:nvPr/>
              </p:nvSpPr>
              <p:spPr>
                <a:xfrm>
                  <a:off x="8422367" y="3419322"/>
                  <a:ext cx="3304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de-DE" sz="1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6" name="Rechteck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2367" y="3419322"/>
                  <a:ext cx="33041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hteck 16"/>
                <p:cNvSpPr/>
                <p:nvPr/>
              </p:nvSpPr>
              <p:spPr>
                <a:xfrm>
                  <a:off x="8609800" y="3131765"/>
                  <a:ext cx="34817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7" name="Rechteck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800" y="3131765"/>
                  <a:ext cx="348172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Gerader Verbinder 18"/>
            <p:cNvCxnSpPr/>
            <p:nvPr/>
          </p:nvCxnSpPr>
          <p:spPr>
            <a:xfrm>
              <a:off x="8661170" y="3122107"/>
              <a:ext cx="0" cy="12787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8650986" y="4109055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8649276" y="3265597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hteck 19"/>
                <p:cNvSpPr/>
                <p:nvPr/>
              </p:nvSpPr>
              <p:spPr>
                <a:xfrm>
                  <a:off x="8568704" y="4192140"/>
                  <a:ext cx="34394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0" name="Rechteck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8704" y="4192140"/>
                  <a:ext cx="343940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hteck 21"/>
                <p:cNvSpPr/>
                <p:nvPr/>
              </p:nvSpPr>
              <p:spPr>
                <a:xfrm>
                  <a:off x="8640712" y="3625637"/>
                  <a:ext cx="34028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22" name="Rechteck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0712" y="3625637"/>
                  <a:ext cx="34028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Ellipse 22"/>
            <p:cNvSpPr/>
            <p:nvPr/>
          </p:nvSpPr>
          <p:spPr>
            <a:xfrm>
              <a:off x="8651076" y="3758576"/>
              <a:ext cx="36000" cy="36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69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409</Words>
  <Application>Microsoft Office PowerPoint</Application>
  <PresentationFormat>Benutzerdefiniert</PresentationFormat>
  <Paragraphs>186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Calibri</vt:lpstr>
      <vt:lpstr>Cambria Math</vt:lpstr>
      <vt:lpstr>Wingdings</vt:lpstr>
      <vt:lpstr>Wingdings 2</vt:lpstr>
      <vt:lpstr>Galathea</vt:lpstr>
      <vt:lpstr>PowerPoint-Präsentation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  <vt:lpstr>Wahlteil 2019 – Aufgabe B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262</cp:revision>
  <dcterms:modified xsi:type="dcterms:W3CDTF">2019-11-07T08:57:34Z</dcterms:modified>
</cp:coreProperties>
</file>