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15"/>
  </p:notes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2" autoAdjust="0"/>
  </p:normalViewPr>
  <p:slideViewPr>
    <p:cSldViewPr>
      <p:cViewPr varScale="1">
        <p:scale>
          <a:sx n="75" d="100"/>
          <a:sy n="75" d="100"/>
        </p:scale>
        <p:origin x="60" y="13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us_messner@web.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earning-freiburg.d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2"/>
          <p:cNvSpPr/>
          <p:nvPr/>
        </p:nvSpPr>
        <p:spPr>
          <a:xfrm>
            <a:off x="180001" y="7092000"/>
            <a:ext cx="9720000" cy="0"/>
          </a:xfrm>
          <a:prstGeom prst="line">
            <a:avLst/>
          </a:prstGeom>
          <a:ln>
            <a:solidFill>
              <a:srgbClr val="808080"/>
            </a:solidFill>
          </a:ln>
        </p:spPr>
      </p:sp>
      <p:pic>
        <p:nvPicPr>
          <p:cNvPr id="39" name="Grafik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35440" y="7183440"/>
            <a:ext cx="304920" cy="304920"/>
          </a:xfrm>
          <a:prstGeom prst="rect">
            <a:avLst/>
          </a:prstGeom>
        </p:spPr>
      </p:pic>
      <p:sp>
        <p:nvSpPr>
          <p:cNvPr id="40" name="TextShape 3"/>
          <p:cNvSpPr txBox="1"/>
          <p:nvPr/>
        </p:nvSpPr>
        <p:spPr>
          <a:xfrm>
            <a:off x="612000" y="7115040"/>
            <a:ext cx="9180000" cy="390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de-DE" sz="2000" dirty="0">
                <a:hlinkClick r:id="rId3"/>
              </a:rPr>
              <a:t>klaus_messner@web.de</a:t>
            </a:r>
            <a:r>
              <a:rPr lang="de-DE" sz="2000" dirty="0"/>
              <a:t>			     		</a:t>
            </a:r>
            <a:r>
              <a:rPr lang="de-DE" sz="2000" dirty="0">
                <a:hlinkClick r:id="rId4"/>
              </a:rPr>
              <a:t>www.elearning-freiburg.de</a:t>
            </a:r>
            <a:endParaRPr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Abiturprüfung Mathematik </a:t>
            </a:r>
            <a:r>
              <a:rPr lang="de-DE" sz="4400" dirty="0" smtClean="0">
                <a:solidFill>
                  <a:srgbClr val="2300DC"/>
                </a:solidFill>
              </a:rPr>
              <a:t>2019 </a:t>
            </a:r>
            <a:r>
              <a:rPr lang="de-DE" sz="4400" dirty="0">
                <a:solidFill>
                  <a:srgbClr val="2300DC"/>
                </a:solidFill>
              </a:rPr>
              <a:t>Baden-Württemberg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Allgemeinbildende Gymnasien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 err="1">
                <a:solidFill>
                  <a:srgbClr val="0000FF"/>
                </a:solidFill>
              </a:rPr>
              <a:t>Wahlteil</a:t>
            </a:r>
            <a:r>
              <a:rPr lang="de-DE" sz="4400" dirty="0">
                <a:solidFill>
                  <a:srgbClr val="0000FF"/>
                </a:solidFill>
              </a:rPr>
              <a:t> Stochastik C 1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FF0000"/>
                </a:solidFill>
              </a:rPr>
              <a:t>Lösung der Aufgabe C 1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Ereignis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endParaRPr lang="de-DE" sz="2200" b="1" dirty="0" smtClean="0"/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Die Summe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de-DE" sz="2200" dirty="0" smtClean="0"/>
                  <a:t> kann erreicht werden durch die Kombinationen </a:t>
                </a:r>
                <a14:m>
                  <m:oMath xmlns:m="http://schemas.openxmlformats.org/officeDocument/2006/math">
                    <m:r>
                      <a:rPr lang="de-DE" sz="2200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, 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Jede der Kombinationen hat dieselbe WS von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DE" sz="2200" dirty="0" smtClean="0"/>
                  <a:t>.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Es folgt: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⋅3=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≈0,016=1,6%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lv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Ereignis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2200" dirty="0" smtClean="0"/>
                  <a:t> hat eine WS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2,1%</m:t>
                    </m:r>
                  </m:oMath>
                </a14:m>
                <a:r>
                  <a:rPr lang="de-DE" sz="2200" dirty="0" smtClean="0"/>
                  <a:t> und Ereignis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de-DE" sz="2200" dirty="0" smtClean="0"/>
                  <a:t> hat eine WS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1,6%</m:t>
                    </m:r>
                  </m:oMath>
                </a14:m>
                <a:r>
                  <a:rPr lang="de-DE" sz="2200" dirty="0" smtClean="0"/>
                  <a:t>.</a:t>
                </a:r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6840512" y="71402"/>
                <a:ext cx="316835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buSzPct val="100000"/>
                </a:pP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400" dirty="0"/>
                  <a:t>: „Bei allen drei Körpern wird dieselbe Zahl geworfen.“</a:t>
                </a:r>
                <a:br>
                  <a:rPr lang="de-DE" sz="1400" dirty="0"/>
                </a:b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de-DE" sz="1400" dirty="0"/>
                  <a:t>: „Die Summe der geworfenen Zahlen beträgt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de-DE" sz="1400" dirty="0" smtClean="0"/>
                  <a:t>.“</a:t>
                </a:r>
                <a:endParaRPr lang="de-DE" sz="1400" dirty="0"/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512" y="71402"/>
                <a:ext cx="3168352" cy="954107"/>
              </a:xfrm>
              <a:prstGeom prst="rect">
                <a:avLst/>
              </a:prstGeom>
              <a:blipFill>
                <a:blip r:embed="rId3"/>
                <a:stretch>
                  <a:fillRect l="-577" t="-1282" b="-57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r Verbinder 10"/>
          <p:cNvCxnSpPr/>
          <p:nvPr/>
        </p:nvCxnSpPr>
        <p:spPr>
          <a:xfrm>
            <a:off x="719832" y="4571925"/>
            <a:ext cx="66175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4875571" y="4571925"/>
            <a:ext cx="552375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11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Lösung Aufgabe C 1 d) 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Erwartungswert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Die Zufallsvariable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 smtClean="0"/>
                  <a:t> zählt die Anzahl der Einsen. Somit gilt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0,1,2</m:t>
                        </m:r>
                      </m:e>
                    </m:d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1;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𝑇𝑒𝑡𝑟𝑎𝑒𝑑𝑒𝑟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𝐾𝑒𝑖𝑛𝑒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 1, 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𝑇𝑒𝑡𝑟𝑎𝑒𝑑𝑒𝑟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1;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ü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𝑟𝑓𝑒𝑙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𝐾𝑒𝑖𝑛𝑒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 1,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ü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𝑟𝑓𝑒𝑙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200" dirty="0" smtClean="0"/>
                  <a:t> folgt: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de-DE" sz="2200" b="0" dirty="0" smtClean="0"/>
                  <a:t> 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de-DE" sz="2200" dirty="0" smtClean="0"/>
                  <a:t> 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de-DE" sz="2200" dirty="0" smtClean="0"/>
                  <a:t> 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Der „reine“ Erwartungswert ist daher: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0⋅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+1⋅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+2⋅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de-DE" sz="2200" dirty="0" smtClean="0"/>
                  <a:t> </a:t>
                </a:r>
              </a:p>
              <a:p>
                <a:pPr marL="0" lv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b="-3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  <p:sp>
        <p:nvSpPr>
          <p:cNvPr id="2" name="Rechteck 1"/>
          <p:cNvSpPr/>
          <p:nvPr/>
        </p:nvSpPr>
        <p:spPr>
          <a:xfrm>
            <a:off x="8064648" y="107429"/>
            <a:ext cx="182474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400" dirty="0" smtClean="0"/>
              <a:t>Tetraeder, Würfel</a:t>
            </a:r>
          </a:p>
          <a:p>
            <a:pPr algn="r"/>
            <a:r>
              <a:rPr lang="de-DE" sz="1400" dirty="0" smtClean="0"/>
              <a:t>Auszahlbeträge:</a:t>
            </a:r>
          </a:p>
          <a:p>
            <a:pPr algn="r"/>
            <a:r>
              <a:rPr lang="de-DE" sz="1400" dirty="0" smtClean="0"/>
              <a:t>0 Einsen =&gt; 0€</a:t>
            </a:r>
          </a:p>
          <a:p>
            <a:pPr algn="r"/>
            <a:r>
              <a:rPr lang="de-DE" sz="1400" dirty="0" smtClean="0"/>
              <a:t>1 Eins =&gt; 1€</a:t>
            </a:r>
          </a:p>
          <a:p>
            <a:pPr algn="r"/>
            <a:r>
              <a:rPr lang="de-DE" sz="1400" dirty="0" smtClean="0"/>
              <a:t>2 Einsen =&gt; 2€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5832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Vom „reine“ Erwartungswert muss aber noch der Einsatz abgezogen werden, denn gesucht ist der </a:t>
                </a:r>
                <a:r>
                  <a:rPr lang="de-DE" sz="2200" b="1" dirty="0" smtClean="0"/>
                  <a:t>Erwartungswert des Gewinns</a:t>
                </a:r>
                <a:r>
                  <a:rPr lang="de-DE" sz="2200" dirty="0" smtClean="0"/>
                  <a:t>!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Es folgt: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𝐺𝑒𝑤𝑖𝑛𝑛</m:t>
                        </m:r>
                      </m:sub>
                    </m:sSub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≈−0,083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lv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Der erwartete Verlust des Spiels beträgt etwa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8,3</m:t>
                    </m:r>
                  </m:oMath>
                </a14:m>
                <a:r>
                  <a:rPr lang="de-DE" sz="2200" dirty="0" smtClean="0"/>
                  <a:t> Cent.</a:t>
                </a:r>
              </a:p>
              <a:p>
                <a:pPr marL="0" lv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5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7704607" y="83346"/>
                <a:ext cx="2304257" cy="6124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>
                  <a:buSzPct val="100000"/>
                </a:pPr>
                <a:r>
                  <a:rPr lang="de-DE" sz="1400" dirty="0" smtClean="0"/>
                  <a:t>Erwartungswert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de-DE" sz="1400" dirty="0" smtClean="0"/>
              </a:p>
              <a:p>
                <a:pPr lvl="0" algn="r">
                  <a:buSzPct val="100000"/>
                </a:pPr>
                <a:r>
                  <a:rPr lang="de-DE" sz="1400" dirty="0" smtClean="0"/>
                  <a:t>Einsatz 0,5 €</a:t>
                </a:r>
                <a:endParaRPr lang="de-DE" sz="1400" dirty="0"/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607" y="83346"/>
                <a:ext cx="2304257" cy="612412"/>
              </a:xfrm>
              <a:prstGeom prst="rect">
                <a:avLst/>
              </a:prstGeom>
              <a:blipFill>
                <a:blip r:embed="rId3"/>
                <a:stretch>
                  <a:fillRect r="-794"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7095769" y="3995861"/>
            <a:ext cx="96887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3528144" y="3995861"/>
            <a:ext cx="96887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19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Lösung Aufgabe C 1e) 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Anzahl der Tetraeder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Wir bezeichnen die Anzahl der Tetraeder 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Das Ereignis „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 smtClean="0"/>
                  <a:t>“ kommt zustande durch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 smtClean="0"/>
                  <a:t> = Ziehung Tetraeder und Würfeln der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 smtClean="0"/>
                  <a:t> oder durch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200" dirty="0" smtClean="0"/>
                  <a:t> = Ziehung Oktaeder und Würfeln der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Damit ist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20−</m:t>
                            </m:r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=0,15</m:t>
                    </m:r>
                  </m:oMath>
                </a14:m>
                <a:r>
                  <a:rPr lang="de-DE" sz="2200" dirty="0" smtClean="0"/>
                  <a:t>. Dies lösen wir nach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 smtClean="0"/>
                  <a:t> auf: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160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160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160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=0,15</m:t>
                    </m:r>
                  </m:oMath>
                </a14:m>
                <a:r>
                  <a:rPr lang="de-DE" sz="2200" dirty="0" smtClean="0"/>
                  <a:t> 	|Ausrechnen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160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160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=0,15</m:t>
                    </m:r>
                  </m:oMath>
                </a14:m>
                <a:r>
                  <a:rPr lang="de-DE" sz="2200" dirty="0"/>
                  <a:t> 	</a:t>
                </a:r>
                <a:r>
                  <a:rPr lang="de-DE" sz="2200" dirty="0" smtClean="0"/>
                  <a:t>|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160</m:t>
                    </m:r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24⇒ 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/>
                  <a:t> </a:t>
                </a: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In dem Sack befinden sich 4 Tetraeder (</a:t>
                </a:r>
                <a:r>
                  <a:rPr lang="de-DE" sz="2200" smtClean="0"/>
                  <a:t>und </a:t>
                </a:r>
                <a:r>
                  <a:rPr lang="de-DE" sz="2200" smtClean="0"/>
                  <a:t>16 </a:t>
                </a:r>
                <a:r>
                  <a:rPr lang="de-DE" sz="2200" dirty="0" smtClean="0"/>
                  <a:t>Oktaeder).</a:t>
                </a:r>
                <a:endParaRPr lang="de-DE" sz="2200" dirty="0"/>
              </a:p>
              <a:p>
                <a:pPr marL="0" lv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b="-2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064648" y="107429"/>
                <a:ext cx="182474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00" dirty="0" smtClean="0"/>
                  <a:t>20 Körper</a:t>
                </a:r>
              </a:p>
              <a:p>
                <a:pPr algn="r"/>
                <a:r>
                  <a:rPr lang="de-DE" sz="1400" dirty="0" smtClean="0"/>
                  <a:t>Tetraeder, Oktaeder</a:t>
                </a:r>
              </a:p>
              <a:p>
                <a:pPr algn="r"/>
                <a:r>
                  <a:rPr lang="de-DE" sz="1400" dirty="0" smtClean="0"/>
                  <a:t>Eine Ziehung</a:t>
                </a:r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1400" i="1" dirty="0" smtClean="0">
                        <a:latin typeface="Cambria Math" panose="02040503050406030204" pitchFamily="18" charset="0"/>
                      </a:rPr>
                      <m:t>=0,15</m:t>
                    </m:r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648" y="107429"/>
                <a:ext cx="1824745" cy="954107"/>
              </a:xfrm>
              <a:prstGeom prst="rect">
                <a:avLst/>
              </a:prstGeom>
              <a:blipFill>
                <a:blip r:embed="rId3"/>
                <a:stretch>
                  <a:fillRect t="-1282" r="-10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4902862" y="6719711"/>
            <a:ext cx="128957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0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200" dirty="0" smtClean="0"/>
              <a:t>Betrachtet werden Körper, die auf jeder Seitenfläche mit einer Zahl beschriftet sind. 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 smtClean="0"/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 smtClean="0"/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 smtClean="0"/>
          </a:p>
          <a:p>
            <a:pPr marL="0" indent="0">
              <a:buNone/>
            </a:pPr>
            <a:r>
              <a:rPr lang="de-DE" sz="2200" dirty="0" smtClean="0"/>
              <a:t>Beim Werfen eines Körpers gilt die Zahl als geworfen, auf der der Körper zum Liegen kommt. Dabei werden bei jedem Körper die möglichen Zahlen jeweils mit derselben Wahrscheinlichkeit geworfen.</a:t>
            </a:r>
          </a:p>
          <a:p>
            <a:pPr marL="0" indent="0">
              <a:buNone/>
            </a:pPr>
            <a:endParaRPr lang="de-DE" sz="2200" dirty="0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205702"/>
              </p:ext>
            </p:extLst>
          </p:nvPr>
        </p:nvGraphicFramePr>
        <p:xfrm>
          <a:off x="791840" y="2771726"/>
          <a:ext cx="8352928" cy="20162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48351160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355908556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59083864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695299492"/>
                    </a:ext>
                  </a:extLst>
                </a:gridCol>
              </a:tblGrid>
              <a:tr h="1224135">
                <a:tc>
                  <a:txBody>
                    <a:bodyPr/>
                    <a:lstStyle/>
                    <a:p>
                      <a:r>
                        <a:rPr lang="de-DE" dirty="0" smtClean="0"/>
                        <a:t>Körper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Tetraeder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Würfel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Oktaeder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527063"/>
                  </a:ext>
                </a:extLst>
              </a:tr>
              <a:tr h="393306">
                <a:tc>
                  <a:txBody>
                    <a:bodyPr/>
                    <a:lstStyle/>
                    <a:p>
                      <a:r>
                        <a:rPr lang="de-DE" dirty="0" smtClean="0"/>
                        <a:t>Anzahl Seitenflächen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vier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sechs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acht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835393"/>
                  </a:ext>
                </a:extLst>
              </a:tr>
              <a:tr h="398782">
                <a:tc>
                  <a:txBody>
                    <a:bodyPr/>
                    <a:lstStyle/>
                    <a:p>
                      <a:r>
                        <a:rPr lang="de-DE" dirty="0" smtClean="0"/>
                        <a:t>Beschriftet mit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1, 2, 3, 4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1, 2, 3, 4, 5, 6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1, 2, 3, 4, 5, 6, 7, 8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958544"/>
                  </a:ext>
                </a:extLst>
              </a:tr>
            </a:tbl>
          </a:graphicData>
        </a:graphic>
      </p:graphicFrame>
      <p:grpSp>
        <p:nvGrpSpPr>
          <p:cNvPr id="28" name="Gruppieren 27"/>
          <p:cNvGrpSpPr/>
          <p:nvPr/>
        </p:nvGrpSpPr>
        <p:grpSpPr>
          <a:xfrm>
            <a:off x="3600152" y="3111907"/>
            <a:ext cx="722035" cy="667930"/>
            <a:chOff x="3408415" y="3016981"/>
            <a:chExt cx="722035" cy="667930"/>
          </a:xfrm>
        </p:grpSpPr>
        <p:grpSp>
          <p:nvGrpSpPr>
            <p:cNvPr id="17" name="Gruppieren 16"/>
            <p:cNvGrpSpPr/>
            <p:nvPr/>
          </p:nvGrpSpPr>
          <p:grpSpPr>
            <a:xfrm>
              <a:off x="3408415" y="3016981"/>
              <a:ext cx="722035" cy="667930"/>
              <a:chOff x="3408415" y="3016981"/>
              <a:chExt cx="722035" cy="667930"/>
            </a:xfrm>
          </p:grpSpPr>
          <p:cxnSp>
            <p:nvCxnSpPr>
              <p:cNvPr id="5" name="Gerader Verbinder 4"/>
              <p:cNvCxnSpPr/>
              <p:nvPr/>
            </p:nvCxnSpPr>
            <p:spPr>
              <a:xfrm flipV="1">
                <a:off x="3408758" y="3020941"/>
                <a:ext cx="406174" cy="6227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Gerader Verbinder 7"/>
              <p:cNvCxnSpPr/>
              <p:nvPr/>
            </p:nvCxnSpPr>
            <p:spPr>
              <a:xfrm flipH="1" flipV="1">
                <a:off x="3817346" y="3016981"/>
                <a:ext cx="296573" cy="66073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r Verbinder 10"/>
              <p:cNvCxnSpPr/>
              <p:nvPr/>
            </p:nvCxnSpPr>
            <p:spPr>
              <a:xfrm>
                <a:off x="3408415" y="3645217"/>
                <a:ext cx="722035" cy="396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Gerader Verbinder 18"/>
            <p:cNvCxnSpPr/>
            <p:nvPr/>
          </p:nvCxnSpPr>
          <p:spPr>
            <a:xfrm flipV="1">
              <a:off x="3408415" y="3546697"/>
              <a:ext cx="478637" cy="9702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3814932" y="3016981"/>
              <a:ext cx="72120" cy="52971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3887052" y="3545205"/>
              <a:ext cx="226867" cy="13251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Grafik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5175" y="3118420"/>
            <a:ext cx="781050" cy="733425"/>
          </a:xfrm>
          <a:prstGeom prst="rect">
            <a:avLst/>
          </a:prstGeom>
        </p:spPr>
      </p:pic>
      <p:pic>
        <p:nvPicPr>
          <p:cNvPr id="30" name="Grafik 29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600" y="3059757"/>
            <a:ext cx="828675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869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 smtClean="0"/>
                  <a:t>Ein Tetraeder wird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de-DE" sz="2200" dirty="0" smtClean="0"/>
                  <a:t>-mal geworfen.</a:t>
                </a:r>
                <a:br>
                  <a:rPr lang="de-DE" sz="2200" dirty="0" smtClean="0"/>
                </a:br>
                <a:r>
                  <a:rPr lang="de-DE" sz="2200" dirty="0" smtClean="0"/>
                  <a:t>Bestimmen Sie die Wahrscheinlichkeit der folgenden Ereignisse.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 smtClean="0"/>
                  <a:t>: „Die Zahl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 smtClean="0"/>
                  <a:t> wird genau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de-DE" sz="2200" dirty="0" smtClean="0"/>
                  <a:t>-mal geworfen.“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200" dirty="0" smtClean="0"/>
                  <a:t>: „Die Zahl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 smtClean="0"/>
                  <a:t> wird mindestens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 smtClean="0"/>
                  <a:t>-mal geworfen.“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								         </a:t>
                </a:r>
                <a:r>
                  <a:rPr lang="de-DE" sz="2200" dirty="0" smtClean="0"/>
                  <a:t>(1,5 </a:t>
                </a:r>
                <a:r>
                  <a:rPr lang="de-DE" sz="2200" dirty="0"/>
                  <a:t>VP)</a:t>
                </a:r>
                <a:br>
                  <a:rPr lang="de-DE" sz="2200" dirty="0"/>
                </a:br>
                <a:endParaRPr lang="de-DE" sz="2200" dirty="0" smtClean="0"/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 smtClean="0"/>
                  <a:t>Ermitteln Sie, wie oft man ein Tetraeder mindestens werfen muss, um mit einer Wahrscheinlichkeit von mindestens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95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de-DE" sz="2200" dirty="0" smtClean="0"/>
                  <a:t> mindestens einmal die Zahl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 smtClean="0"/>
                  <a:t> zu werfen.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								         </a:t>
                </a:r>
                <a:r>
                  <a:rPr lang="de-DE" sz="2200" dirty="0" smtClean="0"/>
                  <a:t>   (2 </a:t>
                </a:r>
                <a:r>
                  <a:rPr lang="de-DE" sz="2200" dirty="0"/>
                  <a:t>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80251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2200" dirty="0" smtClean="0"/>
                  <a:t>Ein Tetraeder, ein Würfel und ein Oktaeder werden gleichzeitig geworfen.</a:t>
                </a:r>
                <a:br>
                  <a:rPr lang="de-DE" sz="2200" dirty="0" smtClean="0"/>
                </a:br>
                <a:r>
                  <a:rPr lang="de-DE" sz="2200" dirty="0" smtClean="0"/>
                  <a:t>Berechnen Sie die Wahrscheinlichkeit der folgenden Ereignisse.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2200" dirty="0" smtClean="0"/>
                  <a:t>: „Bei allen drei Körpern wird dieselbe Zahl geworfen.“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de-DE" sz="2200" dirty="0" smtClean="0"/>
                  <a:t>: „Die Summe der geworfenen Zahlen beträgt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de-DE" sz="2200" dirty="0" smtClean="0"/>
                  <a:t>.“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								         </a:t>
                </a:r>
                <a:r>
                  <a:rPr lang="de-DE" sz="2200" dirty="0" smtClean="0"/>
                  <a:t>(2,5 </a:t>
                </a:r>
                <a:r>
                  <a:rPr lang="de-DE" sz="2200" dirty="0"/>
                  <a:t>VP)</a:t>
                </a:r>
                <a:br>
                  <a:rPr lang="de-DE" sz="2200" dirty="0"/>
                </a:br>
                <a:endParaRPr lang="de-DE" sz="2200" dirty="0" smtClean="0"/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2200" dirty="0" smtClean="0"/>
                  <a:t>Für einen Einsatz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de-DE" sz="2200" dirty="0" smtClean="0"/>
                  <a:t> Cent darf ein Spieler ein Tetraeder und ein Würfel einmal werfen. Anschließend erhält er die Anzahl der geworfenen Einsen in Euro ausbezahlt.</a:t>
                </a:r>
                <a:br>
                  <a:rPr lang="de-DE" sz="2200" dirty="0" smtClean="0"/>
                </a:br>
                <a:r>
                  <a:rPr lang="de-DE" sz="2200" dirty="0" smtClean="0"/>
                  <a:t>Bestimmen Sie den Erwartungswert für den Gewinn des Spielers.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								         </a:t>
                </a:r>
                <a:r>
                  <a:rPr lang="de-DE" sz="2200" dirty="0" smtClean="0"/>
                  <a:t>   (2 </a:t>
                </a:r>
                <a:r>
                  <a:rPr lang="de-DE" sz="2200" dirty="0"/>
                  <a:t>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7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96206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 startAt="5"/>
                </a:pPr>
                <a:r>
                  <a:rPr lang="de-DE" sz="2200" dirty="0" smtClean="0"/>
                  <a:t>In einem Sack befinden sich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 smtClean="0"/>
                  <a:t> Körper. Es handelt sich dabei um Tetraeder und Oktaeder, wie sie oben beschrieben sind. Einer dieser Körper wird zufällig gezogen und anschließend geworfen. Die Wahrscheinlichkeit, dabei die Zahl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 smtClean="0"/>
                  <a:t> zu werfen, beträgt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15 %</m:t>
                    </m:r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Berechnen Sie die Anzahl der Tetraeder im Sack.</a:t>
                </a: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								         </a:t>
                </a:r>
                <a:r>
                  <a:rPr lang="de-DE" sz="2200" dirty="0" smtClean="0"/>
                  <a:t>   (2 </a:t>
                </a:r>
                <a:r>
                  <a:rPr lang="de-DE" sz="2200" dirty="0"/>
                  <a:t>VP)</a:t>
                </a:r>
                <a:br>
                  <a:rPr lang="de-DE" sz="2200" dirty="0"/>
                </a:b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5691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Lösung Aufgabe C 1 a) 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Es sei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 smtClean="0"/>
                  <a:t> die Zufallsvariable, die die Anzahl der „Treffer“ in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de-DE" sz="2200" dirty="0" smtClean="0"/>
                  <a:t> Versuchen misst. Die Trefferwahrscheinlichkeit beim Tetraeder ist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DE" sz="2200" dirty="0" smtClean="0"/>
                  <a:t>. Damit folgt: 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=30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30</m:t>
                            </m:r>
                          </m:e>
                        </m:eqArr>
                      </m:e>
                    </m:d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sup>
                    </m:sSup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≈0,046=4,6%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Eingabe im GTR: 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2ND DISTR </a:t>
                </a:r>
                <a:r>
                  <a:rPr lang="de-DE" sz="2200" dirty="0" err="1" smtClean="0">
                    <a:latin typeface="Tw Cen MT Condensed" panose="020B0606020104020203" pitchFamily="34" charset="0"/>
                  </a:rPr>
                  <a:t>binompdf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(100,0.25,30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)</a:t>
                </a:r>
                <a:endParaRPr lang="de-DE" sz="2200" i="1" dirty="0" smtClean="0">
                  <a:latin typeface="Cambria Math" panose="02040503050406030204" pitchFamily="18" charset="0"/>
                </a:endParaRP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≥2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≤19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≈0,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de-DE" sz="2200" dirty="0" smtClean="0"/>
                  <a:t> 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/>
                  <a:t>Eingabe im GTR: </a:t>
                </a:r>
                <a:r>
                  <a:rPr lang="de-DE" sz="2200" dirty="0" smtClean="0"/>
                  <a:t>1-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2ND 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DISTR </a:t>
                </a:r>
                <a:r>
                  <a:rPr lang="de-DE" sz="2200" dirty="0" err="1" smtClean="0">
                    <a:latin typeface="Tw Cen MT Condensed" panose="020B0606020104020203" pitchFamily="34" charset="0"/>
                  </a:rPr>
                  <a:t>binomcdf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(100,0.25,19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)</a:t>
                </a:r>
                <a:endParaRPr lang="de-DE" sz="2200" dirty="0">
                  <a:latin typeface="Tw Cen MT Condensed" panose="020B0606020104020203" pitchFamily="34" charset="0"/>
                </a:endParaRPr>
              </a:p>
              <a:p>
                <a:pPr marL="0" lvl="0" indent="0"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Ereignis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200" dirty="0" smtClean="0"/>
                  <a:t> tritt ein mit einer Wahrscheinlichkeit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4,6%</m:t>
                    </m:r>
                  </m:oMath>
                </a14:m>
                <a:r>
                  <a:rPr lang="de-DE" sz="2200" dirty="0" smtClean="0"/>
                  <a:t> und Ereignis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200" dirty="0" smtClean="0"/>
                  <a:t> mit einer Wahrscheinlichkeit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90%</m:t>
                    </m:r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endParaRPr lang="de-DE" sz="2200" dirty="0"/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696496" y="107429"/>
                <a:ext cx="33322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400" dirty="0"/>
                  <a:t>: „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1400" dirty="0"/>
                  <a:t> wird genau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de-DE" sz="1400" dirty="0"/>
                  <a:t>-mal geworfen.“</a:t>
                </a:r>
                <a:br>
                  <a:rPr lang="de-DE" sz="1400" dirty="0"/>
                </a:b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400" dirty="0"/>
                  <a:t>: „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1400" dirty="0"/>
                  <a:t> wird mindestens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1400" dirty="0"/>
                  <a:t>-mal geworfen</a:t>
                </a:r>
                <a:r>
                  <a:rPr lang="de-DE" sz="1400" dirty="0" smtClean="0"/>
                  <a:t>.“</a:t>
                </a:r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496" y="107429"/>
                <a:ext cx="3332282" cy="523220"/>
              </a:xfrm>
              <a:prstGeom prst="rect">
                <a:avLst/>
              </a:prstGeom>
              <a:blipFill>
                <a:blip r:embed="rId3"/>
                <a:stretch>
                  <a:fillRect t="-2353" r="-549" b="-117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r Verbinder 3"/>
          <p:cNvCxnSpPr/>
          <p:nvPr/>
        </p:nvCxnSpPr>
        <p:spPr>
          <a:xfrm>
            <a:off x="1702291" y="6156101"/>
            <a:ext cx="210855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6624488" y="6156101"/>
            <a:ext cx="66175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4049337" y="6516141"/>
            <a:ext cx="66175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8748801" y="6156101"/>
            <a:ext cx="210855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1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Lösung Aufgabe C 1 b) 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Mindestanzahl Würfe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Wieder sei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 smtClean="0"/>
                  <a:t> die Anzahl der Treffer. Gesucht ist eine Anzahl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2200" dirty="0" smtClean="0"/>
                  <a:t> von Versuchen so dass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≥1)≥0,95</m:t>
                    </m:r>
                  </m:oMath>
                </a14:m>
                <a:r>
                  <a:rPr lang="de-DE" sz="2200" dirty="0" smtClean="0"/>
                  <a:t> gilt. Wir formen dies um zu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)≥0,95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Hier lässt sich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2200" dirty="0" smtClean="0"/>
                  <a:t> mit Hilfe einer </a:t>
                </a:r>
                <a:r>
                  <a:rPr lang="de-DE" sz="2200" dirty="0"/>
                  <a:t>W</a:t>
                </a:r>
                <a:r>
                  <a:rPr lang="de-DE" sz="2200" dirty="0" smtClean="0"/>
                  <a:t>ertetabelle mit dem GTR ermitteln. 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Dazu gibt man den Ausdruck 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1-binompdf(X,0.25,0)</a:t>
                </a:r>
                <a:r>
                  <a:rPr lang="de-DE" sz="2200" dirty="0" smtClean="0"/>
                  <a:t> im Y-Editor </a:t>
                </a:r>
                <a:br>
                  <a:rPr lang="de-DE" sz="2200" dirty="0" smtClean="0"/>
                </a:br>
                <a:r>
                  <a:rPr lang="de-DE" sz="2200" dirty="0" smtClean="0"/>
                  <a:t>des GTR ein und lässt sich mit 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2ND TABLE</a:t>
                </a:r>
                <a:r>
                  <a:rPr lang="de-DE" sz="2200" dirty="0" smtClean="0"/>
                  <a:t> die Wertetabelle </a:t>
                </a:r>
                <a:br>
                  <a:rPr lang="de-DE" sz="2200" dirty="0" smtClean="0"/>
                </a:br>
                <a:r>
                  <a:rPr lang="de-DE" sz="2200" dirty="0" smtClean="0"/>
                  <a:t>anzeigen. Dort liest man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=11</m:t>
                    </m:r>
                  </m:oMath>
                </a14:m>
                <a:r>
                  <a:rPr lang="de-DE" sz="2200" dirty="0" smtClean="0"/>
                  <a:t> (also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 smtClean="0"/>
                  <a:t>1) ab.</a:t>
                </a:r>
              </a:p>
              <a:p>
                <a:pPr marL="0" lv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 </a:t>
                </a:r>
                <a:r>
                  <a:rPr lang="de-DE" sz="2200" dirty="0" smtClean="0"/>
                  <a:t>Man braucht mindestens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 smtClean="0"/>
                  <a:t> Versuche, damit man mit einer Wahrscheinlichkeit von mindestens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de-DE" sz="2200" dirty="0" smtClean="0"/>
                  <a:t> mit dem Tetraeder mindestens einmal eine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 smtClean="0"/>
                  <a:t> wirft.</a:t>
                </a:r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6840512" y="71402"/>
                <a:ext cx="3168352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buSzPct val="100000"/>
                </a:pPr>
                <a:r>
                  <a:rPr lang="de-DE" sz="1400" dirty="0"/>
                  <a:t>Ermitteln Sie, wie oft man ein Tetraeder mindestens werfen muss, um mit einer Wahrscheinlichkeit von mindestens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95 %</m:t>
                    </m:r>
                  </m:oMath>
                </a14:m>
                <a:r>
                  <a:rPr lang="de-DE" sz="1400" dirty="0"/>
                  <a:t> mindestens einmal die Zahl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1400" dirty="0"/>
                  <a:t> zu </a:t>
                </a:r>
                <a:r>
                  <a:rPr lang="de-DE" sz="1400" dirty="0" smtClean="0"/>
                  <a:t>werfen.</a:t>
                </a:r>
                <a:endParaRPr lang="de-DE" sz="1400" dirty="0"/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512" y="71402"/>
                <a:ext cx="3168352" cy="1169551"/>
              </a:xfrm>
              <a:prstGeom prst="rect">
                <a:avLst/>
              </a:prstGeom>
              <a:blipFill>
                <a:blip r:embed="rId3"/>
                <a:stretch>
                  <a:fillRect l="-577" t="-1042" b="-41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r Verbinder 10"/>
          <p:cNvCxnSpPr/>
          <p:nvPr/>
        </p:nvCxnSpPr>
        <p:spPr>
          <a:xfrm>
            <a:off x="4804726" y="5785787"/>
            <a:ext cx="1418536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0552" y="3923853"/>
            <a:ext cx="2127998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81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Zur Übung können wir den Ausdruck von eben auch „per Hand“ umformen. Aber den Taschenrechner brauchen wir am Ende doch.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≥0,95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de-DE" sz="22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1−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≥0,95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 </m:t>
                    </m:r>
                  </m:oMath>
                </a14:m>
                <a:r>
                  <a:rPr lang="de-DE" sz="22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≥0,95</m:t>
                    </m:r>
                  </m:oMath>
                </a14:m>
                <a:r>
                  <a:rPr lang="de-DE" sz="2200" dirty="0" smtClean="0"/>
                  <a:t> 	|</a:t>
                </a:r>
                <a14:m>
                  <m:oMath xmlns:m="http://schemas.openxmlformats.org/officeDocument/2006/math">
                    <m:r>
                      <a:rPr lang="de-DE" sz="22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 smtClean="0"/>
                  <a:t>  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0,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 smtClean="0"/>
                  <a:t> 	|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de-DE" sz="2200" dirty="0" smtClean="0"/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0,05</m:t>
                    </m:r>
                  </m:oMath>
                </a14:m>
                <a:r>
                  <a:rPr lang="de-DE" sz="2200" dirty="0" smtClean="0"/>
                  <a:t> 		|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/>
                    </m:func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func>
                      <m:func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dirty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  <m:r>
                      <a:rPr lang="de-DE" sz="2200" i="1" dirty="0"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dirty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0,05</m:t>
                        </m:r>
                      </m:e>
                    </m:func>
                  </m:oMath>
                </a14:m>
                <a:r>
                  <a:rPr lang="de-DE" sz="2200" dirty="0"/>
                  <a:t> 	</a:t>
                </a:r>
                <a:r>
                  <a:rPr lang="de-DE" sz="2200" dirty="0" smtClean="0"/>
                  <a:t>|</a:t>
                </a:r>
                <a14:m>
                  <m:oMath xmlns:m="http://schemas.openxmlformats.org/officeDocument/2006/math">
                    <m:r>
                      <a:rPr lang="de-DE" sz="2200" b="0" i="0" smtClean="0">
                        <a:latin typeface="Cambria Math" panose="02040503050406030204" pitchFamily="18" charset="0"/>
                      </a:rPr>
                      <m:t>:</m:t>
                    </m:r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r>
                  <a:rPr lang="de-DE" sz="2200" dirty="0" smtClean="0"/>
                  <a:t>  Division durch negative Zahl!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200" dirty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0,05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200" b="0" i="0" dirty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0,75</m:t>
                            </m:r>
                          </m:e>
                        </m:func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=10,41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Da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2200" dirty="0" smtClean="0"/>
                  <a:t> ganzzahlig ist, gilt wiederum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≥11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  <a:p>
                <a:pPr marL="0" lvl="0" indent="0">
                  <a:buClrTx/>
                  <a:buSzPct val="100000"/>
                  <a:buNone/>
                </a:pPr>
                <a:endParaRPr lang="de-DE" sz="2200" dirty="0" smtClean="0"/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b="-34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136656" y="98100"/>
                <a:ext cx="182556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&gt;0,95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656" y="98100"/>
                <a:ext cx="182556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44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Lösung Aufgabe C 1 c) 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b="1" dirty="0" smtClean="0"/>
                  <a:t>Ereignis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endParaRPr lang="de-DE" sz="2200" b="1" dirty="0" smtClean="0"/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Darstellung als Menge: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1,1,1</m:t>
                            </m:r>
                          </m:e>
                        </m:d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3,3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</m:e>
                    </m:d>
                  </m:oMath>
                </a14:m>
                <a:endParaRPr lang="de-DE" sz="2200" dirty="0" smtClean="0"/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 smtClean="0"/>
                  <a:t>Für jeden Wert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2200" dirty="0" smtClean="0"/>
                  <a:t> gilt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𝑇𝑒𝑡𝑟𝑎𝑒𝑑𝑒𝑟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ü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𝑟𝑓𝑒𝑙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200" dirty="0" smtClean="0"/>
                  <a:t> bzw.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𝑂𝑘𝑡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𝑎𝑒𝑑𝑒𝑟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de-DE" sz="2200" dirty="0" smtClean="0"/>
                  <a:t>. Damit folgt: </a:t>
                </a:r>
              </a:p>
              <a:p>
                <a:pPr marL="0" lv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⋅4=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48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≈0,021=2,1%</m:t>
                    </m:r>
                  </m:oMath>
                </a14:m>
                <a:r>
                  <a:rPr lang="de-DE" sz="2200" dirty="0" smtClean="0"/>
                  <a:t> </a:t>
                </a:r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Wahlteil </a:t>
            </a:r>
            <a:r>
              <a:rPr lang="de-DE" sz="4000" dirty="0" smtClean="0"/>
              <a:t>2019 </a:t>
            </a:r>
            <a:r>
              <a:rPr lang="de-DE" sz="4000" dirty="0"/>
              <a:t>– Aufgabe C </a:t>
            </a:r>
            <a:r>
              <a:rPr lang="de-DE" sz="4000" dirty="0" smtClean="0"/>
              <a:t>1</a:t>
            </a:r>
            <a:endParaRPr lang="de-D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6840512" y="71402"/>
                <a:ext cx="316835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buSzPct val="100000"/>
                </a:pP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400" dirty="0"/>
                  <a:t>: „Bei allen drei Körpern wird dieselbe Zahl geworfen.“</a:t>
                </a:r>
                <a:br>
                  <a:rPr lang="de-DE" sz="1400" dirty="0"/>
                </a:b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de-DE" sz="1400" dirty="0"/>
                  <a:t>: „Die Summe der geworfenen Zahlen beträgt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de-DE" sz="1400" dirty="0" smtClean="0"/>
                  <a:t>.“</a:t>
                </a:r>
                <a:endParaRPr lang="de-DE" sz="1400" dirty="0"/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512" y="71402"/>
                <a:ext cx="3168352" cy="954107"/>
              </a:xfrm>
              <a:prstGeom prst="rect">
                <a:avLst/>
              </a:prstGeom>
              <a:blipFill>
                <a:blip r:embed="rId3"/>
                <a:stretch>
                  <a:fillRect l="-577" t="-1282" b="-57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r Verbinder 10"/>
          <p:cNvCxnSpPr/>
          <p:nvPr/>
        </p:nvCxnSpPr>
        <p:spPr>
          <a:xfrm>
            <a:off x="778155" y="4715941"/>
            <a:ext cx="66175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4824288" y="4715941"/>
            <a:ext cx="66175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80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592</Words>
  <Application>Microsoft Office PowerPoint</Application>
  <PresentationFormat>Benutzerdefiniert</PresentationFormat>
  <Paragraphs>116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Calibri</vt:lpstr>
      <vt:lpstr>Cambria Math</vt:lpstr>
      <vt:lpstr>Tw Cen MT Condensed</vt:lpstr>
      <vt:lpstr>Wingdings</vt:lpstr>
      <vt:lpstr>Wingdings 2</vt:lpstr>
      <vt:lpstr>Galathea</vt:lpstr>
      <vt:lpstr>PowerPoint-Präsentation</vt:lpstr>
      <vt:lpstr>Wahlteil 2019 – Aufgabe C 1</vt:lpstr>
      <vt:lpstr>Wahlteil 2019 – Aufgabe C 1</vt:lpstr>
      <vt:lpstr>Wahlteil 2019 – Aufgabe C 1</vt:lpstr>
      <vt:lpstr>Wahlteil 2019 – Aufgabe C 1</vt:lpstr>
      <vt:lpstr>Wahlteil 2019 – Aufgabe C 1</vt:lpstr>
      <vt:lpstr>Wahlteil 2019 – Aufgabe C 1</vt:lpstr>
      <vt:lpstr>Wahlteil 2019 – Aufgabe C 1</vt:lpstr>
      <vt:lpstr>Wahlteil 2019 – Aufgabe C 1</vt:lpstr>
      <vt:lpstr>Wahlteil 2019 – Aufgabe C 1</vt:lpstr>
      <vt:lpstr>Wahlteil 2019 – Aufgabe C 1</vt:lpstr>
      <vt:lpstr>Wahlteil 2019 – Aufgabe C 1</vt:lpstr>
      <vt:lpstr>Wahlteil 2019 – Aufgabe C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270</cp:revision>
  <dcterms:modified xsi:type="dcterms:W3CDTF">2019-10-30T10:50:33Z</dcterms:modified>
</cp:coreProperties>
</file>