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87" r:id="rId1"/>
  </p:sldMasterIdLst>
  <p:notesMasterIdLst>
    <p:notesMasterId r:id="rId17"/>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10080625" cy="7559675"/>
  <p:notesSz cx="7559675" cy="10691813"/>
  <p:defaultTextStyle>
    <a:defPPr>
      <a:defRPr lang="de-DE"/>
    </a:defPPr>
    <a:lvl1pPr marL="0" algn="l" defTabSz="914305" rtl="0" eaLnBrk="1" latinLnBrk="0" hangingPunct="1">
      <a:defRPr sz="1800" kern="1200">
        <a:solidFill>
          <a:schemeClr val="tx1"/>
        </a:solidFill>
        <a:latin typeface="+mn-lt"/>
        <a:ea typeface="+mn-ea"/>
        <a:cs typeface="+mn-cs"/>
      </a:defRPr>
    </a:lvl1pPr>
    <a:lvl2pPr marL="457152" algn="l" defTabSz="914305" rtl="0" eaLnBrk="1" latinLnBrk="0" hangingPunct="1">
      <a:defRPr sz="1800" kern="1200">
        <a:solidFill>
          <a:schemeClr val="tx1"/>
        </a:solidFill>
        <a:latin typeface="+mn-lt"/>
        <a:ea typeface="+mn-ea"/>
        <a:cs typeface="+mn-cs"/>
      </a:defRPr>
    </a:lvl2pPr>
    <a:lvl3pPr marL="914305" algn="l" defTabSz="914305" rtl="0" eaLnBrk="1" latinLnBrk="0" hangingPunct="1">
      <a:defRPr sz="1800" kern="1200">
        <a:solidFill>
          <a:schemeClr val="tx1"/>
        </a:solidFill>
        <a:latin typeface="+mn-lt"/>
        <a:ea typeface="+mn-ea"/>
        <a:cs typeface="+mn-cs"/>
      </a:defRPr>
    </a:lvl3pPr>
    <a:lvl4pPr marL="1371457" algn="l" defTabSz="914305" rtl="0" eaLnBrk="1" latinLnBrk="0" hangingPunct="1">
      <a:defRPr sz="1800" kern="1200">
        <a:solidFill>
          <a:schemeClr val="tx1"/>
        </a:solidFill>
        <a:latin typeface="+mn-lt"/>
        <a:ea typeface="+mn-ea"/>
        <a:cs typeface="+mn-cs"/>
      </a:defRPr>
    </a:lvl4pPr>
    <a:lvl5pPr marL="1828610" algn="l" defTabSz="914305" rtl="0" eaLnBrk="1" latinLnBrk="0" hangingPunct="1">
      <a:defRPr sz="1800" kern="1200">
        <a:solidFill>
          <a:schemeClr val="tx1"/>
        </a:solidFill>
        <a:latin typeface="+mn-lt"/>
        <a:ea typeface="+mn-ea"/>
        <a:cs typeface="+mn-cs"/>
      </a:defRPr>
    </a:lvl5pPr>
    <a:lvl6pPr marL="2285763" algn="l" defTabSz="914305" rtl="0" eaLnBrk="1" latinLnBrk="0" hangingPunct="1">
      <a:defRPr sz="1800" kern="1200">
        <a:solidFill>
          <a:schemeClr val="tx1"/>
        </a:solidFill>
        <a:latin typeface="+mn-lt"/>
        <a:ea typeface="+mn-ea"/>
        <a:cs typeface="+mn-cs"/>
      </a:defRPr>
    </a:lvl6pPr>
    <a:lvl7pPr marL="2742916" algn="l" defTabSz="914305" rtl="0" eaLnBrk="1" latinLnBrk="0" hangingPunct="1">
      <a:defRPr sz="1800" kern="1200">
        <a:solidFill>
          <a:schemeClr val="tx1"/>
        </a:solidFill>
        <a:latin typeface="+mn-lt"/>
        <a:ea typeface="+mn-ea"/>
        <a:cs typeface="+mn-cs"/>
      </a:defRPr>
    </a:lvl7pPr>
    <a:lvl8pPr marL="3200068" algn="l" defTabSz="914305" rtl="0" eaLnBrk="1" latinLnBrk="0" hangingPunct="1">
      <a:defRPr sz="1800" kern="1200">
        <a:solidFill>
          <a:schemeClr val="tx1"/>
        </a:solidFill>
        <a:latin typeface="+mn-lt"/>
        <a:ea typeface="+mn-ea"/>
        <a:cs typeface="+mn-cs"/>
      </a:defRPr>
    </a:lvl8pPr>
    <a:lvl9pPr marL="3657221" algn="l" defTabSz="914305"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17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0000FF"/>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262" autoAdjust="0"/>
  </p:normalViewPr>
  <p:slideViewPr>
    <p:cSldViewPr>
      <p:cViewPr varScale="1">
        <p:scale>
          <a:sx n="75" d="100"/>
          <a:sy n="75" d="100"/>
        </p:scale>
        <p:origin x="60" y="132"/>
      </p:cViewPr>
      <p:guideLst>
        <p:guide orient="horz" pos="2381"/>
        <p:guide pos="317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276600" cy="5349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4281488" y="0"/>
            <a:ext cx="3276600" cy="534988"/>
          </a:xfrm>
          <a:prstGeom prst="rect">
            <a:avLst/>
          </a:prstGeom>
        </p:spPr>
        <p:txBody>
          <a:bodyPr vert="horz" lIns="91440" tIns="45720" rIns="91440" bIns="45720" rtlCol="0"/>
          <a:lstStyle>
            <a:lvl1pPr algn="r">
              <a:defRPr sz="1200"/>
            </a:lvl1pPr>
          </a:lstStyle>
          <a:p>
            <a:fld id="{DED8B071-2D22-4D06-877C-25E74B38C3CC}" type="datetimeFigureOut">
              <a:rPr lang="de-DE" smtClean="0"/>
              <a:t>08.11.2019</a:t>
            </a:fld>
            <a:endParaRPr lang="de-DE"/>
          </a:p>
        </p:txBody>
      </p:sp>
      <p:sp>
        <p:nvSpPr>
          <p:cNvPr id="4" name="Folienbildplatzhalter 3"/>
          <p:cNvSpPr>
            <a:spLocks noGrp="1" noRot="1" noChangeAspect="1"/>
          </p:cNvSpPr>
          <p:nvPr>
            <p:ph type="sldImg" idx="2"/>
          </p:nvPr>
        </p:nvSpPr>
        <p:spPr>
          <a:xfrm>
            <a:off x="1106488" y="801688"/>
            <a:ext cx="5346700" cy="4010025"/>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755650" y="5078413"/>
            <a:ext cx="6048375" cy="4811712"/>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10155238"/>
            <a:ext cx="3276600" cy="5349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4281488" y="10155238"/>
            <a:ext cx="3276600" cy="534987"/>
          </a:xfrm>
          <a:prstGeom prst="rect">
            <a:avLst/>
          </a:prstGeom>
        </p:spPr>
        <p:txBody>
          <a:bodyPr vert="horz" lIns="91440" tIns="45720" rIns="91440" bIns="45720" rtlCol="0" anchor="b"/>
          <a:lstStyle>
            <a:lvl1pPr algn="r">
              <a:defRPr sz="1200"/>
            </a:lvl1pPr>
          </a:lstStyle>
          <a:p>
            <a:fld id="{D8247928-C5BF-4DBD-8378-9BAFE820D397}" type="slidenum">
              <a:rPr lang="de-DE" smtClean="0"/>
              <a:t>‹Nr.›</a:t>
            </a:fld>
            <a:endParaRPr lang="de-DE"/>
          </a:p>
        </p:txBody>
      </p:sp>
    </p:spTree>
    <p:extLst>
      <p:ext uri="{BB962C8B-B14F-4D97-AF65-F5344CB8AC3E}">
        <p14:creationId xmlns:p14="http://schemas.microsoft.com/office/powerpoint/2010/main" val="107904317"/>
      </p:ext>
    </p:extLst>
  </p:cSld>
  <p:clrMap bg1="lt1" tx1="dk1" bg2="lt2" tx2="dk2" accent1="accent1" accent2="accent2" accent3="accent3" accent4="accent4" accent5="accent5" accent6="accent6" hlink="hlink" folHlink="folHlink"/>
  <p:notesStyle>
    <a:lvl1pPr marL="0" algn="l" defTabSz="914305" rtl="0" eaLnBrk="1" latinLnBrk="0" hangingPunct="1">
      <a:defRPr sz="1200" kern="1200">
        <a:solidFill>
          <a:schemeClr val="tx1"/>
        </a:solidFill>
        <a:latin typeface="+mn-lt"/>
        <a:ea typeface="+mn-ea"/>
        <a:cs typeface="+mn-cs"/>
      </a:defRPr>
    </a:lvl1pPr>
    <a:lvl2pPr marL="457152" algn="l" defTabSz="914305" rtl="0" eaLnBrk="1" latinLnBrk="0" hangingPunct="1">
      <a:defRPr sz="1200" kern="1200">
        <a:solidFill>
          <a:schemeClr val="tx1"/>
        </a:solidFill>
        <a:latin typeface="+mn-lt"/>
        <a:ea typeface="+mn-ea"/>
        <a:cs typeface="+mn-cs"/>
      </a:defRPr>
    </a:lvl2pPr>
    <a:lvl3pPr marL="914305" algn="l" defTabSz="914305" rtl="0" eaLnBrk="1" latinLnBrk="0" hangingPunct="1">
      <a:defRPr sz="1200" kern="1200">
        <a:solidFill>
          <a:schemeClr val="tx1"/>
        </a:solidFill>
        <a:latin typeface="+mn-lt"/>
        <a:ea typeface="+mn-ea"/>
        <a:cs typeface="+mn-cs"/>
      </a:defRPr>
    </a:lvl3pPr>
    <a:lvl4pPr marL="1371457" algn="l" defTabSz="914305" rtl="0" eaLnBrk="1" latinLnBrk="0" hangingPunct="1">
      <a:defRPr sz="1200" kern="1200">
        <a:solidFill>
          <a:schemeClr val="tx1"/>
        </a:solidFill>
        <a:latin typeface="+mn-lt"/>
        <a:ea typeface="+mn-ea"/>
        <a:cs typeface="+mn-cs"/>
      </a:defRPr>
    </a:lvl4pPr>
    <a:lvl5pPr marL="1828610" algn="l" defTabSz="914305" rtl="0" eaLnBrk="1" latinLnBrk="0" hangingPunct="1">
      <a:defRPr sz="1200" kern="1200">
        <a:solidFill>
          <a:schemeClr val="tx1"/>
        </a:solidFill>
        <a:latin typeface="+mn-lt"/>
        <a:ea typeface="+mn-ea"/>
        <a:cs typeface="+mn-cs"/>
      </a:defRPr>
    </a:lvl5pPr>
    <a:lvl6pPr marL="2285763" algn="l" defTabSz="914305" rtl="0" eaLnBrk="1" latinLnBrk="0" hangingPunct="1">
      <a:defRPr sz="1200" kern="1200">
        <a:solidFill>
          <a:schemeClr val="tx1"/>
        </a:solidFill>
        <a:latin typeface="+mn-lt"/>
        <a:ea typeface="+mn-ea"/>
        <a:cs typeface="+mn-cs"/>
      </a:defRPr>
    </a:lvl6pPr>
    <a:lvl7pPr marL="2742916" algn="l" defTabSz="914305" rtl="0" eaLnBrk="1" latinLnBrk="0" hangingPunct="1">
      <a:defRPr sz="1200" kern="1200">
        <a:solidFill>
          <a:schemeClr val="tx1"/>
        </a:solidFill>
        <a:latin typeface="+mn-lt"/>
        <a:ea typeface="+mn-ea"/>
        <a:cs typeface="+mn-cs"/>
      </a:defRPr>
    </a:lvl7pPr>
    <a:lvl8pPr marL="3200068" algn="l" defTabSz="914305" rtl="0" eaLnBrk="1" latinLnBrk="0" hangingPunct="1">
      <a:defRPr sz="1200" kern="1200">
        <a:solidFill>
          <a:schemeClr val="tx1"/>
        </a:solidFill>
        <a:latin typeface="+mn-lt"/>
        <a:ea typeface="+mn-ea"/>
        <a:cs typeface="+mn-cs"/>
      </a:defRPr>
    </a:lvl8pPr>
    <a:lvl9pPr marL="3657221" algn="l" defTabSz="914305"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Ref idx="1001">
        <a:schemeClr val="bg2"/>
      </p:bgRef>
    </p:bg>
    <p:spTree>
      <p:nvGrpSpPr>
        <p:cNvPr id="1" name=""/>
        <p:cNvGrpSpPr/>
        <p:nvPr/>
      </p:nvGrpSpPr>
      <p:grpSpPr>
        <a:xfrm>
          <a:off x="0" y="0"/>
          <a:ext cx="0" cy="0"/>
          <a:chOff x="0" y="0"/>
          <a:chExt cx="0" cy="0"/>
        </a:xfrm>
      </p:grpSpPr>
      <p:sp>
        <p:nvSpPr>
          <p:cNvPr id="7" name="Rechteck 6"/>
          <p:cNvSpPr/>
          <p:nvPr/>
        </p:nvSpPr>
        <p:spPr bwMode="white">
          <a:xfrm>
            <a:off x="0" y="6581957"/>
            <a:ext cx="10080625" cy="97771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eaLnBrk="1" latinLnBrk="0" hangingPunct="1"/>
            <a:endParaRPr kumimoji="0" lang="en-US"/>
          </a:p>
        </p:txBody>
      </p:sp>
      <p:sp>
        <p:nvSpPr>
          <p:cNvPr id="10" name="Rechteck 9"/>
          <p:cNvSpPr/>
          <p:nvPr/>
        </p:nvSpPr>
        <p:spPr>
          <a:xfrm>
            <a:off x="-10081" y="6672673"/>
            <a:ext cx="2479834" cy="786206"/>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eaLnBrk="1" latinLnBrk="0" hangingPunct="1"/>
            <a:endParaRPr kumimoji="0" lang="en-US"/>
          </a:p>
        </p:txBody>
      </p:sp>
      <p:sp>
        <p:nvSpPr>
          <p:cNvPr id="11" name="Rechteck 10"/>
          <p:cNvSpPr/>
          <p:nvPr/>
        </p:nvSpPr>
        <p:spPr>
          <a:xfrm>
            <a:off x="2600801" y="6662594"/>
            <a:ext cx="7479824" cy="786206"/>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eaLnBrk="1" latinLnBrk="0" hangingPunct="1"/>
            <a:endParaRPr kumimoji="0" lang="en-US"/>
          </a:p>
        </p:txBody>
      </p:sp>
      <p:sp>
        <p:nvSpPr>
          <p:cNvPr id="8" name="Titel 7"/>
          <p:cNvSpPr>
            <a:spLocks noGrp="1"/>
          </p:cNvSpPr>
          <p:nvPr>
            <p:ph type="ctrTitle"/>
          </p:nvPr>
        </p:nvSpPr>
        <p:spPr>
          <a:xfrm>
            <a:off x="2604161" y="4451809"/>
            <a:ext cx="7140443" cy="2015913"/>
          </a:xfrm>
        </p:spPr>
        <p:txBody>
          <a:bodyPr anchor="b"/>
          <a:lstStyle>
            <a:lvl1pPr>
              <a:defRPr cap="all" baseline="0"/>
            </a:lvl1pPr>
          </a:lstStyle>
          <a:p>
            <a:r>
              <a:rPr kumimoji="0" lang="de-DE"/>
              <a:t>Titelmasterformat durch Klicken bearbeiten</a:t>
            </a:r>
            <a:endParaRPr kumimoji="0" lang="en-US"/>
          </a:p>
        </p:txBody>
      </p:sp>
      <p:sp>
        <p:nvSpPr>
          <p:cNvPr id="9" name="Untertitel 8"/>
          <p:cNvSpPr>
            <a:spLocks noGrp="1"/>
          </p:cNvSpPr>
          <p:nvPr>
            <p:ph type="subTitle" idx="1"/>
          </p:nvPr>
        </p:nvSpPr>
        <p:spPr>
          <a:xfrm>
            <a:off x="2604162" y="6669045"/>
            <a:ext cx="7392458" cy="755968"/>
          </a:xfrm>
        </p:spPr>
        <p:txBody>
          <a:bodyPr anchor="ctr">
            <a:normAutofit/>
          </a:bodyPr>
          <a:lstStyle>
            <a:lvl1pPr marL="0" indent="0" algn="l">
              <a:buNone/>
              <a:defRPr sz="2900">
                <a:solidFill>
                  <a:srgbClr val="FFFFFF"/>
                </a:solidFill>
              </a:defRPr>
            </a:lvl1pPr>
            <a:lvl2pPr marL="503972" indent="0" algn="ctr">
              <a:buNone/>
            </a:lvl2pPr>
            <a:lvl3pPr marL="1007943" indent="0" algn="ctr">
              <a:buNone/>
            </a:lvl3pPr>
            <a:lvl4pPr marL="1511915" indent="0" algn="ctr">
              <a:buNone/>
            </a:lvl4pPr>
            <a:lvl5pPr marL="2015886" indent="0" algn="ctr">
              <a:buNone/>
            </a:lvl5pPr>
            <a:lvl6pPr marL="2519858" indent="0" algn="ctr">
              <a:buNone/>
            </a:lvl6pPr>
            <a:lvl7pPr marL="3023829" indent="0" algn="ctr">
              <a:buNone/>
            </a:lvl7pPr>
            <a:lvl8pPr marL="3527801" indent="0" algn="ctr">
              <a:buNone/>
            </a:lvl8pPr>
            <a:lvl9pPr marL="4031772" indent="0" algn="ctr">
              <a:buNone/>
            </a:lvl9pPr>
          </a:lstStyle>
          <a:p>
            <a:r>
              <a:rPr kumimoji="0" lang="de-DE"/>
              <a:t>Formatvorlage des Untertitelmasters durch Klicken bearbeiten</a:t>
            </a:r>
            <a:endParaRPr kumimoji="0" lang="en-US"/>
          </a:p>
        </p:txBody>
      </p:sp>
      <p:sp>
        <p:nvSpPr>
          <p:cNvPr id="28" name="Datumsplatzhalter 27"/>
          <p:cNvSpPr>
            <a:spLocks noGrp="1"/>
          </p:cNvSpPr>
          <p:nvPr>
            <p:ph type="dt" sz="half" idx="10"/>
          </p:nvPr>
        </p:nvSpPr>
        <p:spPr>
          <a:xfrm>
            <a:off x="84005" y="6689617"/>
            <a:ext cx="2268141" cy="755968"/>
          </a:xfrm>
        </p:spPr>
        <p:txBody>
          <a:bodyPr>
            <a:noAutofit/>
          </a:bodyPr>
          <a:lstStyle>
            <a:lvl1pPr algn="ctr">
              <a:defRPr sz="2200">
                <a:solidFill>
                  <a:srgbClr val="FFFFFF"/>
                </a:solidFill>
              </a:defRPr>
            </a:lvl1pPr>
          </a:lstStyle>
          <a:p>
            <a:r>
              <a:rPr lang="de-DE" sz="1400"/>
              <a:t>&lt;Datum/Uhrzeit&gt;</a:t>
            </a:r>
            <a:endParaRPr lang="de-DE"/>
          </a:p>
        </p:txBody>
      </p:sp>
      <p:sp>
        <p:nvSpPr>
          <p:cNvPr id="17" name="Fußzeilenplatzhalter 16"/>
          <p:cNvSpPr>
            <a:spLocks noGrp="1"/>
          </p:cNvSpPr>
          <p:nvPr>
            <p:ph type="ftr" sz="quarter" idx="11"/>
          </p:nvPr>
        </p:nvSpPr>
        <p:spPr>
          <a:xfrm>
            <a:off x="2299001" y="260740"/>
            <a:ext cx="6468401" cy="402483"/>
          </a:xfrm>
        </p:spPr>
        <p:txBody>
          <a:bodyPr/>
          <a:lstStyle>
            <a:lvl1pPr algn="r">
              <a:defRPr>
                <a:solidFill>
                  <a:schemeClr val="tx2"/>
                </a:solidFill>
              </a:defRPr>
            </a:lvl1pPr>
          </a:lstStyle>
          <a:p>
            <a:pPr algn="ctr"/>
            <a:r>
              <a:rPr lang="de-DE" sz="1400"/>
              <a:t>&lt;Fußzeile&gt;</a:t>
            </a:r>
            <a:endParaRPr lang="de-DE"/>
          </a:p>
        </p:txBody>
      </p:sp>
      <p:sp>
        <p:nvSpPr>
          <p:cNvPr id="29" name="Foliennummernplatzhalter 28"/>
          <p:cNvSpPr>
            <a:spLocks noGrp="1"/>
          </p:cNvSpPr>
          <p:nvPr>
            <p:ph type="sldNum" sz="quarter" idx="12"/>
          </p:nvPr>
        </p:nvSpPr>
        <p:spPr>
          <a:xfrm>
            <a:off x="8820547" y="251989"/>
            <a:ext cx="924057" cy="419982"/>
          </a:xfrm>
        </p:spPr>
        <p:txBody>
          <a:bodyPr/>
          <a:lstStyle>
            <a:lvl1pPr>
              <a:defRPr>
                <a:solidFill>
                  <a:schemeClr val="tx2"/>
                </a:solidFill>
              </a:defRPr>
            </a:lvl1pPr>
          </a:lstStyle>
          <a:p>
            <a:pPr algn="r"/>
            <a:fld id="{11612171-5131-4161-9121-71D1E19191A1}" type="slidenum">
              <a:rPr lang="de-DE" sz="1400" smtClean="0"/>
              <a:t>‹Nr.›</a:t>
            </a:fld>
            <a:endParaRPr lang="de-DE"/>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4" name="Datumsplatzhalter 3"/>
          <p:cNvSpPr>
            <a:spLocks noGrp="1"/>
          </p:cNvSpPr>
          <p:nvPr>
            <p:ph type="dt" sz="half" idx="10"/>
          </p:nvPr>
        </p:nvSpPr>
        <p:spPr/>
        <p:txBody>
          <a:bodyPr/>
          <a:lstStyle/>
          <a:p>
            <a:r>
              <a:rPr lang="de-DE" sz="1400"/>
              <a:t>&lt;Datum/Uhrzeit&gt;</a:t>
            </a:r>
            <a:endParaRPr lang="de-DE"/>
          </a:p>
        </p:txBody>
      </p:sp>
      <p:sp>
        <p:nvSpPr>
          <p:cNvPr id="5" name="Fußzeilenplatzhalter 4"/>
          <p:cNvSpPr>
            <a:spLocks noGrp="1"/>
          </p:cNvSpPr>
          <p:nvPr>
            <p:ph type="ftr" sz="quarter" idx="11"/>
          </p:nvPr>
        </p:nvSpPr>
        <p:spPr/>
        <p:txBody>
          <a:bodyPr/>
          <a:lstStyle/>
          <a:p>
            <a:pPr algn="ctr"/>
            <a:r>
              <a:rPr lang="de-DE" sz="1400"/>
              <a:t>&lt;Fußzeile&gt;</a:t>
            </a:r>
            <a:endParaRPr lang="de-DE"/>
          </a:p>
        </p:txBody>
      </p:sp>
      <p:sp>
        <p:nvSpPr>
          <p:cNvPr id="6" name="Foliennummernplatzhalter 5"/>
          <p:cNvSpPr>
            <a:spLocks noGrp="1"/>
          </p:cNvSpPr>
          <p:nvPr>
            <p:ph type="sldNum" sz="quarter" idx="12"/>
          </p:nvPr>
        </p:nvSpPr>
        <p:spPr/>
        <p:txBody>
          <a:bodyPr/>
          <a:lstStyle/>
          <a:p>
            <a:pPr algn="r"/>
            <a:fld id="{11612171-5131-4161-9121-71D1E19191A1}" type="slidenum">
              <a:rPr lang="de-DE" sz="1400" smtClean="0"/>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bg>
      <p:bgRef idx="1001">
        <a:schemeClr val="bg1"/>
      </p:bgRef>
    </p:bg>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224448" y="671972"/>
            <a:ext cx="2268141" cy="6080989"/>
          </a:xfrm>
        </p:spPr>
        <p:txBody>
          <a:bodyPr vert="eaVert"/>
          <a:lstStyle/>
          <a:p>
            <a:r>
              <a:rPr kumimoji="0" lang="de-DE"/>
              <a:t>Titelmasterformat durch Klicken bearbeiten</a:t>
            </a:r>
            <a:endParaRPr kumimoji="0" lang="en-US"/>
          </a:p>
        </p:txBody>
      </p:sp>
      <p:sp>
        <p:nvSpPr>
          <p:cNvPr id="3" name="Vertikaler Textplatzhalter 2"/>
          <p:cNvSpPr>
            <a:spLocks noGrp="1"/>
          </p:cNvSpPr>
          <p:nvPr>
            <p:ph type="body" orient="vert" idx="1"/>
          </p:nvPr>
        </p:nvSpPr>
        <p:spPr>
          <a:xfrm>
            <a:off x="504031" y="671971"/>
            <a:ext cx="6132380" cy="6080990"/>
          </a:xfrm>
        </p:spPr>
        <p:txBody>
          <a:bodyPr vert="eaVert"/>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4" name="Datumsplatzhalter 3"/>
          <p:cNvSpPr>
            <a:spLocks noGrp="1"/>
          </p:cNvSpPr>
          <p:nvPr>
            <p:ph type="dt" sz="half" idx="10"/>
          </p:nvPr>
        </p:nvSpPr>
        <p:spPr>
          <a:xfrm>
            <a:off x="7224448" y="6887706"/>
            <a:ext cx="2436151" cy="402483"/>
          </a:xfrm>
        </p:spPr>
        <p:txBody>
          <a:bodyPr/>
          <a:lstStyle/>
          <a:p>
            <a:r>
              <a:rPr lang="de-DE" sz="1400"/>
              <a:t>&lt;Datum/Uhrzeit&gt;</a:t>
            </a:r>
            <a:endParaRPr lang="de-DE"/>
          </a:p>
        </p:txBody>
      </p:sp>
      <p:sp>
        <p:nvSpPr>
          <p:cNvPr id="5" name="Fußzeilenplatzhalter 4"/>
          <p:cNvSpPr>
            <a:spLocks noGrp="1"/>
          </p:cNvSpPr>
          <p:nvPr>
            <p:ph type="ftr" sz="quarter" idx="11"/>
          </p:nvPr>
        </p:nvSpPr>
        <p:spPr>
          <a:xfrm>
            <a:off x="504033" y="6887492"/>
            <a:ext cx="6144378" cy="402483"/>
          </a:xfrm>
        </p:spPr>
        <p:txBody>
          <a:bodyPr/>
          <a:lstStyle/>
          <a:p>
            <a:pPr algn="ctr"/>
            <a:r>
              <a:rPr lang="de-DE" sz="1400"/>
              <a:t>&lt;Fußzeile&gt;</a:t>
            </a:r>
            <a:endParaRPr lang="de-DE"/>
          </a:p>
        </p:txBody>
      </p:sp>
      <p:sp>
        <p:nvSpPr>
          <p:cNvPr id="7" name="Rechteck 6"/>
          <p:cNvSpPr/>
          <p:nvPr/>
        </p:nvSpPr>
        <p:spPr bwMode="white">
          <a:xfrm>
            <a:off x="6720767" y="0"/>
            <a:ext cx="352822" cy="7559675"/>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100794" tIns="50397" rIns="100794" bIns="50397" rtlCol="0" anchor="ctr"/>
          <a:lstStyle/>
          <a:p>
            <a:pPr algn="ctr" eaLnBrk="1" latinLnBrk="0" hangingPunct="1"/>
            <a:endParaRPr kumimoji="0" lang="en-US"/>
          </a:p>
        </p:txBody>
      </p:sp>
      <p:sp>
        <p:nvSpPr>
          <p:cNvPr id="8" name="Rechteck 7"/>
          <p:cNvSpPr/>
          <p:nvPr/>
        </p:nvSpPr>
        <p:spPr>
          <a:xfrm>
            <a:off x="6771170" y="671971"/>
            <a:ext cx="252016" cy="6887704"/>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100794" tIns="50397" rIns="100794" bIns="50397" rtlCol="0" anchor="ctr"/>
          <a:lstStyle/>
          <a:p>
            <a:pPr algn="ctr" eaLnBrk="1" latinLnBrk="0" hangingPunct="1"/>
            <a:endParaRPr kumimoji="0" lang="en-US"/>
          </a:p>
        </p:txBody>
      </p:sp>
      <p:sp>
        <p:nvSpPr>
          <p:cNvPr id="9" name="Rechteck 8"/>
          <p:cNvSpPr/>
          <p:nvPr/>
        </p:nvSpPr>
        <p:spPr>
          <a:xfrm>
            <a:off x="6771170" y="0"/>
            <a:ext cx="252016" cy="587975"/>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100794" tIns="50397" rIns="100794" bIns="50397" rtlCol="0" anchor="ctr"/>
          <a:lstStyle/>
          <a:p>
            <a:pPr algn="ctr" eaLnBrk="1" latinLnBrk="0" hangingPunct="1"/>
            <a:endParaRPr kumimoji="0" lang="en-US"/>
          </a:p>
        </p:txBody>
      </p:sp>
      <p:sp>
        <p:nvSpPr>
          <p:cNvPr id="6" name="Foliennummernplatzhalter 5"/>
          <p:cNvSpPr>
            <a:spLocks noGrp="1"/>
          </p:cNvSpPr>
          <p:nvPr>
            <p:ph type="sldNum" sz="quarter" idx="12"/>
          </p:nvPr>
        </p:nvSpPr>
        <p:spPr>
          <a:xfrm rot="5400000">
            <a:off x="6603191" y="159228"/>
            <a:ext cx="587975" cy="269518"/>
          </a:xfrm>
        </p:spPr>
        <p:txBody>
          <a:bodyPr/>
          <a:lstStyle/>
          <a:p>
            <a:pPr algn="r"/>
            <a:fld id="{11612171-5131-4161-9121-71D1E19191A1}" type="slidenum">
              <a:rPr lang="de-DE" sz="1400" smtClean="0"/>
              <a:t>‹Nr.›</a:t>
            </a:fld>
            <a:endParaRPr lang="de-DE"/>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504001" y="337321"/>
            <a:ext cx="9071640" cy="1262520"/>
          </a:xfrm>
          <a:prstGeom prst="rect">
            <a:avLst/>
          </a:prstGeom>
        </p:spPr>
        <p:txBody>
          <a:bodyPr wrap="none" lIns="0" tIns="0" rIns="0" bIns="0" anchor="ctr"/>
          <a:lstStyle/>
          <a:p>
            <a:pPr algn="ctr"/>
            <a:endParaRPr/>
          </a:p>
        </p:txBody>
      </p:sp>
      <p:sp>
        <p:nvSpPr>
          <p:cNvPr id="6" name="PlaceHolder 2"/>
          <p:cNvSpPr>
            <a:spLocks noGrp="1"/>
          </p:cNvSpPr>
          <p:nvPr>
            <p:ph type="subTitle"/>
          </p:nvPr>
        </p:nvSpPr>
        <p:spPr>
          <a:xfrm>
            <a:off x="504001" y="1769040"/>
            <a:ext cx="9071640" cy="4385160"/>
          </a:xfrm>
          <a:prstGeom prst="rect">
            <a:avLst/>
          </a:prstGeom>
        </p:spPr>
        <p:txBody>
          <a:bodyPr wrap="none" lIns="0" tIns="0" rIns="0" bIns="0" anchor="ctr"/>
          <a:lstStyle/>
          <a:p>
            <a:pPr algn="ct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675402" y="251989"/>
            <a:ext cx="8988557" cy="1091953"/>
          </a:xfrm>
        </p:spPr>
        <p:txBody>
          <a:bodyPr/>
          <a:lstStyle/>
          <a:p>
            <a:r>
              <a:rPr kumimoji="0" lang="de-DE"/>
              <a:t>Titelmasterformat durch Klicken bearbeiten</a:t>
            </a:r>
            <a:endParaRPr kumimoji="0" lang="en-US"/>
          </a:p>
        </p:txBody>
      </p:sp>
      <p:sp>
        <p:nvSpPr>
          <p:cNvPr id="4" name="Datumsplatzhalter 3"/>
          <p:cNvSpPr>
            <a:spLocks noGrp="1"/>
          </p:cNvSpPr>
          <p:nvPr>
            <p:ph type="dt" sz="half" idx="10"/>
          </p:nvPr>
        </p:nvSpPr>
        <p:spPr/>
        <p:txBody>
          <a:bodyPr/>
          <a:lstStyle/>
          <a:p>
            <a:r>
              <a:rPr lang="de-DE" sz="1400"/>
              <a:t>&lt;Datum/Uhrzeit&gt;</a:t>
            </a:r>
            <a:endParaRPr lang="de-DE"/>
          </a:p>
        </p:txBody>
      </p:sp>
      <p:sp>
        <p:nvSpPr>
          <p:cNvPr id="5" name="Fußzeilenplatzhalter 4"/>
          <p:cNvSpPr>
            <a:spLocks noGrp="1"/>
          </p:cNvSpPr>
          <p:nvPr>
            <p:ph type="ftr" sz="quarter" idx="11"/>
          </p:nvPr>
        </p:nvSpPr>
        <p:spPr/>
        <p:txBody>
          <a:bodyPr/>
          <a:lstStyle/>
          <a:p>
            <a:pPr algn="ctr"/>
            <a:r>
              <a:rPr lang="de-DE" sz="1400"/>
              <a:t>&lt;Fußzeile&gt;</a:t>
            </a:r>
            <a:endParaRPr lang="de-DE"/>
          </a:p>
        </p:txBody>
      </p:sp>
      <p:sp>
        <p:nvSpPr>
          <p:cNvPr id="6" name="Foliennummernplatzhalter 5"/>
          <p:cNvSpPr>
            <a:spLocks noGrp="1"/>
          </p:cNvSpPr>
          <p:nvPr>
            <p:ph type="sldNum" sz="quarter" idx="12"/>
          </p:nvPr>
        </p:nvSpPr>
        <p:spPr/>
        <p:txBody>
          <a:bodyPr/>
          <a:lstStyle>
            <a:lvl1pPr>
              <a:defRPr>
                <a:solidFill>
                  <a:srgbClr val="FFFFFF"/>
                </a:solidFill>
              </a:defRPr>
            </a:lvl1pPr>
          </a:lstStyle>
          <a:p>
            <a:pPr algn="r"/>
            <a:fld id="{11612171-5131-4161-9121-71D1E19191A1}" type="slidenum">
              <a:rPr lang="de-DE" sz="1400" smtClean="0"/>
              <a:t>‹Nr.›</a:t>
            </a:fld>
            <a:endParaRPr lang="de-DE"/>
          </a:p>
        </p:txBody>
      </p:sp>
      <p:sp>
        <p:nvSpPr>
          <p:cNvPr id="8" name="Inhaltsplatzhalter 7"/>
          <p:cNvSpPr>
            <a:spLocks noGrp="1"/>
          </p:cNvSpPr>
          <p:nvPr>
            <p:ph sz="quarter" idx="1"/>
          </p:nvPr>
        </p:nvSpPr>
        <p:spPr>
          <a:xfrm>
            <a:off x="675402" y="1763924"/>
            <a:ext cx="8988557" cy="4955787"/>
          </a:xfrm>
        </p:spPr>
        <p:txBody>
          <a:bodyPr/>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Ref idx="1003">
        <a:schemeClr val="bg1"/>
      </p:bgRef>
    </p:bg>
    <p:spTree>
      <p:nvGrpSpPr>
        <p:cNvPr id="1" name=""/>
        <p:cNvGrpSpPr/>
        <p:nvPr/>
      </p:nvGrpSpPr>
      <p:grpSpPr>
        <a:xfrm>
          <a:off x="0" y="0"/>
          <a:ext cx="0" cy="0"/>
          <a:chOff x="0" y="0"/>
          <a:chExt cx="0" cy="0"/>
        </a:xfrm>
      </p:grpSpPr>
      <p:sp>
        <p:nvSpPr>
          <p:cNvPr id="3" name="Textplatzhalter 2"/>
          <p:cNvSpPr>
            <a:spLocks noGrp="1"/>
          </p:cNvSpPr>
          <p:nvPr>
            <p:ph type="body" idx="1"/>
          </p:nvPr>
        </p:nvSpPr>
        <p:spPr>
          <a:xfrm>
            <a:off x="1512095" y="3023870"/>
            <a:ext cx="7852737" cy="1844421"/>
          </a:xfrm>
        </p:spPr>
        <p:txBody>
          <a:bodyPr anchor="t"/>
          <a:lstStyle>
            <a:lvl1pPr marL="0" indent="0">
              <a:buNone/>
              <a:defRPr sz="3100">
                <a:solidFill>
                  <a:schemeClr val="tx2"/>
                </a:solidFill>
              </a:defRPr>
            </a:lvl1pPr>
            <a:lvl2pPr>
              <a:buNone/>
              <a:defRPr sz="2000">
                <a:solidFill>
                  <a:schemeClr val="tx1">
                    <a:tint val="75000"/>
                  </a:schemeClr>
                </a:solidFill>
              </a:defRPr>
            </a:lvl2pPr>
            <a:lvl3pPr>
              <a:buNone/>
              <a:defRPr sz="1800">
                <a:solidFill>
                  <a:schemeClr val="tx1">
                    <a:tint val="75000"/>
                  </a:schemeClr>
                </a:solidFill>
              </a:defRPr>
            </a:lvl3pPr>
            <a:lvl4pPr>
              <a:buNone/>
              <a:defRPr sz="1500">
                <a:solidFill>
                  <a:schemeClr val="tx1">
                    <a:tint val="75000"/>
                  </a:schemeClr>
                </a:solidFill>
              </a:defRPr>
            </a:lvl4pPr>
            <a:lvl5pPr>
              <a:buNone/>
              <a:defRPr sz="1500">
                <a:solidFill>
                  <a:schemeClr val="tx1">
                    <a:tint val="75000"/>
                  </a:schemeClr>
                </a:solidFill>
              </a:defRPr>
            </a:lvl5pPr>
          </a:lstStyle>
          <a:p>
            <a:pPr lvl="0" eaLnBrk="1" latinLnBrk="0" hangingPunct="1"/>
            <a:r>
              <a:rPr kumimoji="0" lang="de-DE"/>
              <a:t>Textmasterformat bearbeiten</a:t>
            </a:r>
          </a:p>
        </p:txBody>
      </p:sp>
      <p:sp>
        <p:nvSpPr>
          <p:cNvPr id="7" name="Rechteck 6"/>
          <p:cNvSpPr/>
          <p:nvPr/>
        </p:nvSpPr>
        <p:spPr bwMode="white">
          <a:xfrm>
            <a:off x="0" y="1679928"/>
            <a:ext cx="10080625" cy="125994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eaLnBrk="1" latinLnBrk="0" hangingPunct="1"/>
            <a:endParaRPr kumimoji="0" lang="en-US"/>
          </a:p>
        </p:txBody>
      </p:sp>
      <p:sp>
        <p:nvSpPr>
          <p:cNvPr id="8" name="Rechteck 7"/>
          <p:cNvSpPr/>
          <p:nvPr/>
        </p:nvSpPr>
        <p:spPr>
          <a:xfrm>
            <a:off x="0" y="1763924"/>
            <a:ext cx="1428089" cy="1091953"/>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eaLnBrk="1" latinLnBrk="0" hangingPunct="1"/>
            <a:endParaRPr kumimoji="0" lang="en-US"/>
          </a:p>
        </p:txBody>
      </p:sp>
      <p:sp>
        <p:nvSpPr>
          <p:cNvPr id="9" name="Rechteck 8"/>
          <p:cNvSpPr/>
          <p:nvPr/>
        </p:nvSpPr>
        <p:spPr>
          <a:xfrm>
            <a:off x="1512094" y="1763924"/>
            <a:ext cx="8568531" cy="1091953"/>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eaLnBrk="1" latinLnBrk="0" hangingPunct="1"/>
            <a:endParaRPr kumimoji="0" lang="en-US"/>
          </a:p>
        </p:txBody>
      </p:sp>
      <p:sp>
        <p:nvSpPr>
          <p:cNvPr id="2" name="Titel 1"/>
          <p:cNvSpPr>
            <a:spLocks noGrp="1"/>
          </p:cNvSpPr>
          <p:nvPr>
            <p:ph type="title"/>
          </p:nvPr>
        </p:nvSpPr>
        <p:spPr>
          <a:xfrm>
            <a:off x="1512094" y="1763924"/>
            <a:ext cx="8400521" cy="1091953"/>
          </a:xfrm>
        </p:spPr>
        <p:txBody>
          <a:bodyPr/>
          <a:lstStyle>
            <a:lvl1pPr algn="l">
              <a:buNone/>
              <a:defRPr sz="4900" b="0" cap="none">
                <a:solidFill>
                  <a:srgbClr val="FFFFFF"/>
                </a:solidFill>
              </a:defRPr>
            </a:lvl1pPr>
          </a:lstStyle>
          <a:p>
            <a:r>
              <a:rPr kumimoji="0" lang="de-DE"/>
              <a:t>Titelmasterformat durch Klicken bearbeiten</a:t>
            </a:r>
            <a:endParaRPr kumimoji="0" lang="en-US"/>
          </a:p>
        </p:txBody>
      </p:sp>
      <p:sp>
        <p:nvSpPr>
          <p:cNvPr id="12" name="Datumsplatzhalter 11"/>
          <p:cNvSpPr>
            <a:spLocks noGrp="1"/>
          </p:cNvSpPr>
          <p:nvPr>
            <p:ph type="dt" sz="half" idx="10"/>
          </p:nvPr>
        </p:nvSpPr>
        <p:spPr/>
        <p:txBody>
          <a:bodyPr/>
          <a:lstStyle/>
          <a:p>
            <a:r>
              <a:rPr lang="de-DE" sz="1400"/>
              <a:t>&lt;Datum/Uhrzeit&gt;</a:t>
            </a:r>
            <a:endParaRPr lang="de-DE"/>
          </a:p>
        </p:txBody>
      </p:sp>
      <p:sp>
        <p:nvSpPr>
          <p:cNvPr id="13" name="Foliennummernplatzhalter 12"/>
          <p:cNvSpPr>
            <a:spLocks noGrp="1"/>
          </p:cNvSpPr>
          <p:nvPr>
            <p:ph type="sldNum" sz="quarter" idx="11"/>
          </p:nvPr>
        </p:nvSpPr>
        <p:spPr>
          <a:xfrm>
            <a:off x="0" y="1931917"/>
            <a:ext cx="1428089" cy="773468"/>
          </a:xfrm>
        </p:spPr>
        <p:txBody>
          <a:bodyPr>
            <a:noAutofit/>
          </a:bodyPr>
          <a:lstStyle>
            <a:lvl1pPr>
              <a:defRPr sz="2600">
                <a:solidFill>
                  <a:srgbClr val="FFFFFF"/>
                </a:solidFill>
              </a:defRPr>
            </a:lvl1pPr>
          </a:lstStyle>
          <a:p>
            <a:pPr algn="r"/>
            <a:fld id="{11612171-5131-4161-9121-71D1E19191A1}" type="slidenum">
              <a:rPr lang="de-DE" sz="1400" smtClean="0"/>
              <a:t>‹Nr.›</a:t>
            </a:fld>
            <a:endParaRPr lang="de-DE"/>
          </a:p>
        </p:txBody>
      </p:sp>
      <p:sp>
        <p:nvSpPr>
          <p:cNvPr id="14" name="Fußzeilenplatzhalter 13"/>
          <p:cNvSpPr>
            <a:spLocks noGrp="1"/>
          </p:cNvSpPr>
          <p:nvPr>
            <p:ph type="ftr" sz="quarter" idx="12"/>
          </p:nvPr>
        </p:nvSpPr>
        <p:spPr/>
        <p:txBody>
          <a:bodyPr/>
          <a:lstStyle/>
          <a:p>
            <a:pPr algn="ctr"/>
            <a:r>
              <a:rPr lang="de-DE" sz="1400"/>
              <a:t>&lt;Fußzeile&gt;</a:t>
            </a:r>
            <a:endParaRPr lang="de-DE"/>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a:t>Titelmasterformat durch Klicken bearbeiten</a:t>
            </a:r>
            <a:endParaRPr kumimoji="0" lang="en-US"/>
          </a:p>
        </p:txBody>
      </p:sp>
      <p:sp>
        <p:nvSpPr>
          <p:cNvPr id="9" name="Inhaltsplatzhalter 8"/>
          <p:cNvSpPr>
            <a:spLocks noGrp="1"/>
          </p:cNvSpPr>
          <p:nvPr>
            <p:ph sz="quarter" idx="1"/>
          </p:nvPr>
        </p:nvSpPr>
        <p:spPr>
          <a:xfrm>
            <a:off x="672041" y="1752203"/>
            <a:ext cx="4284266" cy="5039783"/>
          </a:xfrm>
        </p:spPr>
        <p:txBody>
          <a:bodyPr/>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11" name="Inhaltsplatzhalter 10"/>
          <p:cNvSpPr>
            <a:spLocks noGrp="1"/>
          </p:cNvSpPr>
          <p:nvPr>
            <p:ph sz="quarter" idx="2"/>
          </p:nvPr>
        </p:nvSpPr>
        <p:spPr>
          <a:xfrm>
            <a:off x="5341167" y="1752203"/>
            <a:ext cx="4284266" cy="5039783"/>
          </a:xfrm>
        </p:spPr>
        <p:txBody>
          <a:bodyPr/>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8" name="Datumsplatzhalter 7"/>
          <p:cNvSpPr>
            <a:spLocks noGrp="1"/>
          </p:cNvSpPr>
          <p:nvPr>
            <p:ph type="dt" sz="half" idx="15"/>
          </p:nvPr>
        </p:nvSpPr>
        <p:spPr/>
        <p:txBody>
          <a:bodyPr rtlCol="0"/>
          <a:lstStyle/>
          <a:p>
            <a:r>
              <a:rPr lang="de-DE" sz="1400"/>
              <a:t>&lt;Datum/Uhrzeit&gt;</a:t>
            </a:r>
            <a:endParaRPr lang="de-DE"/>
          </a:p>
        </p:txBody>
      </p:sp>
      <p:sp>
        <p:nvSpPr>
          <p:cNvPr id="10" name="Foliennummernplatzhalter 9"/>
          <p:cNvSpPr>
            <a:spLocks noGrp="1"/>
          </p:cNvSpPr>
          <p:nvPr>
            <p:ph type="sldNum" sz="quarter" idx="16"/>
          </p:nvPr>
        </p:nvSpPr>
        <p:spPr/>
        <p:txBody>
          <a:bodyPr rtlCol="0"/>
          <a:lstStyle/>
          <a:p>
            <a:pPr algn="r"/>
            <a:fld id="{11612171-5131-4161-9121-71D1E19191A1}" type="slidenum">
              <a:rPr lang="de-DE" sz="1400" smtClean="0"/>
              <a:t>‹Nr.›</a:t>
            </a:fld>
            <a:endParaRPr lang="de-DE"/>
          </a:p>
        </p:txBody>
      </p:sp>
      <p:sp>
        <p:nvSpPr>
          <p:cNvPr id="12" name="Fußzeilenplatzhalter 11"/>
          <p:cNvSpPr>
            <a:spLocks noGrp="1"/>
          </p:cNvSpPr>
          <p:nvPr>
            <p:ph type="ftr" sz="quarter" idx="17"/>
          </p:nvPr>
        </p:nvSpPr>
        <p:spPr/>
        <p:txBody>
          <a:bodyPr rtlCol="0"/>
          <a:lstStyle/>
          <a:p>
            <a:pPr algn="ctr"/>
            <a:r>
              <a:rPr lang="de-DE" sz="1400"/>
              <a:t>&lt;Fußzeile&gt;</a:t>
            </a:r>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588037" y="300987"/>
            <a:ext cx="8988557" cy="958959"/>
          </a:xfrm>
        </p:spPr>
        <p:txBody>
          <a:bodyPr anchor="ctr"/>
          <a:lstStyle>
            <a:lvl1pPr>
              <a:defRPr/>
            </a:lvl1pPr>
          </a:lstStyle>
          <a:p>
            <a:r>
              <a:rPr kumimoji="0" lang="de-DE"/>
              <a:t>Titelmasterformat durch Klicken bearbeiten</a:t>
            </a:r>
            <a:endParaRPr kumimoji="0" lang="en-US"/>
          </a:p>
        </p:txBody>
      </p:sp>
      <p:sp>
        <p:nvSpPr>
          <p:cNvPr id="11" name="Inhaltsplatzhalter 10"/>
          <p:cNvSpPr>
            <a:spLocks noGrp="1"/>
          </p:cNvSpPr>
          <p:nvPr>
            <p:ph sz="quarter" idx="2"/>
          </p:nvPr>
        </p:nvSpPr>
        <p:spPr>
          <a:xfrm>
            <a:off x="672041" y="2687885"/>
            <a:ext cx="4284266" cy="3947830"/>
          </a:xfrm>
        </p:spPr>
        <p:txBody>
          <a:bodyPr/>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13" name="Inhaltsplatzhalter 12"/>
          <p:cNvSpPr>
            <a:spLocks noGrp="1"/>
          </p:cNvSpPr>
          <p:nvPr>
            <p:ph sz="quarter" idx="4"/>
          </p:nvPr>
        </p:nvSpPr>
        <p:spPr>
          <a:xfrm>
            <a:off x="5292328" y="2687885"/>
            <a:ext cx="4284266" cy="3947830"/>
          </a:xfrm>
        </p:spPr>
        <p:txBody>
          <a:bodyPr/>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10" name="Datumsplatzhalter 9"/>
          <p:cNvSpPr>
            <a:spLocks noGrp="1"/>
          </p:cNvSpPr>
          <p:nvPr>
            <p:ph type="dt" sz="half" idx="15"/>
          </p:nvPr>
        </p:nvSpPr>
        <p:spPr/>
        <p:txBody>
          <a:bodyPr rtlCol="0"/>
          <a:lstStyle/>
          <a:p>
            <a:r>
              <a:rPr lang="de-DE" sz="1400"/>
              <a:t>&lt;Datum/Uhrzeit&gt;</a:t>
            </a:r>
            <a:endParaRPr lang="de-DE"/>
          </a:p>
        </p:txBody>
      </p:sp>
      <p:sp>
        <p:nvSpPr>
          <p:cNvPr id="12" name="Foliennummernplatzhalter 11"/>
          <p:cNvSpPr>
            <a:spLocks noGrp="1"/>
          </p:cNvSpPr>
          <p:nvPr>
            <p:ph type="sldNum" sz="quarter" idx="16"/>
          </p:nvPr>
        </p:nvSpPr>
        <p:spPr/>
        <p:txBody>
          <a:bodyPr rtlCol="0"/>
          <a:lstStyle/>
          <a:p>
            <a:pPr algn="r"/>
            <a:fld id="{11612171-5131-4161-9121-71D1E19191A1}" type="slidenum">
              <a:rPr lang="de-DE" sz="1400" smtClean="0"/>
              <a:t>‹Nr.›</a:t>
            </a:fld>
            <a:endParaRPr lang="de-DE"/>
          </a:p>
        </p:txBody>
      </p:sp>
      <p:sp>
        <p:nvSpPr>
          <p:cNvPr id="14" name="Fußzeilenplatzhalter 13"/>
          <p:cNvSpPr>
            <a:spLocks noGrp="1"/>
          </p:cNvSpPr>
          <p:nvPr>
            <p:ph type="ftr" sz="quarter" idx="17"/>
          </p:nvPr>
        </p:nvSpPr>
        <p:spPr/>
        <p:txBody>
          <a:bodyPr rtlCol="0"/>
          <a:lstStyle/>
          <a:p>
            <a:pPr algn="ctr"/>
            <a:r>
              <a:rPr lang="de-DE" sz="1400"/>
              <a:t>&lt;Fußzeile&gt;</a:t>
            </a:r>
            <a:endParaRPr lang="de-DE"/>
          </a:p>
        </p:txBody>
      </p:sp>
      <p:sp>
        <p:nvSpPr>
          <p:cNvPr id="16" name="Textplatzhalter 15"/>
          <p:cNvSpPr>
            <a:spLocks noGrp="1"/>
          </p:cNvSpPr>
          <p:nvPr>
            <p:ph type="body" sz="quarter" idx="1"/>
          </p:nvPr>
        </p:nvSpPr>
        <p:spPr>
          <a:xfrm>
            <a:off x="672041" y="1931917"/>
            <a:ext cx="4284266" cy="705570"/>
          </a:xfrm>
          <a:solidFill>
            <a:schemeClr val="accent2"/>
          </a:solidFill>
        </p:spPr>
        <p:txBody>
          <a:bodyPr rtlCol="0" anchor="ctr"/>
          <a:lstStyle>
            <a:lvl1pPr marL="0" indent="0">
              <a:buFontTx/>
              <a:buNone/>
              <a:defRPr sz="2200" b="1">
                <a:solidFill>
                  <a:srgbClr val="FFFFFF"/>
                </a:solidFill>
              </a:defRPr>
            </a:lvl1pPr>
          </a:lstStyle>
          <a:p>
            <a:pPr lvl="0" eaLnBrk="1" latinLnBrk="0" hangingPunct="1"/>
            <a:r>
              <a:rPr kumimoji="0" lang="de-DE"/>
              <a:t>Textmasterformat bearbeiten</a:t>
            </a:r>
          </a:p>
        </p:txBody>
      </p:sp>
      <p:sp>
        <p:nvSpPr>
          <p:cNvPr id="15" name="Textplatzhalter 14"/>
          <p:cNvSpPr>
            <a:spLocks noGrp="1"/>
          </p:cNvSpPr>
          <p:nvPr>
            <p:ph type="body" sz="quarter" idx="3"/>
          </p:nvPr>
        </p:nvSpPr>
        <p:spPr>
          <a:xfrm>
            <a:off x="5292328" y="1931917"/>
            <a:ext cx="4284266" cy="705570"/>
          </a:xfrm>
          <a:solidFill>
            <a:schemeClr val="accent4"/>
          </a:solidFill>
        </p:spPr>
        <p:txBody>
          <a:bodyPr rtlCol="0" anchor="ctr"/>
          <a:lstStyle>
            <a:lvl1pPr marL="0" indent="0">
              <a:buFontTx/>
              <a:buNone/>
              <a:defRPr sz="2200" b="1">
                <a:solidFill>
                  <a:srgbClr val="FFFFFF"/>
                </a:solidFill>
              </a:defRPr>
            </a:lvl1pPr>
          </a:lstStyle>
          <a:p>
            <a:pPr lvl="0" eaLnBrk="1" latinLnBrk="0" hangingPunct="1"/>
            <a:r>
              <a:rPr kumimoji="0" lang="de-DE"/>
              <a:t>Textmasterformat bearbeiten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a:t>Titelmasterformat durch Klicken bearbeiten</a:t>
            </a:r>
            <a:endParaRPr kumimoji="0" lang="en-US"/>
          </a:p>
        </p:txBody>
      </p:sp>
      <p:sp>
        <p:nvSpPr>
          <p:cNvPr id="3" name="Datumsplatzhalter 2"/>
          <p:cNvSpPr>
            <a:spLocks noGrp="1"/>
          </p:cNvSpPr>
          <p:nvPr>
            <p:ph type="dt" sz="half" idx="10"/>
          </p:nvPr>
        </p:nvSpPr>
        <p:spPr/>
        <p:txBody>
          <a:bodyPr/>
          <a:lstStyle/>
          <a:p>
            <a:r>
              <a:rPr lang="de-DE" sz="1400"/>
              <a:t>&lt;Datum/Uhrzeit&gt;</a:t>
            </a:r>
            <a:endParaRPr lang="de-DE"/>
          </a:p>
        </p:txBody>
      </p:sp>
      <p:sp>
        <p:nvSpPr>
          <p:cNvPr id="4" name="Fußzeilenplatzhalter 3"/>
          <p:cNvSpPr>
            <a:spLocks noGrp="1"/>
          </p:cNvSpPr>
          <p:nvPr>
            <p:ph type="ftr" sz="quarter" idx="11"/>
          </p:nvPr>
        </p:nvSpPr>
        <p:spPr/>
        <p:txBody>
          <a:bodyPr/>
          <a:lstStyle/>
          <a:p>
            <a:pPr algn="ctr"/>
            <a:r>
              <a:rPr lang="de-DE" sz="1400"/>
              <a:t>&lt;Fußzeile&gt;</a:t>
            </a:r>
            <a:endParaRPr lang="de-DE"/>
          </a:p>
        </p:txBody>
      </p:sp>
      <p:sp>
        <p:nvSpPr>
          <p:cNvPr id="5" name="Foliennummernplatzhalter 4"/>
          <p:cNvSpPr>
            <a:spLocks noGrp="1"/>
          </p:cNvSpPr>
          <p:nvPr>
            <p:ph type="sldNum" sz="quarter" idx="12"/>
          </p:nvPr>
        </p:nvSpPr>
        <p:spPr/>
        <p:txBody>
          <a:bodyPr/>
          <a:lstStyle>
            <a:lvl1pPr>
              <a:defRPr>
                <a:solidFill>
                  <a:srgbClr val="FFFFFF"/>
                </a:solidFill>
              </a:defRPr>
            </a:lvl1pPr>
          </a:lstStyle>
          <a:p>
            <a:pPr algn="r"/>
            <a:fld id="{11612171-5131-4161-9121-71D1E19191A1}" type="slidenum">
              <a:rPr lang="de-DE" sz="1400" smtClean="0"/>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de-DE" sz="1400"/>
              <a:t>&lt;Datum/Uhrzeit&gt;</a:t>
            </a:r>
            <a:endParaRPr lang="de-DE"/>
          </a:p>
        </p:txBody>
      </p:sp>
      <p:sp>
        <p:nvSpPr>
          <p:cNvPr id="3" name="Fußzeilenplatzhalter 2"/>
          <p:cNvSpPr>
            <a:spLocks noGrp="1"/>
          </p:cNvSpPr>
          <p:nvPr>
            <p:ph type="ftr" sz="quarter" idx="11"/>
          </p:nvPr>
        </p:nvSpPr>
        <p:spPr/>
        <p:txBody>
          <a:bodyPr/>
          <a:lstStyle/>
          <a:p>
            <a:pPr algn="ctr"/>
            <a:r>
              <a:rPr lang="de-DE" sz="1400"/>
              <a:t>&lt;Fußzeile&gt;</a:t>
            </a:r>
            <a:endParaRPr lang="de-DE"/>
          </a:p>
        </p:txBody>
      </p:sp>
      <p:sp>
        <p:nvSpPr>
          <p:cNvPr id="4" name="Foliennummernplatzhalter 3"/>
          <p:cNvSpPr>
            <a:spLocks noGrp="1"/>
          </p:cNvSpPr>
          <p:nvPr>
            <p:ph type="sldNum" sz="quarter" idx="12"/>
          </p:nvPr>
        </p:nvSpPr>
        <p:spPr>
          <a:xfrm>
            <a:off x="0" y="6887704"/>
            <a:ext cx="588036" cy="419982"/>
          </a:xfrm>
        </p:spPr>
        <p:txBody>
          <a:bodyPr/>
          <a:lstStyle>
            <a:lvl1pPr>
              <a:defRPr>
                <a:solidFill>
                  <a:schemeClr val="tx2"/>
                </a:solidFill>
              </a:defRPr>
            </a:lvl1pPr>
          </a:lstStyle>
          <a:p>
            <a:pPr algn="r"/>
            <a:fld id="{11612171-5131-4161-9121-71D1E19191A1}" type="slidenum">
              <a:rPr lang="de-DE" sz="1400" smtClean="0"/>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72042" y="300987"/>
            <a:ext cx="8904552" cy="958959"/>
          </a:xfrm>
        </p:spPr>
        <p:txBody>
          <a:bodyPr anchor="ctr"/>
          <a:lstStyle>
            <a:lvl1pPr algn="l">
              <a:buNone/>
              <a:defRPr sz="4900" b="0"/>
            </a:lvl1pPr>
          </a:lstStyle>
          <a:p>
            <a:r>
              <a:rPr kumimoji="0" lang="de-DE"/>
              <a:t>Titelmasterformat durch Klicken bearbeiten</a:t>
            </a:r>
            <a:endParaRPr kumimoji="0" lang="en-US"/>
          </a:p>
        </p:txBody>
      </p:sp>
      <p:sp>
        <p:nvSpPr>
          <p:cNvPr id="5" name="Datumsplatzhalter 4"/>
          <p:cNvSpPr>
            <a:spLocks noGrp="1"/>
          </p:cNvSpPr>
          <p:nvPr>
            <p:ph type="dt" sz="half" idx="10"/>
          </p:nvPr>
        </p:nvSpPr>
        <p:spPr/>
        <p:txBody>
          <a:bodyPr/>
          <a:lstStyle/>
          <a:p>
            <a:r>
              <a:rPr lang="de-DE" sz="1400"/>
              <a:t>&lt;Datum/Uhrzeit&gt;</a:t>
            </a:r>
            <a:endParaRPr lang="de-DE"/>
          </a:p>
        </p:txBody>
      </p:sp>
      <p:sp>
        <p:nvSpPr>
          <p:cNvPr id="6" name="Fußzeilenplatzhalter 5"/>
          <p:cNvSpPr>
            <a:spLocks noGrp="1"/>
          </p:cNvSpPr>
          <p:nvPr>
            <p:ph type="ftr" sz="quarter" idx="11"/>
          </p:nvPr>
        </p:nvSpPr>
        <p:spPr/>
        <p:txBody>
          <a:bodyPr/>
          <a:lstStyle/>
          <a:p>
            <a:pPr algn="ctr"/>
            <a:r>
              <a:rPr lang="de-DE" sz="1400"/>
              <a:t>&lt;Fußzeile&gt;</a:t>
            </a:r>
            <a:endParaRPr lang="de-DE"/>
          </a:p>
        </p:txBody>
      </p:sp>
      <p:sp>
        <p:nvSpPr>
          <p:cNvPr id="7" name="Foliennummernplatzhalter 6"/>
          <p:cNvSpPr>
            <a:spLocks noGrp="1"/>
          </p:cNvSpPr>
          <p:nvPr>
            <p:ph type="sldNum" sz="quarter" idx="12"/>
          </p:nvPr>
        </p:nvSpPr>
        <p:spPr/>
        <p:txBody>
          <a:bodyPr/>
          <a:lstStyle>
            <a:lvl1pPr>
              <a:defRPr>
                <a:solidFill>
                  <a:srgbClr val="FFFFFF"/>
                </a:solidFill>
              </a:defRPr>
            </a:lvl1pPr>
          </a:lstStyle>
          <a:p>
            <a:pPr algn="r"/>
            <a:fld id="{11612171-5131-4161-9121-71D1E19191A1}" type="slidenum">
              <a:rPr lang="de-DE" sz="1400" smtClean="0"/>
              <a:t>‹Nr.›</a:t>
            </a:fld>
            <a:endParaRPr lang="de-DE"/>
          </a:p>
        </p:txBody>
      </p:sp>
      <p:sp>
        <p:nvSpPr>
          <p:cNvPr id="3" name="Textplatzhalter 2"/>
          <p:cNvSpPr>
            <a:spLocks noGrp="1"/>
          </p:cNvSpPr>
          <p:nvPr>
            <p:ph type="body" idx="2"/>
          </p:nvPr>
        </p:nvSpPr>
        <p:spPr>
          <a:xfrm>
            <a:off x="672042" y="1931917"/>
            <a:ext cx="1764109" cy="4787794"/>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51191" tIns="201589" rIns="151191" bIns="100794"/>
          <a:lstStyle>
            <a:lvl1pPr marL="0" indent="0">
              <a:spcAft>
                <a:spcPts val="1102"/>
              </a:spcAft>
              <a:buNone/>
              <a:defRPr sz="2000"/>
            </a:lvl1pPr>
            <a:lvl2pPr>
              <a:buNone/>
              <a:defRPr sz="1300"/>
            </a:lvl2pPr>
            <a:lvl3pPr>
              <a:buNone/>
              <a:defRPr sz="1100"/>
            </a:lvl3pPr>
            <a:lvl4pPr>
              <a:buNone/>
              <a:defRPr sz="1000"/>
            </a:lvl4pPr>
            <a:lvl5pPr>
              <a:buNone/>
              <a:defRPr sz="1000"/>
            </a:lvl5pPr>
          </a:lstStyle>
          <a:p>
            <a:pPr lvl="0" eaLnBrk="1" latinLnBrk="0" hangingPunct="1"/>
            <a:r>
              <a:rPr kumimoji="0" lang="de-DE"/>
              <a:t>Textmasterformat bearbeiten</a:t>
            </a:r>
          </a:p>
        </p:txBody>
      </p:sp>
      <p:sp>
        <p:nvSpPr>
          <p:cNvPr id="9" name="Inhaltsplatzhalter 8"/>
          <p:cNvSpPr>
            <a:spLocks noGrp="1"/>
          </p:cNvSpPr>
          <p:nvPr>
            <p:ph sz="quarter" idx="1"/>
          </p:nvPr>
        </p:nvSpPr>
        <p:spPr>
          <a:xfrm>
            <a:off x="2604161" y="1931917"/>
            <a:ext cx="7056438" cy="4871791"/>
          </a:xfrm>
        </p:spPr>
        <p:txBody>
          <a:bodyPr/>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bg>
      <p:bgRef idx="1003">
        <a:schemeClr val="bg2"/>
      </p:bgRef>
    </p:bg>
    <p:spTree>
      <p:nvGrpSpPr>
        <p:cNvPr id="1" name=""/>
        <p:cNvGrpSpPr/>
        <p:nvPr/>
      </p:nvGrpSpPr>
      <p:grpSpPr>
        <a:xfrm>
          <a:off x="0" y="0"/>
          <a:ext cx="0" cy="0"/>
          <a:chOff x="0" y="0"/>
          <a:chExt cx="0" cy="0"/>
        </a:xfrm>
      </p:grpSpPr>
      <p:sp>
        <p:nvSpPr>
          <p:cNvPr id="4" name="Textplatzhalter 3"/>
          <p:cNvSpPr>
            <a:spLocks noGrp="1"/>
          </p:cNvSpPr>
          <p:nvPr>
            <p:ph type="body" sz="half" idx="2"/>
          </p:nvPr>
        </p:nvSpPr>
        <p:spPr>
          <a:xfrm>
            <a:off x="1764109" y="6047740"/>
            <a:ext cx="8064500" cy="755968"/>
          </a:xfrm>
        </p:spPr>
        <p:txBody>
          <a:bodyPr/>
          <a:lstStyle>
            <a:lvl1pPr marL="0" indent="0">
              <a:buFontTx/>
              <a:buNone/>
              <a:defRPr sz="1900"/>
            </a:lvl1pPr>
            <a:lvl2pPr>
              <a:buFontTx/>
              <a:buNone/>
              <a:defRPr sz="1300"/>
            </a:lvl2pPr>
            <a:lvl3pPr>
              <a:buFontTx/>
              <a:buNone/>
              <a:defRPr sz="1100"/>
            </a:lvl3pPr>
            <a:lvl4pPr>
              <a:buFontTx/>
              <a:buNone/>
              <a:defRPr sz="1000"/>
            </a:lvl4pPr>
            <a:lvl5pPr>
              <a:buFontTx/>
              <a:buNone/>
              <a:defRPr sz="1000"/>
            </a:lvl5pPr>
          </a:lstStyle>
          <a:p>
            <a:pPr lvl="0" eaLnBrk="1" latinLnBrk="0" hangingPunct="1"/>
            <a:r>
              <a:rPr kumimoji="0" lang="de-DE"/>
              <a:t>Textmasterformat bearbeiten</a:t>
            </a:r>
          </a:p>
        </p:txBody>
      </p:sp>
      <p:sp>
        <p:nvSpPr>
          <p:cNvPr id="8" name="Rechteck 7"/>
          <p:cNvSpPr/>
          <p:nvPr/>
        </p:nvSpPr>
        <p:spPr bwMode="white">
          <a:xfrm>
            <a:off x="-10081" y="5039783"/>
            <a:ext cx="10080625" cy="97771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eaLnBrk="1" latinLnBrk="0" hangingPunct="1"/>
            <a:endParaRPr kumimoji="0" lang="en-US"/>
          </a:p>
        </p:txBody>
      </p:sp>
      <p:sp>
        <p:nvSpPr>
          <p:cNvPr id="9" name="Rechteck 8"/>
          <p:cNvSpPr/>
          <p:nvPr/>
        </p:nvSpPr>
        <p:spPr>
          <a:xfrm>
            <a:off x="-10081" y="5140579"/>
            <a:ext cx="1612900" cy="786206"/>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eaLnBrk="1" latinLnBrk="0" hangingPunct="1"/>
            <a:endParaRPr kumimoji="0" lang="en-US"/>
          </a:p>
        </p:txBody>
      </p:sp>
      <p:sp>
        <p:nvSpPr>
          <p:cNvPr id="10" name="Rechteck 9"/>
          <p:cNvSpPr/>
          <p:nvPr/>
        </p:nvSpPr>
        <p:spPr>
          <a:xfrm>
            <a:off x="1703626" y="5130500"/>
            <a:ext cx="8376999" cy="786206"/>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eaLnBrk="1" latinLnBrk="0" hangingPunct="1"/>
            <a:endParaRPr kumimoji="0" lang="en-US"/>
          </a:p>
        </p:txBody>
      </p:sp>
      <p:sp>
        <p:nvSpPr>
          <p:cNvPr id="2" name="Titel 1"/>
          <p:cNvSpPr>
            <a:spLocks noGrp="1"/>
          </p:cNvSpPr>
          <p:nvPr>
            <p:ph type="title"/>
          </p:nvPr>
        </p:nvSpPr>
        <p:spPr>
          <a:xfrm>
            <a:off x="1764109" y="5123779"/>
            <a:ext cx="8064500" cy="755968"/>
          </a:xfrm>
        </p:spPr>
        <p:txBody>
          <a:bodyPr anchor="ctr"/>
          <a:lstStyle>
            <a:lvl1pPr algn="l">
              <a:buNone/>
              <a:defRPr sz="3100" b="0">
                <a:solidFill>
                  <a:srgbClr val="FFFFFF"/>
                </a:solidFill>
              </a:defRPr>
            </a:lvl1pPr>
          </a:lstStyle>
          <a:p>
            <a:r>
              <a:rPr kumimoji="0" lang="de-DE"/>
              <a:t>Titelmasterformat durch Klicken bearbeiten</a:t>
            </a:r>
            <a:endParaRPr kumimoji="0" lang="en-US"/>
          </a:p>
        </p:txBody>
      </p:sp>
      <p:sp>
        <p:nvSpPr>
          <p:cNvPr id="11" name="Rechteck 10"/>
          <p:cNvSpPr/>
          <p:nvPr/>
        </p:nvSpPr>
        <p:spPr bwMode="white">
          <a:xfrm>
            <a:off x="1596099" y="0"/>
            <a:ext cx="110887" cy="756975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eaLnBrk="1" latinLnBrk="0" hangingPunct="1"/>
            <a:endParaRPr kumimoji="0" lang="en-US"/>
          </a:p>
        </p:txBody>
      </p:sp>
      <p:sp>
        <p:nvSpPr>
          <p:cNvPr id="12" name="Datumsplatzhalter 11"/>
          <p:cNvSpPr>
            <a:spLocks noGrp="1"/>
          </p:cNvSpPr>
          <p:nvPr>
            <p:ph type="dt" sz="half" idx="10"/>
          </p:nvPr>
        </p:nvSpPr>
        <p:spPr>
          <a:xfrm>
            <a:off x="6888427" y="6887704"/>
            <a:ext cx="2940182" cy="402483"/>
          </a:xfrm>
        </p:spPr>
        <p:txBody>
          <a:bodyPr rtlCol="0"/>
          <a:lstStyle/>
          <a:p>
            <a:r>
              <a:rPr lang="de-DE" sz="1400"/>
              <a:t>&lt;Datum/Uhrzeit&gt;</a:t>
            </a:r>
            <a:endParaRPr lang="de-DE"/>
          </a:p>
        </p:txBody>
      </p:sp>
      <p:sp>
        <p:nvSpPr>
          <p:cNvPr id="13" name="Foliennummernplatzhalter 12"/>
          <p:cNvSpPr>
            <a:spLocks noGrp="1"/>
          </p:cNvSpPr>
          <p:nvPr>
            <p:ph type="sldNum" sz="quarter" idx="11"/>
          </p:nvPr>
        </p:nvSpPr>
        <p:spPr>
          <a:xfrm>
            <a:off x="0" y="5144778"/>
            <a:ext cx="1596099" cy="731472"/>
          </a:xfrm>
        </p:spPr>
        <p:txBody>
          <a:bodyPr rtlCol="0"/>
          <a:lstStyle>
            <a:lvl1pPr>
              <a:defRPr sz="3100"/>
            </a:lvl1pPr>
          </a:lstStyle>
          <a:p>
            <a:pPr algn="r"/>
            <a:fld id="{11612171-5131-4161-9121-71D1E19191A1}" type="slidenum">
              <a:rPr lang="de-DE" sz="1400" smtClean="0"/>
              <a:t>‹Nr.›</a:t>
            </a:fld>
            <a:endParaRPr lang="de-DE"/>
          </a:p>
        </p:txBody>
      </p:sp>
      <p:sp>
        <p:nvSpPr>
          <p:cNvPr id="14" name="Fußzeilenplatzhalter 13"/>
          <p:cNvSpPr>
            <a:spLocks noGrp="1"/>
          </p:cNvSpPr>
          <p:nvPr>
            <p:ph type="ftr" sz="quarter" idx="12"/>
          </p:nvPr>
        </p:nvSpPr>
        <p:spPr>
          <a:xfrm>
            <a:off x="1764109" y="6887490"/>
            <a:ext cx="5040313" cy="402483"/>
          </a:xfrm>
        </p:spPr>
        <p:txBody>
          <a:bodyPr rtlCol="0"/>
          <a:lstStyle/>
          <a:p>
            <a:pPr algn="ctr"/>
            <a:r>
              <a:rPr lang="de-DE" sz="1400"/>
              <a:t>&lt;Fußzeile&gt;</a:t>
            </a:r>
            <a:endParaRPr lang="de-DE"/>
          </a:p>
        </p:txBody>
      </p:sp>
      <p:sp>
        <p:nvSpPr>
          <p:cNvPr id="3" name="Bildplatzhalter 2"/>
          <p:cNvSpPr>
            <a:spLocks noGrp="1"/>
          </p:cNvSpPr>
          <p:nvPr>
            <p:ph type="pic" idx="1"/>
          </p:nvPr>
        </p:nvSpPr>
        <p:spPr>
          <a:xfrm>
            <a:off x="1720427" y="0"/>
            <a:ext cx="8360198" cy="5036423"/>
          </a:xfrm>
          <a:solidFill>
            <a:schemeClr val="accent1">
              <a:tint val="40000"/>
            </a:schemeClr>
          </a:solidFill>
          <a:ln>
            <a:noFill/>
          </a:ln>
        </p:spPr>
        <p:txBody>
          <a:bodyPr/>
          <a:lstStyle>
            <a:lvl1pPr marL="0" indent="0">
              <a:buNone/>
              <a:defRPr sz="3500"/>
            </a:lvl1pPr>
          </a:lstStyle>
          <a:p>
            <a:r>
              <a:rPr kumimoji="0" lang="de-DE"/>
              <a:t>Bild durch Klicken auf Symbol hinzufügen</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elplatzhalter 21"/>
          <p:cNvSpPr>
            <a:spLocks noGrp="1"/>
          </p:cNvSpPr>
          <p:nvPr>
            <p:ph type="title"/>
          </p:nvPr>
        </p:nvSpPr>
        <p:spPr>
          <a:xfrm>
            <a:off x="672042" y="251989"/>
            <a:ext cx="8988557" cy="1091953"/>
          </a:xfrm>
          <a:prstGeom prst="rect">
            <a:avLst/>
          </a:prstGeom>
        </p:spPr>
        <p:txBody>
          <a:bodyPr vert="horz" lIns="100794" tIns="50397" rIns="100794" bIns="50397" anchor="ctr">
            <a:normAutofit/>
          </a:bodyPr>
          <a:lstStyle/>
          <a:p>
            <a:r>
              <a:rPr kumimoji="0" lang="de-DE"/>
              <a:t>Titelmasterformat durch Klicken bearbeiten</a:t>
            </a:r>
            <a:endParaRPr kumimoji="0" lang="en-US"/>
          </a:p>
        </p:txBody>
      </p:sp>
      <p:sp>
        <p:nvSpPr>
          <p:cNvPr id="13" name="Textplatzhalter 12"/>
          <p:cNvSpPr>
            <a:spLocks noGrp="1"/>
          </p:cNvSpPr>
          <p:nvPr>
            <p:ph type="body" idx="1"/>
          </p:nvPr>
        </p:nvSpPr>
        <p:spPr>
          <a:xfrm>
            <a:off x="675402" y="1763924"/>
            <a:ext cx="8988557" cy="4989386"/>
          </a:xfrm>
          <a:prstGeom prst="rect">
            <a:avLst/>
          </a:prstGeom>
        </p:spPr>
        <p:txBody>
          <a:bodyPr vert="horz" lIns="100794" tIns="50397" rIns="100794" bIns="50397">
            <a:normAutofit/>
          </a:bodyPr>
          <a:lstStyle/>
          <a:p>
            <a:pPr lvl="0" eaLnBrk="1" latinLnBrk="0" hangingPunct="1"/>
            <a:r>
              <a:rPr kumimoji="0" lang="de-DE"/>
              <a:t>Textmasterformat bearbeiten</a:t>
            </a:r>
          </a:p>
          <a:p>
            <a:pPr lvl="1" eaLnBrk="1" latinLnBrk="0" hangingPunct="1"/>
            <a:r>
              <a:rPr kumimoji="0" lang="de-DE"/>
              <a:t>Zweite Ebene</a:t>
            </a:r>
          </a:p>
          <a:p>
            <a:pPr lvl="2" eaLnBrk="1" latinLnBrk="0" hangingPunct="1"/>
            <a:r>
              <a:rPr kumimoji="0" lang="de-DE"/>
              <a:t>Dritte Ebene</a:t>
            </a:r>
          </a:p>
          <a:p>
            <a:pPr lvl="3" eaLnBrk="1" latinLnBrk="0" hangingPunct="1"/>
            <a:r>
              <a:rPr kumimoji="0" lang="de-DE"/>
              <a:t>Vierte Ebene</a:t>
            </a:r>
          </a:p>
          <a:p>
            <a:pPr lvl="4" eaLnBrk="1" latinLnBrk="0" hangingPunct="1"/>
            <a:r>
              <a:rPr kumimoji="0" lang="de-DE"/>
              <a:t>Fünfte Ebene</a:t>
            </a:r>
            <a:endParaRPr kumimoji="0" lang="en-US"/>
          </a:p>
        </p:txBody>
      </p:sp>
      <p:sp>
        <p:nvSpPr>
          <p:cNvPr id="14" name="Datumsplatzhalter 13"/>
          <p:cNvSpPr>
            <a:spLocks noGrp="1"/>
          </p:cNvSpPr>
          <p:nvPr>
            <p:ph type="dt" sz="half" idx="2"/>
          </p:nvPr>
        </p:nvSpPr>
        <p:spPr>
          <a:xfrm>
            <a:off x="6720417" y="6887704"/>
            <a:ext cx="2940182" cy="402483"/>
          </a:xfrm>
          <a:prstGeom prst="rect">
            <a:avLst/>
          </a:prstGeom>
        </p:spPr>
        <p:txBody>
          <a:bodyPr vert="horz" lIns="100794" tIns="50397" rIns="100794" bIns="50397" anchor="ctr" anchorCtr="0"/>
          <a:lstStyle>
            <a:lvl1pPr algn="l" eaLnBrk="1" latinLnBrk="0" hangingPunct="1">
              <a:defRPr kumimoji="0" sz="1500">
                <a:solidFill>
                  <a:schemeClr val="tx2"/>
                </a:solidFill>
              </a:defRPr>
            </a:lvl1pPr>
          </a:lstStyle>
          <a:p>
            <a:r>
              <a:rPr lang="de-DE" sz="1400"/>
              <a:t>&lt;Datum/Uhrzeit&gt;</a:t>
            </a:r>
            <a:endParaRPr lang="de-DE"/>
          </a:p>
        </p:txBody>
      </p:sp>
      <p:sp>
        <p:nvSpPr>
          <p:cNvPr id="3" name="Fußzeilenplatzhalter 2"/>
          <p:cNvSpPr>
            <a:spLocks noGrp="1"/>
          </p:cNvSpPr>
          <p:nvPr>
            <p:ph type="ftr" sz="quarter" idx="3"/>
          </p:nvPr>
        </p:nvSpPr>
        <p:spPr>
          <a:xfrm>
            <a:off x="672042" y="6887490"/>
            <a:ext cx="5976368" cy="402483"/>
          </a:xfrm>
          <a:prstGeom prst="rect">
            <a:avLst/>
          </a:prstGeom>
        </p:spPr>
        <p:txBody>
          <a:bodyPr vert="horz" lIns="100794" tIns="50397" rIns="100794" bIns="50397" anchor="ctr"/>
          <a:lstStyle>
            <a:lvl1pPr algn="r" eaLnBrk="1" latinLnBrk="0" hangingPunct="1">
              <a:defRPr kumimoji="0" sz="1500">
                <a:solidFill>
                  <a:schemeClr val="tx2"/>
                </a:solidFill>
              </a:defRPr>
            </a:lvl1pPr>
          </a:lstStyle>
          <a:p>
            <a:pPr algn="ctr"/>
            <a:r>
              <a:rPr lang="de-DE" sz="1400"/>
              <a:t>&lt;Fußzeile&gt;</a:t>
            </a:r>
            <a:endParaRPr lang="de-DE"/>
          </a:p>
        </p:txBody>
      </p:sp>
      <p:sp>
        <p:nvSpPr>
          <p:cNvPr id="7" name="Rechteck 6"/>
          <p:cNvSpPr/>
          <p:nvPr/>
        </p:nvSpPr>
        <p:spPr bwMode="white">
          <a:xfrm>
            <a:off x="0" y="1360741"/>
            <a:ext cx="10080625" cy="35278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eaLnBrk="1" latinLnBrk="0" hangingPunct="1"/>
            <a:endParaRPr kumimoji="0" lang="en-US"/>
          </a:p>
        </p:txBody>
      </p:sp>
      <p:sp>
        <p:nvSpPr>
          <p:cNvPr id="8" name="Rechteck 7"/>
          <p:cNvSpPr/>
          <p:nvPr/>
        </p:nvSpPr>
        <p:spPr>
          <a:xfrm>
            <a:off x="0" y="1411139"/>
            <a:ext cx="588036" cy="251989"/>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eaLnBrk="1" latinLnBrk="0" hangingPunct="1"/>
            <a:endParaRPr kumimoji="0" lang="en-US"/>
          </a:p>
        </p:txBody>
      </p:sp>
      <p:sp>
        <p:nvSpPr>
          <p:cNvPr id="9" name="Rechteck 8"/>
          <p:cNvSpPr/>
          <p:nvPr/>
        </p:nvSpPr>
        <p:spPr>
          <a:xfrm>
            <a:off x="651040" y="1411139"/>
            <a:ext cx="9429585" cy="251989"/>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eaLnBrk="1" latinLnBrk="0" hangingPunct="1"/>
            <a:endParaRPr kumimoji="0" lang="en-US"/>
          </a:p>
        </p:txBody>
      </p:sp>
      <p:sp>
        <p:nvSpPr>
          <p:cNvPr id="23" name="Foliennummernplatzhalter 22"/>
          <p:cNvSpPr>
            <a:spLocks noGrp="1"/>
          </p:cNvSpPr>
          <p:nvPr>
            <p:ph type="sldNum" sz="quarter" idx="4"/>
          </p:nvPr>
        </p:nvSpPr>
        <p:spPr>
          <a:xfrm>
            <a:off x="0" y="1402389"/>
            <a:ext cx="588036" cy="269490"/>
          </a:xfrm>
          <a:prstGeom prst="rect">
            <a:avLst/>
          </a:prstGeom>
        </p:spPr>
        <p:txBody>
          <a:bodyPr vert="horz" lIns="100794" tIns="50397" rIns="100794" bIns="50397" anchor="ctr" anchorCtr="0">
            <a:normAutofit/>
          </a:bodyPr>
          <a:lstStyle>
            <a:lvl1pPr algn="ctr" eaLnBrk="1" latinLnBrk="0" hangingPunct="1">
              <a:defRPr kumimoji="0" sz="1500" b="1">
                <a:solidFill>
                  <a:srgbClr val="FFFFFF"/>
                </a:solidFill>
              </a:defRPr>
            </a:lvl1pPr>
          </a:lstStyle>
          <a:p>
            <a:pPr algn="r"/>
            <a:fld id="{11612171-5131-4161-9121-71D1E19191A1}" type="slidenum">
              <a:rPr lang="de-DE" sz="1400" smtClean="0"/>
              <a:t>‹Nr.›</a:t>
            </a:fld>
            <a:endParaRPr lang="de-DE"/>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sldNum="0" hdr="0" ftr="0" dt="0"/>
  <p:txStyles>
    <p:titleStyle>
      <a:lvl1pPr algn="l" rtl="0" eaLnBrk="1" latinLnBrk="0" hangingPunct="1">
        <a:spcBef>
          <a:spcPct val="0"/>
        </a:spcBef>
        <a:buNone/>
        <a:defRPr kumimoji="0" sz="4900" kern="1200">
          <a:solidFill>
            <a:schemeClr val="tx2"/>
          </a:solidFill>
          <a:latin typeface="+mj-lt"/>
          <a:ea typeface="+mj-ea"/>
          <a:cs typeface="+mj-cs"/>
        </a:defRPr>
      </a:lvl1pPr>
    </p:titleStyle>
    <p:bodyStyle>
      <a:lvl1pPr marL="352780" indent="-352780" algn="l" rtl="0" eaLnBrk="1" latinLnBrk="0" hangingPunct="1">
        <a:spcBef>
          <a:spcPts val="772"/>
        </a:spcBef>
        <a:buClr>
          <a:schemeClr val="accent2"/>
        </a:buClr>
        <a:buSzPct val="60000"/>
        <a:buFont typeface="Wingdings"/>
        <a:buChar char=""/>
        <a:defRPr kumimoji="0" sz="3200" kern="1200">
          <a:solidFill>
            <a:schemeClr val="tx1"/>
          </a:solidFill>
          <a:latin typeface="+mn-lt"/>
          <a:ea typeface="+mn-ea"/>
          <a:cs typeface="+mn-cs"/>
        </a:defRPr>
      </a:lvl1pPr>
      <a:lvl2pPr marL="705560" indent="-302383" algn="l" rtl="0" eaLnBrk="1" latinLnBrk="0" hangingPunct="1">
        <a:spcBef>
          <a:spcPts val="606"/>
        </a:spcBef>
        <a:buClr>
          <a:schemeClr val="accent1"/>
        </a:buClr>
        <a:buSzPct val="70000"/>
        <a:buFont typeface="Wingdings 2"/>
        <a:buChar char=""/>
        <a:defRPr kumimoji="0" sz="2900" kern="1200">
          <a:solidFill>
            <a:schemeClr val="tx1"/>
          </a:solidFill>
          <a:latin typeface="+mn-lt"/>
          <a:ea typeface="+mn-ea"/>
          <a:cs typeface="+mn-cs"/>
        </a:defRPr>
      </a:lvl2pPr>
      <a:lvl3pPr marL="1007943" indent="-251986" algn="l" rtl="0" eaLnBrk="1" latinLnBrk="0" hangingPunct="1">
        <a:spcBef>
          <a:spcPts val="551"/>
        </a:spcBef>
        <a:buClr>
          <a:schemeClr val="accent2"/>
        </a:buClr>
        <a:buSzPct val="75000"/>
        <a:buFont typeface="Wingdings"/>
        <a:buChar char=""/>
        <a:defRPr kumimoji="0" sz="2500" kern="1200">
          <a:solidFill>
            <a:schemeClr val="tx1"/>
          </a:solidFill>
          <a:latin typeface="+mn-lt"/>
          <a:ea typeface="+mn-ea"/>
          <a:cs typeface="+mn-cs"/>
        </a:defRPr>
      </a:lvl3pPr>
      <a:lvl4pPr marL="1511915" indent="-251986" algn="l" rtl="0" eaLnBrk="1" latinLnBrk="0" hangingPunct="1">
        <a:spcBef>
          <a:spcPts val="441"/>
        </a:spcBef>
        <a:buClr>
          <a:schemeClr val="accent3"/>
        </a:buClr>
        <a:buSzPct val="75000"/>
        <a:buFont typeface="Wingdings"/>
        <a:buChar char=""/>
        <a:defRPr kumimoji="0" sz="2200" kern="1200">
          <a:solidFill>
            <a:schemeClr val="tx1"/>
          </a:solidFill>
          <a:latin typeface="+mn-lt"/>
          <a:ea typeface="+mn-ea"/>
          <a:cs typeface="+mn-cs"/>
        </a:defRPr>
      </a:lvl4pPr>
      <a:lvl5pPr marL="2015886" indent="-251986" algn="l" rtl="0" eaLnBrk="1" latinLnBrk="0" hangingPunct="1">
        <a:spcBef>
          <a:spcPts val="441"/>
        </a:spcBef>
        <a:buClr>
          <a:schemeClr val="accent4"/>
        </a:buClr>
        <a:buSzPct val="65000"/>
        <a:buFont typeface="Wingdings"/>
        <a:buChar char=""/>
        <a:defRPr kumimoji="0" sz="2200" kern="1200">
          <a:solidFill>
            <a:schemeClr val="tx1"/>
          </a:solidFill>
          <a:latin typeface="+mn-lt"/>
          <a:ea typeface="+mn-ea"/>
          <a:cs typeface="+mn-cs"/>
        </a:defRPr>
      </a:lvl5pPr>
      <a:lvl6pPr marL="2318269" indent="-251986" algn="l" rtl="0" eaLnBrk="1" latinLnBrk="0" hangingPunct="1">
        <a:spcBef>
          <a:spcPct val="20000"/>
        </a:spcBef>
        <a:buClr>
          <a:schemeClr val="accent1"/>
        </a:buClr>
        <a:buFont typeface="Wingdings"/>
        <a:buChar char="§"/>
        <a:defRPr kumimoji="0" sz="2000" kern="1200" baseline="0">
          <a:solidFill>
            <a:schemeClr val="tx1"/>
          </a:solidFill>
          <a:latin typeface="+mn-lt"/>
          <a:ea typeface="+mn-ea"/>
          <a:cs typeface="+mn-cs"/>
        </a:defRPr>
      </a:lvl6pPr>
      <a:lvl7pPr marL="2620652" indent="-251986" algn="l" rtl="0" eaLnBrk="1" latinLnBrk="0" hangingPunct="1">
        <a:spcBef>
          <a:spcPct val="20000"/>
        </a:spcBef>
        <a:buClr>
          <a:schemeClr val="accent2"/>
        </a:buClr>
        <a:buFont typeface="Wingdings"/>
        <a:buChar char="§"/>
        <a:defRPr kumimoji="0" sz="2000" kern="1200" baseline="0">
          <a:solidFill>
            <a:schemeClr val="tx1"/>
          </a:solidFill>
          <a:latin typeface="+mn-lt"/>
          <a:ea typeface="+mn-ea"/>
          <a:cs typeface="+mn-cs"/>
        </a:defRPr>
      </a:lvl7pPr>
      <a:lvl8pPr marL="2923035" indent="-251986" algn="l" rtl="0" eaLnBrk="1" latinLnBrk="0" hangingPunct="1">
        <a:spcBef>
          <a:spcPct val="20000"/>
        </a:spcBef>
        <a:buClr>
          <a:schemeClr val="accent3"/>
        </a:buClr>
        <a:buFont typeface="Wingdings"/>
        <a:buChar char="§"/>
        <a:defRPr kumimoji="0" sz="2000" kern="1200" baseline="0">
          <a:solidFill>
            <a:schemeClr val="tx1"/>
          </a:solidFill>
          <a:latin typeface="+mn-lt"/>
          <a:ea typeface="+mn-ea"/>
          <a:cs typeface="+mn-cs"/>
        </a:defRPr>
      </a:lvl8pPr>
      <a:lvl9pPr marL="3225418" indent="-251986" algn="l" rtl="0" eaLnBrk="1" latinLnBrk="0" hangingPunct="1">
        <a:spcBef>
          <a:spcPct val="20000"/>
        </a:spcBef>
        <a:buClr>
          <a:schemeClr val="accent4"/>
        </a:buClr>
        <a:buFont typeface="Wingdings"/>
        <a:buChar char="§"/>
        <a:defRPr kumimoji="0" sz="20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503972" algn="l" rtl="0" eaLnBrk="1" latinLnBrk="0" hangingPunct="1">
        <a:defRPr kumimoji="0" kern="1200">
          <a:solidFill>
            <a:schemeClr val="tx1"/>
          </a:solidFill>
          <a:latin typeface="+mn-lt"/>
          <a:ea typeface="+mn-ea"/>
          <a:cs typeface="+mn-cs"/>
        </a:defRPr>
      </a:lvl2pPr>
      <a:lvl3pPr marL="1007943" algn="l" rtl="0" eaLnBrk="1" latinLnBrk="0" hangingPunct="1">
        <a:defRPr kumimoji="0" kern="1200">
          <a:solidFill>
            <a:schemeClr val="tx1"/>
          </a:solidFill>
          <a:latin typeface="+mn-lt"/>
          <a:ea typeface="+mn-ea"/>
          <a:cs typeface="+mn-cs"/>
        </a:defRPr>
      </a:lvl3pPr>
      <a:lvl4pPr marL="1511915" algn="l" rtl="0" eaLnBrk="1" latinLnBrk="0" hangingPunct="1">
        <a:defRPr kumimoji="0" kern="1200">
          <a:solidFill>
            <a:schemeClr val="tx1"/>
          </a:solidFill>
          <a:latin typeface="+mn-lt"/>
          <a:ea typeface="+mn-ea"/>
          <a:cs typeface="+mn-cs"/>
        </a:defRPr>
      </a:lvl4pPr>
      <a:lvl5pPr marL="2015886" algn="l" rtl="0" eaLnBrk="1" latinLnBrk="0" hangingPunct="1">
        <a:defRPr kumimoji="0" kern="1200">
          <a:solidFill>
            <a:schemeClr val="tx1"/>
          </a:solidFill>
          <a:latin typeface="+mn-lt"/>
          <a:ea typeface="+mn-ea"/>
          <a:cs typeface="+mn-cs"/>
        </a:defRPr>
      </a:lvl5pPr>
      <a:lvl6pPr marL="2519858" algn="l" rtl="0" eaLnBrk="1" latinLnBrk="0" hangingPunct="1">
        <a:defRPr kumimoji="0" kern="1200">
          <a:solidFill>
            <a:schemeClr val="tx1"/>
          </a:solidFill>
          <a:latin typeface="+mn-lt"/>
          <a:ea typeface="+mn-ea"/>
          <a:cs typeface="+mn-cs"/>
        </a:defRPr>
      </a:lvl6pPr>
      <a:lvl7pPr marL="3023829" algn="l" rtl="0" eaLnBrk="1" latinLnBrk="0" hangingPunct="1">
        <a:defRPr kumimoji="0" kern="1200">
          <a:solidFill>
            <a:schemeClr val="tx1"/>
          </a:solidFill>
          <a:latin typeface="+mn-lt"/>
          <a:ea typeface="+mn-ea"/>
          <a:cs typeface="+mn-cs"/>
        </a:defRPr>
      </a:lvl7pPr>
      <a:lvl8pPr marL="3527801" algn="l" rtl="0" eaLnBrk="1" latinLnBrk="0" hangingPunct="1">
        <a:defRPr kumimoji="0" kern="1200">
          <a:solidFill>
            <a:schemeClr val="tx1"/>
          </a:solidFill>
          <a:latin typeface="+mn-lt"/>
          <a:ea typeface="+mn-ea"/>
          <a:cs typeface="+mn-cs"/>
        </a:defRPr>
      </a:lvl8pPr>
      <a:lvl9pPr marL="4031772"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laus_messner@web.de" TargetMode="Externa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hyperlink" Target="http://www.elearning-freiburg.de/"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15.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Line 2"/>
          <p:cNvSpPr/>
          <p:nvPr/>
        </p:nvSpPr>
        <p:spPr>
          <a:xfrm>
            <a:off x="180001" y="7092000"/>
            <a:ext cx="9720000" cy="0"/>
          </a:xfrm>
          <a:prstGeom prst="line">
            <a:avLst/>
          </a:prstGeom>
          <a:ln>
            <a:solidFill>
              <a:srgbClr val="808080"/>
            </a:solidFill>
          </a:ln>
        </p:spPr>
      </p:sp>
      <p:pic>
        <p:nvPicPr>
          <p:cNvPr id="39" name="Grafik 38"/>
          <p:cNvPicPr/>
          <p:nvPr/>
        </p:nvPicPr>
        <p:blipFill>
          <a:blip r:embed="rId2"/>
          <a:stretch>
            <a:fillRect/>
          </a:stretch>
        </p:blipFill>
        <p:spPr>
          <a:xfrm>
            <a:off x="235440" y="7183440"/>
            <a:ext cx="304920" cy="304920"/>
          </a:xfrm>
          <a:prstGeom prst="rect">
            <a:avLst/>
          </a:prstGeom>
        </p:spPr>
      </p:pic>
      <p:sp>
        <p:nvSpPr>
          <p:cNvPr id="40" name="TextShape 3"/>
          <p:cNvSpPr txBox="1"/>
          <p:nvPr/>
        </p:nvSpPr>
        <p:spPr>
          <a:xfrm>
            <a:off x="612000" y="7115040"/>
            <a:ext cx="9180000" cy="390960"/>
          </a:xfrm>
          <a:prstGeom prst="rect">
            <a:avLst/>
          </a:prstGeom>
        </p:spPr>
        <p:txBody>
          <a:bodyPr wrap="none" lIns="0" tIns="0" rIns="0" bIns="0" anchor="ctr"/>
          <a:lstStyle/>
          <a:p>
            <a:r>
              <a:rPr lang="de-DE" sz="2000" dirty="0">
                <a:hlinkClick r:id="rId3"/>
              </a:rPr>
              <a:t>klaus_messner@web.de</a:t>
            </a:r>
            <a:r>
              <a:rPr lang="de-DE" sz="2000" dirty="0"/>
              <a:t>			     		</a:t>
            </a:r>
            <a:r>
              <a:rPr lang="de-DE" sz="2000" dirty="0">
                <a:hlinkClick r:id="rId4"/>
              </a:rPr>
              <a:t>www.elearning-freiburg.de</a:t>
            </a:r>
            <a:endParaRPr dirty="0"/>
          </a:p>
        </p:txBody>
      </p:sp>
      <p:sp>
        <p:nvSpPr>
          <p:cNvPr id="5" name="Inhaltsplatzhalter 4"/>
          <p:cNvSpPr>
            <a:spLocks noGrp="1"/>
          </p:cNvSpPr>
          <p:nvPr>
            <p:ph sz="quarter" idx="1"/>
          </p:nvPr>
        </p:nvSpPr>
        <p:spPr/>
        <p:txBody>
          <a:bodyPr>
            <a:normAutofit/>
          </a:bodyPr>
          <a:lstStyle/>
          <a:p>
            <a:pPr marL="0" indent="0" algn="ctr">
              <a:buNone/>
            </a:pPr>
            <a:r>
              <a:rPr lang="de-DE" sz="4400" dirty="0">
                <a:solidFill>
                  <a:srgbClr val="2300DC"/>
                </a:solidFill>
              </a:rPr>
              <a:t>Abiturprüfung Mathematik </a:t>
            </a:r>
            <a:r>
              <a:rPr lang="de-DE" sz="4400" dirty="0" smtClean="0">
                <a:solidFill>
                  <a:srgbClr val="2300DC"/>
                </a:solidFill>
              </a:rPr>
              <a:t>2019 </a:t>
            </a:r>
            <a:r>
              <a:rPr lang="de-DE" sz="4400" dirty="0">
                <a:solidFill>
                  <a:srgbClr val="2300DC"/>
                </a:solidFill>
              </a:rPr>
              <a:t>Baden-Württemberg</a:t>
            </a:r>
            <a:endParaRPr lang="de-DE" sz="4400" dirty="0"/>
          </a:p>
          <a:p>
            <a:pPr marL="0" indent="0" algn="ctr">
              <a:buNone/>
            </a:pPr>
            <a:r>
              <a:rPr lang="de-DE" sz="4400" dirty="0">
                <a:solidFill>
                  <a:srgbClr val="2300DC"/>
                </a:solidFill>
              </a:rPr>
              <a:t>Allgemeinbildende Gymnasien</a:t>
            </a:r>
            <a:endParaRPr lang="de-DE" sz="4400" dirty="0"/>
          </a:p>
          <a:p>
            <a:pPr marL="0" indent="0" algn="ctr">
              <a:buNone/>
            </a:pPr>
            <a:r>
              <a:rPr lang="de-DE" sz="4400" dirty="0">
                <a:solidFill>
                  <a:srgbClr val="0000FF"/>
                </a:solidFill>
              </a:rPr>
              <a:t>Wahlteil Stochastik C </a:t>
            </a:r>
            <a:r>
              <a:rPr lang="de-DE" sz="4400" dirty="0" smtClean="0">
                <a:solidFill>
                  <a:srgbClr val="0000FF"/>
                </a:solidFill>
              </a:rPr>
              <a:t>2</a:t>
            </a:r>
            <a:endParaRPr lang="de-DE" sz="4400" dirty="0"/>
          </a:p>
          <a:p>
            <a:pPr marL="0" indent="0" algn="ctr">
              <a:buNone/>
            </a:pPr>
            <a:r>
              <a:rPr lang="de-DE" sz="4400" dirty="0">
                <a:solidFill>
                  <a:srgbClr val="FF0000"/>
                </a:solidFill>
              </a:rPr>
              <a:t>Lösung der Aufgabe C </a:t>
            </a:r>
            <a:r>
              <a:rPr lang="de-DE" sz="4400" dirty="0" smtClean="0">
                <a:solidFill>
                  <a:srgbClr val="FF0000"/>
                </a:solidFill>
              </a:rPr>
              <a:t>2</a:t>
            </a:r>
            <a:endParaRPr lang="de-DE" sz="4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8" name="Inhaltsplatzhalter 57"/>
              <p:cNvSpPr>
                <a:spLocks noGrp="1"/>
              </p:cNvSpPr>
              <p:nvPr>
                <p:ph sz="quarter" idx="1"/>
              </p:nvPr>
            </p:nvSpPr>
            <p:spPr/>
            <p:txBody>
              <a:bodyPr>
                <a:normAutofit/>
              </a:bodyPr>
              <a:lstStyle/>
              <a:p>
                <a:pPr marL="0" indent="0">
                  <a:buClrTx/>
                  <a:buSzPct val="100000"/>
                  <a:buNone/>
                </a:pPr>
                <a:r>
                  <a:rPr lang="de-DE" sz="2200" dirty="0" smtClean="0"/>
                  <a:t>Für </a:t>
                </a:r>
                <a14:m>
                  <m:oMath xmlns:m="http://schemas.openxmlformats.org/officeDocument/2006/math">
                    <m:r>
                      <a:rPr lang="de-DE" sz="2200" i="1" dirty="0">
                        <a:latin typeface="Cambria Math" panose="02040503050406030204" pitchFamily="18" charset="0"/>
                      </a:rPr>
                      <m:t>𝑃</m:t>
                    </m:r>
                    <m:d>
                      <m:dPr>
                        <m:ctrlPr>
                          <a:rPr lang="de-DE" sz="2200" i="1" dirty="0">
                            <a:latin typeface="Cambria Math" panose="02040503050406030204" pitchFamily="18" charset="0"/>
                          </a:rPr>
                        </m:ctrlPr>
                      </m:dPr>
                      <m:e>
                        <m:r>
                          <a:rPr lang="de-DE" sz="2200" i="1" dirty="0">
                            <a:latin typeface="Cambria Math" panose="02040503050406030204" pitchFamily="18" charset="0"/>
                          </a:rPr>
                          <m:t>𝑋</m:t>
                        </m:r>
                        <m:r>
                          <a:rPr lang="de-DE" sz="2200" b="0" i="1" dirty="0" smtClean="0">
                            <a:latin typeface="Cambria Math" panose="02040503050406030204" pitchFamily="18" charset="0"/>
                          </a:rPr>
                          <m:t>≥8</m:t>
                        </m:r>
                      </m:e>
                    </m:d>
                  </m:oMath>
                </a14:m>
                <a:r>
                  <a:rPr lang="de-DE" sz="2200" dirty="0" smtClean="0"/>
                  <a:t> erhalten wir somit den Ausdruck</a:t>
                </a:r>
              </a:p>
              <a:p>
                <a:pPr marL="0" indent="0">
                  <a:buClrTx/>
                  <a:buSzPct val="100000"/>
                  <a:buNone/>
                </a:pPr>
                <a14:m>
                  <m:oMathPara xmlns:m="http://schemas.openxmlformats.org/officeDocument/2006/math">
                    <m:oMathParaPr>
                      <m:jc m:val="centerGroup"/>
                    </m:oMathParaPr>
                    <m:oMath xmlns:m="http://schemas.openxmlformats.org/officeDocument/2006/math">
                      <m:r>
                        <a:rPr lang="de-DE" sz="2200" b="0" i="1" dirty="0">
                          <a:latin typeface="Cambria Math" panose="02040503050406030204" pitchFamily="18" charset="0"/>
                        </a:rPr>
                        <m:t>𝑃</m:t>
                      </m:r>
                      <m:d>
                        <m:dPr>
                          <m:ctrlPr>
                            <a:rPr lang="de-DE" sz="2200" i="1" dirty="0">
                              <a:latin typeface="Cambria Math" panose="02040503050406030204" pitchFamily="18" charset="0"/>
                            </a:rPr>
                          </m:ctrlPr>
                        </m:dPr>
                        <m:e>
                          <m:r>
                            <a:rPr lang="de-DE" sz="2200" b="0" i="1" dirty="0" smtClean="0">
                              <a:latin typeface="Cambria Math" panose="02040503050406030204" pitchFamily="18" charset="0"/>
                            </a:rPr>
                            <m:t>𝑋</m:t>
                          </m:r>
                          <m:r>
                            <a:rPr lang="de-DE" sz="2200" b="0" i="1" dirty="0" smtClean="0">
                              <a:latin typeface="Cambria Math" panose="02040503050406030204" pitchFamily="18" charset="0"/>
                            </a:rPr>
                            <m:t>≥8</m:t>
                          </m:r>
                        </m:e>
                      </m:d>
                      <m:r>
                        <a:rPr lang="de-DE" sz="2200" b="0" dirty="0">
                          <a:latin typeface="Cambria Math" panose="02040503050406030204" pitchFamily="18" charset="0"/>
                        </a:rPr>
                        <m:t>=</m:t>
                      </m:r>
                      <m:r>
                        <a:rPr lang="de-DE" sz="2400" i="1" dirty="0">
                          <a:latin typeface="Cambria Math" panose="02040503050406030204" pitchFamily="18" charset="0"/>
                        </a:rPr>
                        <m:t>9⋅</m:t>
                      </m:r>
                      <m:sSup>
                        <m:sSupPr>
                          <m:ctrlPr>
                            <a:rPr lang="de-DE" sz="2400" i="1" dirty="0">
                              <a:latin typeface="Cambria Math" panose="02040503050406030204" pitchFamily="18" charset="0"/>
                            </a:rPr>
                          </m:ctrlPr>
                        </m:sSupPr>
                        <m:e>
                          <m:r>
                            <a:rPr lang="de-DE" sz="2400" i="1" dirty="0">
                              <a:latin typeface="Cambria Math" panose="02040503050406030204" pitchFamily="18" charset="0"/>
                            </a:rPr>
                            <m:t>0,064</m:t>
                          </m:r>
                        </m:e>
                        <m:sup>
                          <m:r>
                            <a:rPr lang="de-DE" sz="2400" i="1" dirty="0">
                              <a:latin typeface="Cambria Math" panose="02040503050406030204" pitchFamily="18" charset="0"/>
                            </a:rPr>
                            <m:t>8</m:t>
                          </m:r>
                        </m:sup>
                      </m:sSup>
                      <m:r>
                        <a:rPr lang="de-DE" sz="2400" i="1" dirty="0">
                          <a:latin typeface="Cambria Math" panose="02040503050406030204" pitchFamily="18" charset="0"/>
                        </a:rPr>
                        <m:t>⋅</m:t>
                      </m:r>
                      <m:sSup>
                        <m:sSupPr>
                          <m:ctrlPr>
                            <a:rPr lang="de-DE" sz="2400" i="1" dirty="0">
                              <a:latin typeface="Cambria Math" panose="02040503050406030204" pitchFamily="18" charset="0"/>
                            </a:rPr>
                          </m:ctrlPr>
                        </m:sSupPr>
                        <m:e>
                          <m:r>
                            <a:rPr lang="de-DE" sz="2400" i="1" dirty="0">
                              <a:latin typeface="Cambria Math" panose="02040503050406030204" pitchFamily="18" charset="0"/>
                            </a:rPr>
                            <m:t>0,963</m:t>
                          </m:r>
                        </m:e>
                        <m:sup>
                          <m:r>
                            <a:rPr lang="de-DE" sz="2400" i="1" dirty="0">
                              <a:latin typeface="Cambria Math" panose="02040503050406030204" pitchFamily="18" charset="0"/>
                            </a:rPr>
                            <m:t>1</m:t>
                          </m:r>
                        </m:sup>
                      </m:sSup>
                      <m:r>
                        <a:rPr lang="de-DE" sz="2400" b="0" i="1" dirty="0" smtClean="0">
                          <a:latin typeface="Cambria Math" panose="02040503050406030204" pitchFamily="18" charset="0"/>
                        </a:rPr>
                        <m:t>+</m:t>
                      </m:r>
                      <m:sSup>
                        <m:sSupPr>
                          <m:ctrlPr>
                            <a:rPr lang="de-DE" sz="2400" i="1" dirty="0">
                              <a:latin typeface="Cambria Math" panose="02040503050406030204" pitchFamily="18" charset="0"/>
                            </a:rPr>
                          </m:ctrlPr>
                        </m:sSupPr>
                        <m:e>
                          <m:r>
                            <a:rPr lang="de-DE" sz="2400" i="1" dirty="0">
                              <a:latin typeface="Cambria Math" panose="02040503050406030204" pitchFamily="18" charset="0"/>
                            </a:rPr>
                            <m:t>0,064</m:t>
                          </m:r>
                        </m:e>
                        <m:sup>
                          <m:r>
                            <a:rPr lang="de-DE" sz="2400" i="1" dirty="0">
                              <a:latin typeface="Cambria Math" panose="02040503050406030204" pitchFamily="18" charset="0"/>
                            </a:rPr>
                            <m:t>9</m:t>
                          </m:r>
                        </m:sup>
                      </m:sSup>
                    </m:oMath>
                  </m:oMathPara>
                </a14:m>
                <a:endParaRPr lang="de-DE" sz="2200" dirty="0" smtClean="0"/>
              </a:p>
              <a:p>
                <a:pPr marL="0" indent="0">
                  <a:buClrTx/>
                  <a:buSzPct val="100000"/>
                  <a:buNone/>
                </a:pPr>
                <a:r>
                  <a:rPr lang="de-DE" sz="2200" dirty="0" smtClean="0"/>
                  <a:t>Dies ist der Ausdruck aus der Aufgabenstellung mit </a:t>
                </a:r>
                <a14:m>
                  <m:oMath xmlns:m="http://schemas.openxmlformats.org/officeDocument/2006/math">
                    <m:r>
                      <a:rPr lang="de-DE" sz="2200" i="1" dirty="0" smtClean="0">
                        <a:latin typeface="Cambria Math" panose="02040503050406030204" pitchFamily="18" charset="0"/>
                      </a:rPr>
                      <m:t>𝑎</m:t>
                    </m:r>
                    <m:r>
                      <a:rPr lang="de-DE" sz="2200" i="1" dirty="0" smtClean="0">
                        <a:latin typeface="Cambria Math" panose="02040503050406030204" pitchFamily="18" charset="0"/>
                      </a:rPr>
                      <m:t>=9</m:t>
                    </m:r>
                  </m:oMath>
                </a14:m>
                <a:r>
                  <a:rPr lang="de-DE" sz="2200" dirty="0" smtClean="0"/>
                  <a:t> und </a:t>
                </a:r>
                <a14:m>
                  <m:oMath xmlns:m="http://schemas.openxmlformats.org/officeDocument/2006/math">
                    <m:r>
                      <a:rPr lang="de-DE" sz="2200" i="1" dirty="0" smtClean="0">
                        <a:latin typeface="Cambria Math" panose="02040503050406030204" pitchFamily="18" charset="0"/>
                      </a:rPr>
                      <m:t>𝑏</m:t>
                    </m:r>
                    <m:r>
                      <a:rPr lang="de-DE" sz="2200" i="1" dirty="0" smtClean="0">
                        <a:latin typeface="Cambria Math" panose="02040503050406030204" pitchFamily="18" charset="0"/>
                      </a:rPr>
                      <m:t>=1</m:t>
                    </m:r>
                  </m:oMath>
                </a14:m>
                <a:r>
                  <a:rPr lang="de-DE" sz="2200" dirty="0" smtClean="0"/>
                  <a:t>. </a:t>
                </a:r>
              </a:p>
              <a:p>
                <a:pPr marL="0" indent="0">
                  <a:buClrTx/>
                  <a:buSzPct val="100000"/>
                  <a:buNone/>
                </a:pPr>
                <a:endParaRPr lang="de-DE" sz="2200" dirty="0"/>
              </a:p>
              <a:p>
                <a:pPr marL="0" indent="0">
                  <a:buClrTx/>
                  <a:buSzPct val="100000"/>
                  <a:buNone/>
                </a:pPr>
                <a:r>
                  <a:rPr lang="de-DE" sz="2200" b="1" dirty="0" smtClean="0"/>
                  <a:t>Ergebnis: </a:t>
                </a:r>
              </a:p>
              <a:p>
                <a:pPr marL="0" indent="0">
                  <a:buClrTx/>
                  <a:buSzPct val="100000"/>
                  <a:buNone/>
                </a:pPr>
                <a:r>
                  <a:rPr lang="de-DE" sz="2200" dirty="0" smtClean="0"/>
                  <a:t>Das Ereignis </a:t>
                </a:r>
                <a14:m>
                  <m:oMath xmlns:m="http://schemas.openxmlformats.org/officeDocument/2006/math">
                    <m:r>
                      <a:rPr lang="de-DE" sz="2200" i="1" dirty="0" smtClean="0">
                        <a:latin typeface="Cambria Math" panose="02040503050406030204" pitchFamily="18" charset="0"/>
                      </a:rPr>
                      <m:t>𝐶</m:t>
                    </m:r>
                  </m:oMath>
                </a14:m>
                <a:r>
                  <a:rPr lang="de-DE" sz="2200" dirty="0" smtClean="0"/>
                  <a:t> bedeutet „Mindestens 8 Treffer in 9 Versuchen“. Die Variablen haben die Werte </a:t>
                </a:r>
                <a14:m>
                  <m:oMath xmlns:m="http://schemas.openxmlformats.org/officeDocument/2006/math">
                    <m:r>
                      <a:rPr lang="de-DE" sz="2200" i="1" dirty="0">
                        <a:latin typeface="Cambria Math" panose="02040503050406030204" pitchFamily="18" charset="0"/>
                      </a:rPr>
                      <m:t>𝑎</m:t>
                    </m:r>
                    <m:r>
                      <a:rPr lang="de-DE" sz="2200" i="1" dirty="0">
                        <a:latin typeface="Cambria Math" panose="02040503050406030204" pitchFamily="18" charset="0"/>
                      </a:rPr>
                      <m:t>=9</m:t>
                    </m:r>
                  </m:oMath>
                </a14:m>
                <a:r>
                  <a:rPr lang="de-DE" sz="2200" dirty="0"/>
                  <a:t> und </a:t>
                </a:r>
                <a14:m>
                  <m:oMath xmlns:m="http://schemas.openxmlformats.org/officeDocument/2006/math">
                    <m:r>
                      <a:rPr lang="de-DE" sz="2200" i="1" dirty="0">
                        <a:latin typeface="Cambria Math" panose="02040503050406030204" pitchFamily="18" charset="0"/>
                      </a:rPr>
                      <m:t>𝑏</m:t>
                    </m:r>
                    <m:r>
                      <a:rPr lang="de-DE" sz="2200" i="1" dirty="0">
                        <a:latin typeface="Cambria Math" panose="02040503050406030204" pitchFamily="18" charset="0"/>
                      </a:rPr>
                      <m:t>=1</m:t>
                    </m:r>
                  </m:oMath>
                </a14:m>
                <a:r>
                  <a:rPr lang="de-DE" sz="2200" dirty="0" smtClean="0"/>
                  <a:t>.</a:t>
                </a:r>
              </a:p>
            </p:txBody>
          </p:sp>
        </mc:Choice>
        <mc:Fallback xmlns="">
          <p:sp>
            <p:nvSpPr>
              <p:cNvPr id="58" name="Inhaltsplatzhalter 57"/>
              <p:cNvSpPr>
                <a:spLocks noGrp="1" noRot="1" noChangeAspect="1" noMove="1" noResize="1" noEditPoints="1" noAdjustHandles="1" noChangeArrowheads="1" noChangeShapeType="1" noTextEdit="1"/>
              </p:cNvSpPr>
              <p:nvPr>
                <p:ph sz="quarter" idx="1"/>
              </p:nvPr>
            </p:nvSpPr>
            <p:spPr>
              <a:blipFill>
                <a:blip r:embed="rId2"/>
                <a:stretch>
                  <a:fillRect l="-814" t="-738" r="-204"/>
                </a:stretch>
              </a:blipFill>
            </p:spPr>
            <p:txBody>
              <a:bodyPr/>
              <a:lstStyle/>
              <a:p>
                <a:r>
                  <a:rPr lang="de-DE">
                    <a:noFill/>
                  </a:rPr>
                  <a:t> </a:t>
                </a:r>
              </a:p>
            </p:txBody>
          </p:sp>
        </mc:Fallback>
      </mc:AlternateContent>
      <p:sp>
        <p:nvSpPr>
          <p:cNvPr id="13" name="Titel 12"/>
          <p:cNvSpPr>
            <a:spLocks noGrp="1"/>
          </p:cNvSpPr>
          <p:nvPr>
            <p:ph type="title"/>
          </p:nvPr>
        </p:nvSpPr>
        <p:spPr/>
        <p:txBody>
          <a:bodyPr>
            <a:normAutofit/>
          </a:bodyPr>
          <a:lstStyle/>
          <a:p>
            <a:r>
              <a:rPr lang="de-DE" sz="4000" dirty="0" smtClean="0"/>
              <a:t>Wahlteil 2019 – Aufgabe C 2</a:t>
            </a:r>
            <a:endParaRPr lang="de-DE" sz="4000" dirty="0"/>
          </a:p>
        </p:txBody>
      </p:sp>
      <p:cxnSp>
        <p:nvCxnSpPr>
          <p:cNvPr id="4" name="Gerader Verbinder 3"/>
          <p:cNvCxnSpPr/>
          <p:nvPr/>
        </p:nvCxnSpPr>
        <p:spPr>
          <a:xfrm>
            <a:off x="2736056" y="4643933"/>
            <a:ext cx="648072" cy="0"/>
          </a:xfrm>
          <a:prstGeom prst="line">
            <a:avLst/>
          </a:prstGeom>
          <a:ln w="19050">
            <a:solidFill>
              <a:srgbClr val="FF66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 name="Rechteck 1"/>
              <p:cNvSpPr/>
              <p:nvPr/>
            </p:nvSpPr>
            <p:spPr>
              <a:xfrm>
                <a:off x="6984528" y="107429"/>
                <a:ext cx="2952328" cy="742447"/>
              </a:xfrm>
              <a:prstGeom prst="rect">
                <a:avLst/>
              </a:prstGeom>
            </p:spPr>
            <p:txBody>
              <a:bodyPr wrap="square">
                <a:spAutoFit/>
              </a:bodyPr>
              <a:lstStyle/>
              <a:p>
                <a:pPr algn="r">
                  <a:buSzPct val="100000"/>
                </a:pPr>
                <a:r>
                  <a:rPr lang="de-DE" sz="1400" dirty="0" smtClean="0"/>
                  <a:t> </a:t>
                </a:r>
                <a14:m>
                  <m:oMath xmlns:m="http://schemas.openxmlformats.org/officeDocument/2006/math">
                    <m:r>
                      <a:rPr lang="de-DE" sz="1400" i="1" dirty="0">
                        <a:latin typeface="Cambria Math" panose="02040503050406030204" pitchFamily="18" charset="0"/>
                      </a:rPr>
                      <m:t>𝑃</m:t>
                    </m:r>
                    <m:d>
                      <m:dPr>
                        <m:ctrlPr>
                          <a:rPr lang="de-DE" sz="1400" i="1" dirty="0">
                            <a:latin typeface="Cambria Math" panose="02040503050406030204" pitchFamily="18" charset="0"/>
                          </a:rPr>
                        </m:ctrlPr>
                      </m:dPr>
                      <m:e>
                        <m:r>
                          <a:rPr lang="de-DE" sz="1400" i="1" dirty="0">
                            <a:latin typeface="Cambria Math" panose="02040503050406030204" pitchFamily="18" charset="0"/>
                          </a:rPr>
                          <m:t>𝑋</m:t>
                        </m:r>
                        <m:r>
                          <a:rPr lang="de-DE" sz="1400" i="1" dirty="0">
                            <a:latin typeface="Cambria Math" panose="02040503050406030204" pitchFamily="18" charset="0"/>
                          </a:rPr>
                          <m:t>=9</m:t>
                        </m:r>
                      </m:e>
                    </m:d>
                    <m:r>
                      <a:rPr lang="de-DE" sz="1400" dirty="0">
                        <a:latin typeface="Cambria Math" panose="02040503050406030204" pitchFamily="18" charset="0"/>
                      </a:rPr>
                      <m:t>=</m:t>
                    </m:r>
                    <m:sSup>
                      <m:sSupPr>
                        <m:ctrlPr>
                          <a:rPr lang="de-DE" sz="1400" i="1" dirty="0">
                            <a:latin typeface="Cambria Math" panose="02040503050406030204" pitchFamily="18" charset="0"/>
                          </a:rPr>
                        </m:ctrlPr>
                      </m:sSupPr>
                      <m:e>
                        <m:r>
                          <a:rPr lang="de-DE" sz="1400" i="1" dirty="0">
                            <a:latin typeface="Cambria Math" panose="02040503050406030204" pitchFamily="18" charset="0"/>
                          </a:rPr>
                          <m:t>0,064</m:t>
                        </m:r>
                      </m:e>
                      <m:sup>
                        <m:r>
                          <a:rPr lang="de-DE" sz="1400" i="1" dirty="0">
                            <a:latin typeface="Cambria Math" panose="02040503050406030204" pitchFamily="18" charset="0"/>
                          </a:rPr>
                          <m:t>9</m:t>
                        </m:r>
                      </m:sup>
                    </m:sSup>
                  </m:oMath>
                </a14:m>
                <a:endParaRPr lang="de-DE" sz="1400" dirty="0"/>
              </a:p>
              <a:p>
                <a:pPr algn="r">
                  <a:buSzPct val="100000"/>
                </a:pPr>
                <a:r>
                  <a:rPr lang="de-DE" sz="1400" dirty="0" smtClean="0"/>
                  <a:t> </a:t>
                </a:r>
                <a14:m>
                  <m:oMath xmlns:m="http://schemas.openxmlformats.org/officeDocument/2006/math">
                    <m:r>
                      <a:rPr lang="de-DE" sz="1400" i="1" dirty="0">
                        <a:latin typeface="Cambria Math" panose="02040503050406030204" pitchFamily="18" charset="0"/>
                      </a:rPr>
                      <m:t>𝑃</m:t>
                    </m:r>
                    <m:d>
                      <m:dPr>
                        <m:ctrlPr>
                          <a:rPr lang="de-DE" sz="1400" i="1" dirty="0">
                            <a:latin typeface="Cambria Math" panose="02040503050406030204" pitchFamily="18" charset="0"/>
                          </a:rPr>
                        </m:ctrlPr>
                      </m:dPr>
                      <m:e>
                        <m:r>
                          <a:rPr lang="de-DE" sz="1400" i="1" dirty="0">
                            <a:latin typeface="Cambria Math" panose="02040503050406030204" pitchFamily="18" charset="0"/>
                          </a:rPr>
                          <m:t>𝑋</m:t>
                        </m:r>
                        <m:r>
                          <a:rPr lang="de-DE" sz="1400" i="1" dirty="0">
                            <a:latin typeface="Cambria Math" panose="02040503050406030204" pitchFamily="18" charset="0"/>
                          </a:rPr>
                          <m:t>=8</m:t>
                        </m:r>
                      </m:e>
                    </m:d>
                    <m:r>
                      <a:rPr lang="de-DE" sz="1400" dirty="0">
                        <a:latin typeface="Cambria Math" panose="02040503050406030204" pitchFamily="18" charset="0"/>
                      </a:rPr>
                      <m:t>=</m:t>
                    </m:r>
                    <m:r>
                      <a:rPr lang="de-DE" sz="1400" i="1" dirty="0">
                        <a:latin typeface="Cambria Math" panose="02040503050406030204" pitchFamily="18" charset="0"/>
                      </a:rPr>
                      <m:t>9⋅</m:t>
                    </m:r>
                    <m:sSup>
                      <m:sSupPr>
                        <m:ctrlPr>
                          <a:rPr lang="de-DE" sz="1400" i="1" dirty="0">
                            <a:latin typeface="Cambria Math" panose="02040503050406030204" pitchFamily="18" charset="0"/>
                          </a:rPr>
                        </m:ctrlPr>
                      </m:sSupPr>
                      <m:e>
                        <m:r>
                          <a:rPr lang="de-DE" sz="1400" i="1" dirty="0">
                            <a:latin typeface="Cambria Math" panose="02040503050406030204" pitchFamily="18" charset="0"/>
                          </a:rPr>
                          <m:t>0,064</m:t>
                        </m:r>
                      </m:e>
                      <m:sup>
                        <m:r>
                          <a:rPr lang="de-DE" sz="1400" i="1" dirty="0">
                            <a:latin typeface="Cambria Math" panose="02040503050406030204" pitchFamily="18" charset="0"/>
                          </a:rPr>
                          <m:t>8</m:t>
                        </m:r>
                      </m:sup>
                    </m:sSup>
                    <m:r>
                      <a:rPr lang="de-DE" sz="1400" i="1" dirty="0">
                        <a:latin typeface="Cambria Math" panose="02040503050406030204" pitchFamily="18" charset="0"/>
                      </a:rPr>
                      <m:t>⋅</m:t>
                    </m:r>
                    <m:sSup>
                      <m:sSupPr>
                        <m:ctrlPr>
                          <a:rPr lang="de-DE" sz="1400" i="1" dirty="0">
                            <a:latin typeface="Cambria Math" panose="02040503050406030204" pitchFamily="18" charset="0"/>
                          </a:rPr>
                        </m:ctrlPr>
                      </m:sSupPr>
                      <m:e>
                        <m:r>
                          <a:rPr lang="de-DE" sz="1400" i="1" dirty="0">
                            <a:latin typeface="Cambria Math" panose="02040503050406030204" pitchFamily="18" charset="0"/>
                          </a:rPr>
                          <m:t>0,963</m:t>
                        </m:r>
                      </m:e>
                      <m:sup>
                        <m:r>
                          <a:rPr lang="de-DE" sz="1400" i="1" dirty="0">
                            <a:latin typeface="Cambria Math" panose="02040503050406030204" pitchFamily="18" charset="0"/>
                          </a:rPr>
                          <m:t>1</m:t>
                        </m:r>
                      </m:sup>
                    </m:sSup>
                  </m:oMath>
                </a14:m>
                <a:endParaRPr lang="de-DE" sz="1400" dirty="0" smtClean="0"/>
              </a:p>
              <a:p>
                <a:pPr algn="r">
                  <a:buSzPct val="100000"/>
                </a:pPr>
                <a14:m>
                  <m:oMath xmlns:m="http://schemas.openxmlformats.org/officeDocument/2006/math">
                    <m:r>
                      <a:rPr lang="de-DE" sz="1400" b="0" i="1" dirty="0">
                        <a:latin typeface="Cambria Math" panose="02040503050406030204" pitchFamily="18" charset="0"/>
                      </a:rPr>
                      <m:t>𝑃</m:t>
                    </m:r>
                    <m:d>
                      <m:dPr>
                        <m:ctrlPr>
                          <a:rPr lang="de-DE" sz="1400" i="1" dirty="0">
                            <a:latin typeface="Cambria Math" panose="02040503050406030204" pitchFamily="18" charset="0"/>
                          </a:rPr>
                        </m:ctrlPr>
                      </m:dPr>
                      <m:e>
                        <m:r>
                          <a:rPr lang="de-DE" sz="1400" b="0" i="1" dirty="0">
                            <a:latin typeface="Cambria Math" panose="02040503050406030204" pitchFamily="18" charset="0"/>
                          </a:rPr>
                          <m:t>𝐶</m:t>
                        </m:r>
                      </m:e>
                    </m:d>
                    <m:r>
                      <a:rPr lang="de-DE" sz="1400" b="0" dirty="0">
                        <a:latin typeface="Cambria Math" panose="02040503050406030204" pitchFamily="18" charset="0"/>
                      </a:rPr>
                      <m:t>=</m:t>
                    </m:r>
                    <m:sSup>
                      <m:sSupPr>
                        <m:ctrlPr>
                          <a:rPr lang="de-DE" sz="1400" i="1" dirty="0">
                            <a:latin typeface="Cambria Math" panose="02040503050406030204" pitchFamily="18" charset="0"/>
                          </a:rPr>
                        </m:ctrlPr>
                      </m:sSupPr>
                      <m:e>
                        <m:r>
                          <a:rPr lang="de-DE" sz="1400" b="0" i="1" dirty="0">
                            <a:latin typeface="Cambria Math" panose="02040503050406030204" pitchFamily="18" charset="0"/>
                          </a:rPr>
                          <m:t>0,064</m:t>
                        </m:r>
                      </m:e>
                      <m:sup>
                        <m:r>
                          <a:rPr lang="de-DE" sz="1400" b="0" i="1" dirty="0">
                            <a:latin typeface="Cambria Math" panose="02040503050406030204" pitchFamily="18" charset="0"/>
                          </a:rPr>
                          <m:t>𝑎</m:t>
                        </m:r>
                      </m:sup>
                    </m:sSup>
                    <m:r>
                      <a:rPr lang="de-DE" sz="1400" b="0" i="1" dirty="0">
                        <a:latin typeface="Cambria Math" panose="02040503050406030204" pitchFamily="18" charset="0"/>
                      </a:rPr>
                      <m:t>+9⋅</m:t>
                    </m:r>
                    <m:sSup>
                      <m:sSupPr>
                        <m:ctrlPr>
                          <a:rPr lang="de-DE" sz="1400" i="1" dirty="0">
                            <a:latin typeface="Cambria Math" panose="02040503050406030204" pitchFamily="18" charset="0"/>
                          </a:rPr>
                        </m:ctrlPr>
                      </m:sSupPr>
                      <m:e>
                        <m:r>
                          <a:rPr lang="de-DE" sz="1400" b="0" i="1" dirty="0">
                            <a:latin typeface="Cambria Math" panose="02040503050406030204" pitchFamily="18" charset="0"/>
                          </a:rPr>
                          <m:t>0,064</m:t>
                        </m:r>
                      </m:e>
                      <m:sup>
                        <m:r>
                          <a:rPr lang="de-DE" sz="1400" b="0" i="1" dirty="0">
                            <a:latin typeface="Cambria Math" panose="02040503050406030204" pitchFamily="18" charset="0"/>
                          </a:rPr>
                          <m:t>8</m:t>
                        </m:r>
                      </m:sup>
                    </m:sSup>
                    <m:r>
                      <a:rPr lang="de-DE" sz="1400" b="0" i="1" dirty="0">
                        <a:latin typeface="Cambria Math" panose="02040503050406030204" pitchFamily="18" charset="0"/>
                      </a:rPr>
                      <m:t>⋅</m:t>
                    </m:r>
                    <m:sSup>
                      <m:sSupPr>
                        <m:ctrlPr>
                          <a:rPr lang="de-DE" sz="1400" i="1" dirty="0">
                            <a:latin typeface="Cambria Math" panose="02040503050406030204" pitchFamily="18" charset="0"/>
                          </a:rPr>
                        </m:ctrlPr>
                      </m:sSupPr>
                      <m:e>
                        <m:r>
                          <a:rPr lang="de-DE" sz="1400" b="0" i="1" dirty="0">
                            <a:latin typeface="Cambria Math" panose="02040503050406030204" pitchFamily="18" charset="0"/>
                          </a:rPr>
                          <m:t>0,936</m:t>
                        </m:r>
                      </m:e>
                      <m:sup>
                        <m:r>
                          <a:rPr lang="de-DE" sz="1400" b="0" i="1" dirty="0">
                            <a:latin typeface="Cambria Math" panose="02040503050406030204" pitchFamily="18" charset="0"/>
                          </a:rPr>
                          <m:t>𝑏</m:t>
                        </m:r>
                      </m:sup>
                    </m:sSup>
                  </m:oMath>
                </a14:m>
                <a:r>
                  <a:rPr lang="de-DE" sz="1400" dirty="0" smtClean="0"/>
                  <a:t> </a:t>
                </a:r>
                <a:endParaRPr lang="de-DE" sz="1400" dirty="0"/>
              </a:p>
            </p:txBody>
          </p:sp>
        </mc:Choice>
        <mc:Fallback xmlns="">
          <p:sp>
            <p:nvSpPr>
              <p:cNvPr id="2" name="Rechteck 1"/>
              <p:cNvSpPr>
                <a:spLocks noRot="1" noChangeAspect="1" noMove="1" noResize="1" noEditPoints="1" noAdjustHandles="1" noChangeArrowheads="1" noChangeShapeType="1" noTextEdit="1"/>
              </p:cNvSpPr>
              <p:nvPr/>
            </p:nvSpPr>
            <p:spPr>
              <a:xfrm>
                <a:off x="6984528" y="107429"/>
                <a:ext cx="2952328" cy="742447"/>
              </a:xfrm>
              <a:prstGeom prst="rect">
                <a:avLst/>
              </a:prstGeom>
              <a:blipFill>
                <a:blip r:embed="rId3"/>
                <a:stretch>
                  <a:fillRect/>
                </a:stretch>
              </a:blipFill>
            </p:spPr>
            <p:txBody>
              <a:bodyPr/>
              <a:lstStyle/>
              <a:p>
                <a:r>
                  <a:rPr lang="de-DE">
                    <a:noFill/>
                  </a:rPr>
                  <a:t> </a:t>
                </a:r>
              </a:p>
            </p:txBody>
          </p:sp>
        </mc:Fallback>
      </mc:AlternateContent>
      <p:cxnSp>
        <p:nvCxnSpPr>
          <p:cNvPr id="6" name="Gerader Verbinder 5"/>
          <p:cNvCxnSpPr/>
          <p:nvPr/>
        </p:nvCxnSpPr>
        <p:spPr>
          <a:xfrm>
            <a:off x="3980740" y="4643933"/>
            <a:ext cx="648072" cy="0"/>
          </a:xfrm>
          <a:prstGeom prst="line">
            <a:avLst/>
          </a:prstGeom>
          <a:ln w="19050">
            <a:solidFill>
              <a:srgbClr val="FF66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64125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8" name="Inhaltsplatzhalter 57"/>
              <p:cNvSpPr>
                <a:spLocks noGrp="1"/>
              </p:cNvSpPr>
              <p:nvPr>
                <p:ph sz="quarter" idx="1"/>
              </p:nvPr>
            </p:nvSpPr>
            <p:spPr/>
            <p:txBody>
              <a:bodyPr>
                <a:noAutofit/>
              </a:bodyPr>
              <a:lstStyle/>
              <a:p>
                <a:pPr marL="0" indent="0">
                  <a:buClrTx/>
                  <a:buSzPct val="100000"/>
                  <a:buNone/>
                </a:pPr>
                <a:r>
                  <a:rPr lang="de-DE" sz="2200" b="1" dirty="0" smtClean="0"/>
                  <a:t>Lösung C 2 c)</a:t>
                </a:r>
              </a:p>
              <a:p>
                <a:pPr marL="0" indent="0">
                  <a:buClrTx/>
                  <a:buSzPct val="100000"/>
                  <a:buNone/>
                </a:pPr>
                <a:r>
                  <a:rPr lang="de-DE" sz="2200" b="1" dirty="0" smtClean="0"/>
                  <a:t>Entscheidungsregel</a:t>
                </a:r>
              </a:p>
              <a:p>
                <a:pPr marL="0" indent="0">
                  <a:buClrTx/>
                  <a:buSzPct val="100000"/>
                  <a:buNone/>
                </a:pPr>
                <a:r>
                  <a:rPr lang="de-DE" sz="2200" dirty="0" smtClean="0"/>
                  <a:t>Die Nullhypothese </a:t>
                </a:r>
                <a14:m>
                  <m:oMath xmlns:m="http://schemas.openxmlformats.org/officeDocument/2006/math">
                    <m:sSub>
                      <m:sSubPr>
                        <m:ctrlPr>
                          <a:rPr lang="de-DE" sz="2200" i="1" dirty="0" smtClean="0">
                            <a:latin typeface="Cambria Math" panose="02040503050406030204" pitchFamily="18" charset="0"/>
                          </a:rPr>
                        </m:ctrlPr>
                      </m:sSubPr>
                      <m:e>
                        <m:r>
                          <a:rPr lang="de-DE" sz="2200" i="1" dirty="0" smtClean="0">
                            <a:latin typeface="Cambria Math" panose="02040503050406030204" pitchFamily="18" charset="0"/>
                          </a:rPr>
                          <m:t>𝐻</m:t>
                        </m:r>
                      </m:e>
                      <m:sub>
                        <m:r>
                          <a:rPr lang="de-DE" sz="2200" i="1" dirty="0" smtClean="0">
                            <a:latin typeface="Cambria Math" panose="02040503050406030204" pitchFamily="18" charset="0"/>
                          </a:rPr>
                          <m:t>0</m:t>
                        </m:r>
                      </m:sub>
                    </m:sSub>
                  </m:oMath>
                </a14:m>
                <a:r>
                  <a:rPr lang="de-DE" sz="2200" dirty="0" smtClean="0"/>
                  <a:t> behauptet </a:t>
                </a:r>
                <a14:m>
                  <m:oMath xmlns:m="http://schemas.openxmlformats.org/officeDocument/2006/math">
                    <m:r>
                      <a:rPr lang="de-DE" sz="2200" i="1" dirty="0" smtClean="0">
                        <a:latin typeface="Cambria Math" panose="02040503050406030204" pitchFamily="18" charset="0"/>
                      </a:rPr>
                      <m:t>𝑝</m:t>
                    </m:r>
                    <m:r>
                      <a:rPr lang="de-DE" sz="2200" i="1" dirty="0" smtClean="0">
                        <a:latin typeface="Cambria Math" panose="02040503050406030204" pitchFamily="18" charset="0"/>
                      </a:rPr>
                      <m:t>≥</m:t>
                    </m:r>
                    <m:f>
                      <m:fPr>
                        <m:ctrlPr>
                          <a:rPr lang="de-DE" sz="2200" i="1" dirty="0" smtClean="0">
                            <a:latin typeface="Cambria Math" panose="02040503050406030204" pitchFamily="18" charset="0"/>
                          </a:rPr>
                        </m:ctrlPr>
                      </m:fPr>
                      <m:num>
                        <m:r>
                          <a:rPr lang="de-DE" sz="2200" i="1" dirty="0" smtClean="0">
                            <a:latin typeface="Cambria Math" panose="02040503050406030204" pitchFamily="18" charset="0"/>
                          </a:rPr>
                          <m:t>2</m:t>
                        </m:r>
                      </m:num>
                      <m:den>
                        <m:r>
                          <a:rPr lang="de-DE" sz="2200" i="1" dirty="0" smtClean="0">
                            <a:latin typeface="Cambria Math" panose="02040503050406030204" pitchFamily="18" charset="0"/>
                          </a:rPr>
                          <m:t>5</m:t>
                        </m:r>
                      </m:den>
                    </m:f>
                    <m:r>
                      <a:rPr lang="de-DE" sz="2200" i="1" dirty="0" smtClean="0">
                        <a:latin typeface="Cambria Math" panose="02040503050406030204" pitchFamily="18" charset="0"/>
                      </a:rPr>
                      <m:t>=0,4</m:t>
                    </m:r>
                  </m:oMath>
                </a14:m>
                <a:r>
                  <a:rPr lang="de-DE" sz="2200" dirty="0" smtClean="0"/>
                  <a:t>. </a:t>
                </a:r>
              </a:p>
              <a:p>
                <a:pPr marL="0" indent="0">
                  <a:buClrTx/>
                  <a:buSzPct val="100000"/>
                  <a:buNone/>
                </a:pPr>
                <a:r>
                  <a:rPr lang="de-DE" sz="2200" dirty="0" smtClean="0"/>
                  <a:t>Das Signifikanzniveau ist </a:t>
                </a:r>
                <a14:m>
                  <m:oMath xmlns:m="http://schemas.openxmlformats.org/officeDocument/2006/math">
                    <m:r>
                      <a:rPr lang="de-DE" sz="2200" i="1" dirty="0" smtClean="0">
                        <a:latin typeface="Cambria Math" panose="02040503050406030204" pitchFamily="18" charset="0"/>
                      </a:rPr>
                      <m:t>𝛼</m:t>
                    </m:r>
                    <m:r>
                      <a:rPr lang="de-DE" sz="2200" i="1" dirty="0" smtClean="0">
                        <a:latin typeface="Cambria Math" panose="02040503050406030204" pitchFamily="18" charset="0"/>
                      </a:rPr>
                      <m:t>=3%=0,03</m:t>
                    </m:r>
                  </m:oMath>
                </a14:m>
                <a:r>
                  <a:rPr lang="de-DE" sz="2200" dirty="0" smtClean="0"/>
                  <a:t> bei einem Stichprobenumfang von </a:t>
                </a:r>
                <a14:m>
                  <m:oMath xmlns:m="http://schemas.openxmlformats.org/officeDocument/2006/math">
                    <m:r>
                      <a:rPr lang="de-DE" sz="2200" i="1" dirty="0" smtClean="0">
                        <a:latin typeface="Cambria Math" panose="02040503050406030204" pitchFamily="18" charset="0"/>
                      </a:rPr>
                      <m:t>𝑛</m:t>
                    </m:r>
                    <m:r>
                      <a:rPr lang="de-DE" sz="2200" i="1" dirty="0" smtClean="0">
                        <a:latin typeface="Cambria Math" panose="02040503050406030204" pitchFamily="18" charset="0"/>
                      </a:rPr>
                      <m:t>=300</m:t>
                    </m:r>
                  </m:oMath>
                </a14:m>
                <a:r>
                  <a:rPr lang="de-DE" sz="2200" dirty="0" smtClean="0"/>
                  <a:t>.</a:t>
                </a:r>
              </a:p>
              <a:p>
                <a:pPr marL="0" indent="0">
                  <a:buClrTx/>
                  <a:buSzPct val="100000"/>
                  <a:buNone/>
                </a:pPr>
                <a:r>
                  <a:rPr lang="de-DE" sz="2200" dirty="0" smtClean="0"/>
                  <a:t>Wenn wir also weniger Treffer in der Stichprobe vorfinden, als die Trefferwahrscheinlichkeit </a:t>
                </a:r>
                <a14:m>
                  <m:oMath xmlns:m="http://schemas.openxmlformats.org/officeDocument/2006/math">
                    <m:r>
                      <a:rPr lang="de-DE" sz="2200" i="1" dirty="0" smtClean="0">
                        <a:latin typeface="Cambria Math" panose="02040503050406030204" pitchFamily="18" charset="0"/>
                      </a:rPr>
                      <m:t>𝑝</m:t>
                    </m:r>
                  </m:oMath>
                </a14:m>
                <a:r>
                  <a:rPr lang="de-DE" sz="2200" dirty="0" smtClean="0"/>
                  <a:t> nahelegt, dann muss </a:t>
                </a:r>
                <a14:m>
                  <m:oMath xmlns:m="http://schemas.openxmlformats.org/officeDocument/2006/math">
                    <m:sSub>
                      <m:sSubPr>
                        <m:ctrlPr>
                          <a:rPr lang="de-DE" sz="2200" i="1" dirty="0" smtClean="0">
                            <a:latin typeface="Cambria Math" panose="02040503050406030204" pitchFamily="18" charset="0"/>
                          </a:rPr>
                        </m:ctrlPr>
                      </m:sSubPr>
                      <m:e>
                        <m:r>
                          <a:rPr lang="de-DE" sz="2200" i="1" dirty="0" smtClean="0">
                            <a:latin typeface="Cambria Math" panose="02040503050406030204" pitchFamily="18" charset="0"/>
                          </a:rPr>
                          <m:t>𝐻</m:t>
                        </m:r>
                      </m:e>
                      <m:sub>
                        <m:r>
                          <a:rPr lang="de-DE" sz="2200" i="1" dirty="0" smtClean="0">
                            <a:latin typeface="Cambria Math" panose="02040503050406030204" pitchFamily="18" charset="0"/>
                          </a:rPr>
                          <m:t>0</m:t>
                        </m:r>
                      </m:sub>
                    </m:sSub>
                  </m:oMath>
                </a14:m>
                <a:r>
                  <a:rPr lang="de-DE" sz="2200" dirty="0" smtClean="0"/>
                  <a:t> abgelehnt werden. Folglich haben wir einen linksseitigen Test mit einem Ablehnungsintervall </a:t>
                </a:r>
                <a14:m>
                  <m:oMath xmlns:m="http://schemas.openxmlformats.org/officeDocument/2006/math">
                    <m:d>
                      <m:dPr>
                        <m:begChr m:val="["/>
                        <m:endChr m:val="]"/>
                        <m:ctrlPr>
                          <a:rPr lang="de-DE" sz="2200" i="1" dirty="0" smtClean="0">
                            <a:latin typeface="Cambria Math" panose="02040503050406030204" pitchFamily="18" charset="0"/>
                          </a:rPr>
                        </m:ctrlPr>
                      </m:dPr>
                      <m:e>
                        <m:r>
                          <a:rPr lang="de-DE" sz="2200" i="1" dirty="0" smtClean="0">
                            <a:latin typeface="Cambria Math" panose="02040503050406030204" pitchFamily="18" charset="0"/>
                          </a:rPr>
                          <m:t>0,…,</m:t>
                        </m:r>
                        <m:r>
                          <a:rPr lang="de-DE" sz="2200" i="1" dirty="0" smtClean="0">
                            <a:latin typeface="Cambria Math" panose="02040503050406030204" pitchFamily="18" charset="0"/>
                          </a:rPr>
                          <m:t>𝑘</m:t>
                        </m:r>
                      </m:e>
                    </m:d>
                  </m:oMath>
                </a14:m>
                <a:r>
                  <a:rPr lang="de-DE" sz="2200" dirty="0" smtClean="0"/>
                  <a:t> mit einem noch zu bestimmenden </a:t>
                </a:r>
                <a14:m>
                  <m:oMath xmlns:m="http://schemas.openxmlformats.org/officeDocument/2006/math">
                    <m:r>
                      <a:rPr lang="de-DE" sz="2200" i="1" dirty="0" smtClean="0">
                        <a:latin typeface="Cambria Math" panose="02040503050406030204" pitchFamily="18" charset="0"/>
                      </a:rPr>
                      <m:t>𝑘</m:t>
                    </m:r>
                  </m:oMath>
                </a14:m>
                <a:r>
                  <a:rPr lang="de-DE" sz="2200" dirty="0" smtClean="0"/>
                  <a:t>.</a:t>
                </a:r>
              </a:p>
              <a:p>
                <a:pPr marL="0" indent="0">
                  <a:buClrTx/>
                  <a:buSzPct val="100000"/>
                  <a:buNone/>
                </a:pPr>
                <a:r>
                  <a:rPr lang="de-DE" sz="2200" dirty="0" smtClean="0"/>
                  <a:t>Wir müssen also umgangssprachlich ein „letztes“ </a:t>
                </a:r>
                <a14:m>
                  <m:oMath xmlns:m="http://schemas.openxmlformats.org/officeDocument/2006/math">
                    <m:r>
                      <a:rPr lang="de-DE" sz="2200" i="1" dirty="0" smtClean="0">
                        <a:latin typeface="Cambria Math" panose="02040503050406030204" pitchFamily="18" charset="0"/>
                      </a:rPr>
                      <m:t>𝑘</m:t>
                    </m:r>
                  </m:oMath>
                </a14:m>
                <a:r>
                  <a:rPr lang="de-DE" sz="2200" dirty="0" smtClean="0"/>
                  <a:t> finden (mathematisch eine größtes ganzes </a:t>
                </a:r>
                <a14:m>
                  <m:oMath xmlns:m="http://schemas.openxmlformats.org/officeDocument/2006/math">
                    <m:r>
                      <a:rPr lang="de-DE" sz="2200" i="1" dirty="0" smtClean="0">
                        <a:latin typeface="Cambria Math" panose="02040503050406030204" pitchFamily="18" charset="0"/>
                      </a:rPr>
                      <m:t>𝑘</m:t>
                    </m:r>
                  </m:oMath>
                </a14:m>
                <a:r>
                  <a:rPr lang="de-DE" sz="2200" dirty="0" smtClean="0"/>
                  <a:t>), so dass </a:t>
                </a:r>
                <a14:m>
                  <m:oMath xmlns:m="http://schemas.openxmlformats.org/officeDocument/2006/math">
                    <m:r>
                      <a:rPr lang="de-DE" sz="2200" i="1" dirty="0" smtClean="0">
                        <a:latin typeface="Cambria Math" panose="02040503050406030204" pitchFamily="18" charset="0"/>
                      </a:rPr>
                      <m:t>𝑃</m:t>
                    </m:r>
                    <m:d>
                      <m:dPr>
                        <m:ctrlPr>
                          <a:rPr lang="de-DE" sz="2200" i="1" dirty="0" smtClean="0">
                            <a:latin typeface="Cambria Math" panose="02040503050406030204" pitchFamily="18" charset="0"/>
                          </a:rPr>
                        </m:ctrlPr>
                      </m:dPr>
                      <m:e>
                        <m:r>
                          <a:rPr lang="de-DE" sz="2200" i="1" dirty="0" smtClean="0">
                            <a:latin typeface="Cambria Math" panose="02040503050406030204" pitchFamily="18" charset="0"/>
                          </a:rPr>
                          <m:t>𝑋</m:t>
                        </m:r>
                        <m:r>
                          <a:rPr lang="de-DE" sz="2200" i="1" dirty="0" smtClean="0">
                            <a:latin typeface="Cambria Math" panose="02040503050406030204" pitchFamily="18" charset="0"/>
                          </a:rPr>
                          <m:t>≤</m:t>
                        </m:r>
                        <m:r>
                          <a:rPr lang="de-DE" sz="2200" i="1" dirty="0" smtClean="0">
                            <a:latin typeface="Cambria Math" panose="02040503050406030204" pitchFamily="18" charset="0"/>
                          </a:rPr>
                          <m:t>𝑘</m:t>
                        </m:r>
                      </m:e>
                    </m:d>
                    <m:r>
                      <a:rPr lang="de-DE" sz="2200" i="1" dirty="0" smtClean="0">
                        <a:latin typeface="Cambria Math" panose="02040503050406030204" pitchFamily="18" charset="0"/>
                      </a:rPr>
                      <m:t>≤0,03</m:t>
                    </m:r>
                  </m:oMath>
                </a14:m>
                <a:r>
                  <a:rPr lang="de-DE" sz="2200" dirty="0" smtClean="0"/>
                  <a:t> ist.</a:t>
                </a:r>
              </a:p>
            </p:txBody>
          </p:sp>
        </mc:Choice>
        <mc:Fallback xmlns="">
          <p:sp>
            <p:nvSpPr>
              <p:cNvPr id="58" name="Inhaltsplatzhalter 57"/>
              <p:cNvSpPr>
                <a:spLocks noGrp="1" noRot="1" noChangeAspect="1" noMove="1" noResize="1" noEditPoints="1" noAdjustHandles="1" noChangeArrowheads="1" noChangeShapeType="1" noTextEdit="1"/>
              </p:cNvSpPr>
              <p:nvPr>
                <p:ph sz="quarter" idx="1"/>
              </p:nvPr>
            </p:nvSpPr>
            <p:spPr>
              <a:blipFill>
                <a:blip r:embed="rId2"/>
                <a:stretch>
                  <a:fillRect l="-814" t="-738"/>
                </a:stretch>
              </a:blipFill>
            </p:spPr>
            <p:txBody>
              <a:bodyPr/>
              <a:lstStyle/>
              <a:p>
                <a:r>
                  <a:rPr lang="de-DE">
                    <a:noFill/>
                  </a:rPr>
                  <a:t> </a:t>
                </a:r>
              </a:p>
            </p:txBody>
          </p:sp>
        </mc:Fallback>
      </mc:AlternateContent>
      <p:sp>
        <p:nvSpPr>
          <p:cNvPr id="13" name="Titel 12"/>
          <p:cNvSpPr>
            <a:spLocks noGrp="1"/>
          </p:cNvSpPr>
          <p:nvPr>
            <p:ph type="title"/>
          </p:nvPr>
        </p:nvSpPr>
        <p:spPr/>
        <p:txBody>
          <a:bodyPr>
            <a:normAutofit/>
          </a:bodyPr>
          <a:lstStyle/>
          <a:p>
            <a:r>
              <a:rPr lang="de-DE" sz="4000" dirty="0"/>
              <a:t>Wahlteil </a:t>
            </a:r>
            <a:r>
              <a:rPr lang="de-DE" sz="4000" dirty="0" smtClean="0"/>
              <a:t>2019 </a:t>
            </a:r>
            <a:r>
              <a:rPr lang="de-DE" sz="4000" dirty="0"/>
              <a:t>– Aufgabe C </a:t>
            </a:r>
            <a:r>
              <a:rPr lang="de-DE" sz="4000" dirty="0" smtClean="0"/>
              <a:t>2</a:t>
            </a:r>
            <a:endParaRPr lang="de-DE" sz="4000" dirty="0"/>
          </a:p>
        </p:txBody>
      </p:sp>
    </p:spTree>
    <p:extLst>
      <p:ext uri="{BB962C8B-B14F-4D97-AF65-F5344CB8AC3E}">
        <p14:creationId xmlns:p14="http://schemas.microsoft.com/office/powerpoint/2010/main" val="12751351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8" name="Inhaltsplatzhalter 57"/>
              <p:cNvSpPr>
                <a:spLocks noGrp="1"/>
              </p:cNvSpPr>
              <p:nvPr>
                <p:ph sz="quarter" idx="1"/>
              </p:nvPr>
            </p:nvSpPr>
            <p:spPr/>
            <p:txBody>
              <a:bodyPr>
                <a:noAutofit/>
              </a:bodyPr>
              <a:lstStyle/>
              <a:p>
                <a:pPr marL="0" indent="0">
                  <a:buClrTx/>
                  <a:buSzPct val="100000"/>
                  <a:buNone/>
                </a:pPr>
                <a:r>
                  <a:rPr lang="de-DE" sz="2200" dirty="0" smtClean="0"/>
                  <a:t>Hierfür geben Sie im </a:t>
                </a:r>
                <a14:m>
                  <m:oMath xmlns:m="http://schemas.openxmlformats.org/officeDocument/2006/math">
                    <m:r>
                      <a:rPr lang="de-DE" sz="2200" i="1" dirty="0" smtClean="0">
                        <a:latin typeface="Cambria Math" panose="02040503050406030204" pitchFamily="18" charset="0"/>
                      </a:rPr>
                      <m:t>𝑦</m:t>
                    </m:r>
                  </m:oMath>
                </a14:m>
                <a:r>
                  <a:rPr lang="de-DE" sz="2200" dirty="0" smtClean="0"/>
                  <a:t>-Editor des GTR den Ausdruck </a:t>
                </a:r>
                <a:r>
                  <a:rPr lang="de-DE" sz="2200" dirty="0" err="1" smtClean="0">
                    <a:latin typeface="Tw Cen MT Condensed" panose="020B0606020104020203" pitchFamily="34" charset="0"/>
                  </a:rPr>
                  <a:t>binomcdf</a:t>
                </a:r>
                <a:r>
                  <a:rPr lang="de-DE" sz="2200" dirty="0" smtClean="0">
                    <a:latin typeface="Tw Cen MT Condensed" panose="020B0606020104020203" pitchFamily="34" charset="0"/>
                  </a:rPr>
                  <a:t>(300,0.4,X)</a:t>
                </a:r>
                <a:r>
                  <a:rPr lang="de-DE" sz="2200" dirty="0" smtClean="0"/>
                  <a:t> ein und lassen sich mit </a:t>
                </a:r>
                <a:r>
                  <a:rPr lang="de-DE" sz="2200" dirty="0" smtClean="0">
                    <a:latin typeface="Tw Cen MT Condensed" panose="020B0606020104020203" pitchFamily="34" charset="0"/>
                  </a:rPr>
                  <a:t>2ND TABLE</a:t>
                </a:r>
                <a:r>
                  <a:rPr lang="de-DE" sz="2200" dirty="0" smtClean="0"/>
                  <a:t> die zugehörige Wertetabelle anzeigen. </a:t>
                </a:r>
              </a:p>
              <a:p>
                <a:pPr marL="0" indent="0">
                  <a:buClrTx/>
                  <a:buSzPct val="100000"/>
                  <a:buNone/>
                </a:pPr>
                <a:r>
                  <a:rPr lang="de-DE" sz="2200" dirty="0" smtClean="0"/>
                  <a:t>Bei </a:t>
                </a:r>
                <a14:m>
                  <m:oMath xmlns:m="http://schemas.openxmlformats.org/officeDocument/2006/math">
                    <m:r>
                      <a:rPr lang="de-DE" sz="2200" i="1" dirty="0" smtClean="0">
                        <a:latin typeface="Cambria Math" panose="02040503050406030204" pitchFamily="18" charset="0"/>
                      </a:rPr>
                      <m:t>𝑋</m:t>
                    </m:r>
                    <m:r>
                      <a:rPr lang="de-DE" sz="2200" i="1" dirty="0" smtClean="0">
                        <a:latin typeface="Cambria Math" panose="02040503050406030204" pitchFamily="18" charset="0"/>
                      </a:rPr>
                      <m:t>=104</m:t>
                    </m:r>
                  </m:oMath>
                </a14:m>
                <a:r>
                  <a:rPr lang="de-DE" sz="2200" dirty="0" smtClean="0"/>
                  <a:t> liegt man noch oberhalb des </a:t>
                </a:r>
                <a:br>
                  <a:rPr lang="de-DE" sz="2200" dirty="0" smtClean="0"/>
                </a:br>
                <a:r>
                  <a:rPr lang="de-DE" sz="2200" dirty="0" smtClean="0"/>
                  <a:t>Signifikanzniveaus von </a:t>
                </a:r>
                <a14:m>
                  <m:oMath xmlns:m="http://schemas.openxmlformats.org/officeDocument/2006/math">
                    <m:r>
                      <a:rPr lang="de-DE" sz="2200" i="1" dirty="0" smtClean="0">
                        <a:latin typeface="Cambria Math" panose="02040503050406030204" pitchFamily="18" charset="0"/>
                      </a:rPr>
                      <m:t>3%</m:t>
                    </m:r>
                  </m:oMath>
                </a14:m>
                <a:r>
                  <a:rPr lang="de-DE" sz="2200" dirty="0" smtClean="0"/>
                  <a:t>.</a:t>
                </a:r>
              </a:p>
              <a:p>
                <a:pPr marL="0" indent="0">
                  <a:buClrTx/>
                  <a:buSzPct val="100000"/>
                  <a:buNone/>
                </a:pPr>
                <a:r>
                  <a:rPr lang="de-DE" sz="2200" dirty="0"/>
                  <a:t>Bei </a:t>
                </a:r>
                <a14:m>
                  <m:oMath xmlns:m="http://schemas.openxmlformats.org/officeDocument/2006/math">
                    <m:r>
                      <a:rPr lang="de-DE" sz="2200" i="1" dirty="0">
                        <a:latin typeface="Cambria Math" panose="02040503050406030204" pitchFamily="18" charset="0"/>
                      </a:rPr>
                      <m:t>𝑋</m:t>
                    </m:r>
                    <m:r>
                      <a:rPr lang="de-DE" sz="2200" i="1" dirty="0">
                        <a:latin typeface="Cambria Math" panose="02040503050406030204" pitchFamily="18" charset="0"/>
                      </a:rPr>
                      <m:t>=103</m:t>
                    </m:r>
                  </m:oMath>
                </a14:m>
                <a:r>
                  <a:rPr lang="de-DE" sz="2200" dirty="0"/>
                  <a:t> liegt man </a:t>
                </a:r>
                <a:r>
                  <a:rPr lang="de-DE" sz="2200" dirty="0" smtClean="0"/>
                  <a:t>erstmals unter dem </a:t>
                </a:r>
                <a:br>
                  <a:rPr lang="de-DE" sz="2200" dirty="0" smtClean="0"/>
                </a:br>
                <a:r>
                  <a:rPr lang="de-DE" sz="2200" dirty="0" smtClean="0"/>
                  <a:t>Signifikanzniveau.</a:t>
                </a:r>
              </a:p>
              <a:p>
                <a:pPr marL="0" indent="0">
                  <a:buClrTx/>
                  <a:buSzPct val="100000"/>
                  <a:buNone/>
                </a:pPr>
                <a:endParaRPr lang="de-DE" sz="2200" dirty="0" smtClean="0"/>
              </a:p>
              <a:p>
                <a:pPr marL="0" indent="0">
                  <a:buClrTx/>
                  <a:buSzPct val="100000"/>
                  <a:buNone/>
                </a:pPr>
                <a:r>
                  <a:rPr lang="de-DE" sz="2200" b="1" dirty="0" smtClean="0"/>
                  <a:t>Entscheidungsregel</a:t>
                </a:r>
                <a:endParaRPr lang="de-DE" sz="2200" b="1" dirty="0"/>
              </a:p>
              <a:p>
                <a:pPr marL="0" indent="0">
                  <a:buClrTx/>
                  <a:buSzPct val="100000"/>
                  <a:buNone/>
                </a:pPr>
                <a:r>
                  <a:rPr lang="de-DE" sz="2200" dirty="0" smtClean="0"/>
                  <a:t>Wird weniger als </a:t>
                </a:r>
                <a14:m>
                  <m:oMath xmlns:m="http://schemas.openxmlformats.org/officeDocument/2006/math">
                    <m:r>
                      <a:rPr lang="de-DE" sz="2200" i="1" dirty="0" smtClean="0">
                        <a:latin typeface="Cambria Math" panose="02040503050406030204" pitchFamily="18" charset="0"/>
                      </a:rPr>
                      <m:t>104</m:t>
                    </m:r>
                  </m:oMath>
                </a14:m>
                <a:r>
                  <a:rPr lang="de-DE" sz="2200" dirty="0" smtClean="0"/>
                  <a:t> mal „Stern“ gedreht so muss die Nullhypothese abgelehnt werden, andernfalls kann sie angenommen werden.</a:t>
                </a:r>
              </a:p>
            </p:txBody>
          </p:sp>
        </mc:Choice>
        <mc:Fallback xmlns="">
          <p:sp>
            <p:nvSpPr>
              <p:cNvPr id="58" name="Inhaltsplatzhalter 57"/>
              <p:cNvSpPr>
                <a:spLocks noGrp="1" noRot="1" noChangeAspect="1" noMove="1" noResize="1" noEditPoints="1" noAdjustHandles="1" noChangeArrowheads="1" noChangeShapeType="1" noTextEdit="1"/>
              </p:cNvSpPr>
              <p:nvPr>
                <p:ph sz="quarter" idx="1"/>
              </p:nvPr>
            </p:nvSpPr>
            <p:spPr>
              <a:blipFill>
                <a:blip r:embed="rId2"/>
                <a:stretch>
                  <a:fillRect l="-814" t="-738"/>
                </a:stretch>
              </a:blipFill>
            </p:spPr>
            <p:txBody>
              <a:bodyPr/>
              <a:lstStyle/>
              <a:p>
                <a:r>
                  <a:rPr lang="de-DE">
                    <a:noFill/>
                  </a:rPr>
                  <a:t> </a:t>
                </a:r>
              </a:p>
            </p:txBody>
          </p:sp>
        </mc:Fallback>
      </mc:AlternateContent>
      <p:sp>
        <p:nvSpPr>
          <p:cNvPr id="13" name="Titel 12"/>
          <p:cNvSpPr>
            <a:spLocks noGrp="1"/>
          </p:cNvSpPr>
          <p:nvPr>
            <p:ph type="title"/>
          </p:nvPr>
        </p:nvSpPr>
        <p:spPr/>
        <p:txBody>
          <a:bodyPr>
            <a:normAutofit/>
          </a:bodyPr>
          <a:lstStyle/>
          <a:p>
            <a:r>
              <a:rPr lang="de-DE" sz="4000" dirty="0"/>
              <a:t>Wahlteil </a:t>
            </a:r>
            <a:r>
              <a:rPr lang="de-DE" sz="4000" dirty="0" smtClean="0"/>
              <a:t>2019 </a:t>
            </a:r>
            <a:r>
              <a:rPr lang="de-DE" sz="4000" dirty="0"/>
              <a:t>– Aufgabe C </a:t>
            </a:r>
            <a:r>
              <a:rPr lang="de-DE" sz="4000" dirty="0" smtClean="0"/>
              <a:t>2</a:t>
            </a:r>
            <a:endParaRPr lang="de-DE" sz="4000" dirty="0"/>
          </a:p>
        </p:txBody>
      </p:sp>
      <p:pic>
        <p:nvPicPr>
          <p:cNvPr id="3" name="Grafik 2"/>
          <p:cNvPicPr>
            <a:picLocks noChangeAspect="1"/>
          </p:cNvPicPr>
          <p:nvPr/>
        </p:nvPicPr>
        <p:blipFill>
          <a:blip r:embed="rId3"/>
          <a:stretch>
            <a:fillRect/>
          </a:stretch>
        </p:blipFill>
        <p:spPr>
          <a:xfrm>
            <a:off x="7241794" y="2699717"/>
            <a:ext cx="2391399" cy="1618422"/>
          </a:xfrm>
          <a:prstGeom prst="rect">
            <a:avLst/>
          </a:prstGeom>
        </p:spPr>
      </p:pic>
    </p:spTree>
    <p:extLst>
      <p:ext uri="{BB962C8B-B14F-4D97-AF65-F5344CB8AC3E}">
        <p14:creationId xmlns:p14="http://schemas.microsoft.com/office/powerpoint/2010/main" val="21011306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8" name="Inhaltsplatzhalter 57"/>
              <p:cNvSpPr>
                <a:spLocks noGrp="1"/>
              </p:cNvSpPr>
              <p:nvPr>
                <p:ph sz="quarter" idx="1"/>
              </p:nvPr>
            </p:nvSpPr>
            <p:spPr/>
            <p:txBody>
              <a:bodyPr>
                <a:noAutofit/>
              </a:bodyPr>
              <a:lstStyle/>
              <a:p>
                <a:pPr marL="0" indent="0">
                  <a:buClrTx/>
                  <a:buSzPct val="100000"/>
                  <a:buNone/>
                </a:pPr>
                <a:r>
                  <a:rPr lang="de-DE" sz="2200" b="1" dirty="0" smtClean="0"/>
                  <a:t>Lösung C 2 d)</a:t>
                </a:r>
              </a:p>
              <a:p>
                <a:pPr marL="0" indent="0">
                  <a:buClrTx/>
                  <a:buSzPct val="100000"/>
                  <a:buNone/>
                </a:pPr>
                <a:r>
                  <a:rPr lang="de-DE" sz="2200" b="1" dirty="0" smtClean="0"/>
                  <a:t>Minimale Anzahl Sektoren</a:t>
                </a:r>
              </a:p>
              <a:p>
                <a:pPr marL="0" indent="0">
                  <a:buClrTx/>
                  <a:buSzPct val="100000"/>
                  <a:buNone/>
                </a:pPr>
                <a:r>
                  <a:rPr lang="de-DE" sz="2200" dirty="0" smtClean="0"/>
                  <a:t>Wir nehmen an ein einzelnes Glücksrad habe </a:t>
                </a:r>
                <a14:m>
                  <m:oMath xmlns:m="http://schemas.openxmlformats.org/officeDocument/2006/math">
                    <m:r>
                      <a:rPr lang="de-DE" sz="2200" i="1" dirty="0" smtClean="0">
                        <a:latin typeface="Cambria Math" panose="02040503050406030204" pitchFamily="18" charset="0"/>
                      </a:rPr>
                      <m:t>𝑘</m:t>
                    </m:r>
                  </m:oMath>
                </a14:m>
                <a:r>
                  <a:rPr lang="de-DE" sz="2200" dirty="0" smtClean="0"/>
                  <a:t> Sektoren. Bei gleich großen Sektoren ist die WS für „Stern“ somit </a:t>
                </a:r>
                <a14:m>
                  <m:oMath xmlns:m="http://schemas.openxmlformats.org/officeDocument/2006/math">
                    <m:f>
                      <m:fPr>
                        <m:ctrlPr>
                          <a:rPr lang="de-DE" sz="2200" i="1" dirty="0" smtClean="0">
                            <a:latin typeface="Cambria Math" panose="02040503050406030204" pitchFamily="18" charset="0"/>
                          </a:rPr>
                        </m:ctrlPr>
                      </m:fPr>
                      <m:num>
                        <m:r>
                          <a:rPr lang="de-DE" sz="2200" i="1" dirty="0" smtClean="0">
                            <a:latin typeface="Cambria Math" panose="02040503050406030204" pitchFamily="18" charset="0"/>
                          </a:rPr>
                          <m:t>1</m:t>
                        </m:r>
                      </m:num>
                      <m:den>
                        <m:r>
                          <a:rPr lang="de-DE" sz="2200" i="1" dirty="0" smtClean="0">
                            <a:latin typeface="Cambria Math" panose="02040503050406030204" pitchFamily="18" charset="0"/>
                          </a:rPr>
                          <m:t>𝑘</m:t>
                        </m:r>
                      </m:den>
                    </m:f>
                  </m:oMath>
                </a14:m>
                <a:r>
                  <a:rPr lang="de-DE" sz="2200" dirty="0" smtClean="0"/>
                  <a:t>. </a:t>
                </a:r>
              </a:p>
              <a:p>
                <a:pPr marL="0" indent="0">
                  <a:buClrTx/>
                  <a:buSzPct val="100000"/>
                  <a:buNone/>
                </a:pPr>
                <a:r>
                  <a:rPr lang="de-DE" sz="2200" dirty="0" smtClean="0"/>
                  <a:t>Die WS für „Stern“ auf allen drei Glücksrädern ist folglich </a:t>
                </a:r>
                <a14:m>
                  <m:oMath xmlns:m="http://schemas.openxmlformats.org/officeDocument/2006/math">
                    <m:sSup>
                      <m:sSupPr>
                        <m:ctrlPr>
                          <a:rPr lang="de-DE" sz="2200" b="0" i="1" dirty="0" smtClean="0">
                            <a:latin typeface="Cambria Math" panose="02040503050406030204" pitchFamily="18" charset="0"/>
                          </a:rPr>
                        </m:ctrlPr>
                      </m:sSupPr>
                      <m:e>
                        <m:d>
                          <m:dPr>
                            <m:ctrlPr>
                              <a:rPr lang="de-DE" sz="2200" b="0" i="1" dirty="0" smtClean="0">
                                <a:latin typeface="Cambria Math" panose="02040503050406030204" pitchFamily="18" charset="0"/>
                              </a:rPr>
                            </m:ctrlPr>
                          </m:dPr>
                          <m:e>
                            <m:f>
                              <m:fPr>
                                <m:ctrlPr>
                                  <a:rPr lang="de-DE" sz="2200" i="1" dirty="0">
                                    <a:latin typeface="Cambria Math" panose="02040503050406030204" pitchFamily="18" charset="0"/>
                                  </a:rPr>
                                </m:ctrlPr>
                              </m:fPr>
                              <m:num>
                                <m:r>
                                  <a:rPr lang="de-DE" sz="2200" i="1" dirty="0">
                                    <a:latin typeface="Cambria Math" panose="02040503050406030204" pitchFamily="18" charset="0"/>
                                  </a:rPr>
                                  <m:t>1</m:t>
                                </m:r>
                              </m:num>
                              <m:den>
                                <m:r>
                                  <a:rPr lang="de-DE" sz="2200" i="1" dirty="0">
                                    <a:latin typeface="Cambria Math" panose="02040503050406030204" pitchFamily="18" charset="0"/>
                                  </a:rPr>
                                  <m:t>𝑘</m:t>
                                </m:r>
                              </m:den>
                            </m:f>
                          </m:e>
                        </m:d>
                      </m:e>
                      <m:sup>
                        <m:r>
                          <a:rPr lang="de-DE" sz="2200" b="0" i="1" dirty="0" smtClean="0">
                            <a:latin typeface="Cambria Math" panose="02040503050406030204" pitchFamily="18" charset="0"/>
                          </a:rPr>
                          <m:t>3</m:t>
                        </m:r>
                      </m:sup>
                    </m:sSup>
                    <m:r>
                      <a:rPr lang="de-DE" sz="2200" b="0" i="1" dirty="0" smtClean="0">
                        <a:latin typeface="Cambria Math" panose="02040503050406030204" pitchFamily="18" charset="0"/>
                      </a:rPr>
                      <m:t>=</m:t>
                    </m:r>
                    <m:f>
                      <m:fPr>
                        <m:ctrlPr>
                          <a:rPr lang="de-DE" sz="2200" b="0" i="1" dirty="0" smtClean="0">
                            <a:latin typeface="Cambria Math" panose="02040503050406030204" pitchFamily="18" charset="0"/>
                          </a:rPr>
                        </m:ctrlPr>
                      </m:fPr>
                      <m:num>
                        <m:r>
                          <a:rPr lang="de-DE" sz="2200" b="0" i="1" dirty="0" smtClean="0">
                            <a:latin typeface="Cambria Math" panose="02040503050406030204" pitchFamily="18" charset="0"/>
                          </a:rPr>
                          <m:t>1</m:t>
                        </m:r>
                      </m:num>
                      <m:den>
                        <m:sSup>
                          <m:sSupPr>
                            <m:ctrlPr>
                              <a:rPr lang="de-DE" sz="2200" b="0" i="1" dirty="0" smtClean="0">
                                <a:latin typeface="Cambria Math" panose="02040503050406030204" pitchFamily="18" charset="0"/>
                              </a:rPr>
                            </m:ctrlPr>
                          </m:sSupPr>
                          <m:e>
                            <m:r>
                              <a:rPr lang="de-DE" sz="2200" b="0" i="1" dirty="0" smtClean="0">
                                <a:latin typeface="Cambria Math" panose="02040503050406030204" pitchFamily="18" charset="0"/>
                              </a:rPr>
                              <m:t>𝑘</m:t>
                            </m:r>
                          </m:e>
                          <m:sup>
                            <m:r>
                              <a:rPr lang="de-DE" sz="2200" b="0" i="1" dirty="0" smtClean="0">
                                <a:latin typeface="Cambria Math" panose="02040503050406030204" pitchFamily="18" charset="0"/>
                              </a:rPr>
                              <m:t>3</m:t>
                            </m:r>
                          </m:sup>
                        </m:sSup>
                      </m:den>
                    </m:f>
                  </m:oMath>
                </a14:m>
                <a:r>
                  <a:rPr lang="de-DE" sz="2200" dirty="0" smtClean="0"/>
                  <a:t>.</a:t>
                </a:r>
              </a:p>
              <a:p>
                <a:pPr marL="0" indent="0">
                  <a:buClrTx/>
                  <a:buSzPct val="100000"/>
                  <a:buNone/>
                </a:pPr>
                <a:r>
                  <a:rPr lang="de-DE" sz="2200" dirty="0" smtClean="0"/>
                  <a:t>Dies ist unsere Gewinnwahrscheinlichkeit </a:t>
                </a:r>
                <a14:m>
                  <m:oMath xmlns:m="http://schemas.openxmlformats.org/officeDocument/2006/math">
                    <m:r>
                      <a:rPr lang="de-DE" sz="2200" i="1" dirty="0" smtClean="0">
                        <a:latin typeface="Cambria Math" panose="02040503050406030204" pitchFamily="18" charset="0"/>
                      </a:rPr>
                      <m:t>𝑝</m:t>
                    </m:r>
                  </m:oMath>
                </a14:m>
                <a:r>
                  <a:rPr lang="de-DE" sz="2200" dirty="0" smtClean="0"/>
                  <a:t>.</a:t>
                </a:r>
              </a:p>
              <a:p>
                <a:pPr marL="0" indent="0">
                  <a:buClrTx/>
                  <a:buSzPct val="100000"/>
                  <a:buNone/>
                </a:pPr>
                <a:r>
                  <a:rPr lang="de-DE" sz="2200" dirty="0" smtClean="0"/>
                  <a:t>Die Zufallsvariable </a:t>
                </a:r>
                <a14:m>
                  <m:oMath xmlns:m="http://schemas.openxmlformats.org/officeDocument/2006/math">
                    <m:r>
                      <a:rPr lang="de-DE" sz="2200" i="1" dirty="0" smtClean="0">
                        <a:latin typeface="Cambria Math" panose="02040503050406030204" pitchFamily="18" charset="0"/>
                      </a:rPr>
                      <m:t>𝑋</m:t>
                    </m:r>
                  </m:oMath>
                </a14:m>
                <a:r>
                  <a:rPr lang="de-DE" sz="2200" dirty="0" smtClean="0"/>
                  <a:t> soll nun für die Anzahl der gewonnenen Spiele stehen.</a:t>
                </a:r>
              </a:p>
              <a:p>
                <a:pPr marL="0" indent="0">
                  <a:buClrTx/>
                  <a:buSzPct val="100000"/>
                  <a:buNone/>
                </a:pPr>
                <a:r>
                  <a:rPr lang="de-DE" sz="2200" dirty="0" smtClean="0"/>
                  <a:t>„Die Wahrscheinlichkeit bei </a:t>
                </a:r>
                <a14:m>
                  <m:oMath xmlns:m="http://schemas.openxmlformats.org/officeDocument/2006/math">
                    <m:r>
                      <a:rPr lang="de-DE" sz="2200" i="1" dirty="0" smtClean="0">
                        <a:latin typeface="Cambria Math" panose="02040503050406030204" pitchFamily="18" charset="0"/>
                      </a:rPr>
                      <m:t>50</m:t>
                    </m:r>
                  </m:oMath>
                </a14:m>
                <a:r>
                  <a:rPr lang="de-DE" sz="2200" dirty="0" smtClean="0"/>
                  <a:t> Spielen höchstens einmal zu gewinnen ist mindestens </a:t>
                </a:r>
                <a14:m>
                  <m:oMath xmlns:m="http://schemas.openxmlformats.org/officeDocument/2006/math">
                    <m:r>
                      <a:rPr lang="de-DE" sz="2200" i="1" dirty="0" smtClean="0">
                        <a:latin typeface="Cambria Math" panose="02040503050406030204" pitchFamily="18" charset="0"/>
                      </a:rPr>
                      <m:t>99%</m:t>
                    </m:r>
                  </m:oMath>
                </a14:m>
                <a:r>
                  <a:rPr lang="de-DE" sz="2200" dirty="0" smtClean="0"/>
                  <a:t>“ notieren wir mathematisch so: </a:t>
                </a:r>
                <a14:m>
                  <m:oMath xmlns:m="http://schemas.openxmlformats.org/officeDocument/2006/math">
                    <m:r>
                      <a:rPr lang="de-DE" sz="2200" i="1" dirty="0" smtClean="0">
                        <a:latin typeface="Cambria Math" panose="02040503050406030204" pitchFamily="18" charset="0"/>
                      </a:rPr>
                      <m:t>𝑃</m:t>
                    </m:r>
                    <m:d>
                      <m:dPr>
                        <m:ctrlPr>
                          <a:rPr lang="de-DE" sz="2200" i="1" dirty="0" smtClean="0">
                            <a:latin typeface="Cambria Math" panose="02040503050406030204" pitchFamily="18" charset="0"/>
                          </a:rPr>
                        </m:ctrlPr>
                      </m:dPr>
                      <m:e>
                        <m:r>
                          <a:rPr lang="de-DE" sz="2200" i="1" dirty="0" smtClean="0">
                            <a:latin typeface="Cambria Math" panose="02040503050406030204" pitchFamily="18" charset="0"/>
                          </a:rPr>
                          <m:t>𝑋</m:t>
                        </m:r>
                        <m:r>
                          <a:rPr lang="de-DE" sz="2200" i="1" dirty="0" smtClean="0">
                            <a:latin typeface="Cambria Math" panose="02040503050406030204" pitchFamily="18" charset="0"/>
                          </a:rPr>
                          <m:t>≤1</m:t>
                        </m:r>
                      </m:e>
                    </m:d>
                    <m:r>
                      <a:rPr lang="de-DE" sz="2200" i="1" dirty="0" smtClean="0">
                        <a:latin typeface="Cambria Math" panose="02040503050406030204" pitchFamily="18" charset="0"/>
                      </a:rPr>
                      <m:t>≥0,99</m:t>
                    </m:r>
                  </m:oMath>
                </a14:m>
                <a:endParaRPr lang="de-DE" sz="2200" dirty="0" smtClean="0"/>
              </a:p>
            </p:txBody>
          </p:sp>
        </mc:Choice>
        <mc:Fallback xmlns="">
          <p:sp>
            <p:nvSpPr>
              <p:cNvPr id="58" name="Inhaltsplatzhalter 57"/>
              <p:cNvSpPr>
                <a:spLocks noGrp="1" noRot="1" noChangeAspect="1" noMove="1" noResize="1" noEditPoints="1" noAdjustHandles="1" noChangeArrowheads="1" noChangeShapeType="1" noTextEdit="1"/>
              </p:cNvSpPr>
              <p:nvPr>
                <p:ph sz="quarter" idx="1"/>
              </p:nvPr>
            </p:nvSpPr>
            <p:spPr>
              <a:blipFill>
                <a:blip r:embed="rId2"/>
                <a:stretch>
                  <a:fillRect l="-814" t="-738"/>
                </a:stretch>
              </a:blipFill>
            </p:spPr>
            <p:txBody>
              <a:bodyPr/>
              <a:lstStyle/>
              <a:p>
                <a:r>
                  <a:rPr lang="de-DE">
                    <a:noFill/>
                  </a:rPr>
                  <a:t> </a:t>
                </a:r>
              </a:p>
            </p:txBody>
          </p:sp>
        </mc:Fallback>
      </mc:AlternateContent>
      <p:sp>
        <p:nvSpPr>
          <p:cNvPr id="13" name="Titel 12"/>
          <p:cNvSpPr>
            <a:spLocks noGrp="1"/>
          </p:cNvSpPr>
          <p:nvPr>
            <p:ph type="title"/>
          </p:nvPr>
        </p:nvSpPr>
        <p:spPr/>
        <p:txBody>
          <a:bodyPr>
            <a:normAutofit/>
          </a:bodyPr>
          <a:lstStyle/>
          <a:p>
            <a:r>
              <a:rPr lang="de-DE" sz="4000" dirty="0"/>
              <a:t>Wahlteil </a:t>
            </a:r>
            <a:r>
              <a:rPr lang="de-DE" sz="4000" dirty="0" smtClean="0"/>
              <a:t>2019 </a:t>
            </a:r>
            <a:r>
              <a:rPr lang="de-DE" sz="4000" dirty="0"/>
              <a:t>– Aufgabe C </a:t>
            </a:r>
            <a:r>
              <a:rPr lang="de-DE" sz="4000" dirty="0" smtClean="0"/>
              <a:t>2</a:t>
            </a:r>
            <a:endParaRPr lang="de-DE" sz="4000" dirty="0"/>
          </a:p>
        </p:txBody>
      </p:sp>
      <mc:AlternateContent xmlns:mc="http://schemas.openxmlformats.org/markup-compatibility/2006" xmlns:a14="http://schemas.microsoft.com/office/drawing/2010/main">
        <mc:Choice Requires="a14">
          <p:sp>
            <p:nvSpPr>
              <p:cNvPr id="2" name="Rechteck 1"/>
              <p:cNvSpPr/>
              <p:nvPr/>
            </p:nvSpPr>
            <p:spPr>
              <a:xfrm>
                <a:off x="8136656" y="107429"/>
                <a:ext cx="1800200" cy="954107"/>
              </a:xfrm>
              <a:prstGeom prst="rect">
                <a:avLst/>
              </a:prstGeom>
            </p:spPr>
            <p:txBody>
              <a:bodyPr wrap="square">
                <a:spAutoFit/>
              </a:bodyPr>
              <a:lstStyle/>
              <a:p>
                <a:pPr algn="r">
                  <a:buSzPct val="100000"/>
                </a:pPr>
                <a:r>
                  <a:rPr lang="de-DE" sz="1400" dirty="0" smtClean="0"/>
                  <a:t>1 Stern pro Glücksrad</a:t>
                </a:r>
              </a:p>
              <a:p>
                <a:pPr algn="r">
                  <a:buSzPct val="100000"/>
                </a:pPr>
                <a14:m>
                  <m:oMath xmlns:m="http://schemas.openxmlformats.org/officeDocument/2006/math">
                    <m:r>
                      <a:rPr lang="de-DE" sz="1400" i="1" dirty="0">
                        <a:latin typeface="Cambria Math" panose="02040503050406030204" pitchFamily="18" charset="0"/>
                      </a:rPr>
                      <m:t>𝑛</m:t>
                    </m:r>
                    <m:r>
                      <a:rPr lang="de-DE" sz="1400" i="1" dirty="0">
                        <a:latin typeface="Cambria Math" panose="02040503050406030204" pitchFamily="18" charset="0"/>
                      </a:rPr>
                      <m:t>=50</m:t>
                    </m:r>
                  </m:oMath>
                </a14:m>
                <a:r>
                  <a:rPr lang="de-DE" sz="1400" dirty="0"/>
                  <a:t> Spiele</a:t>
                </a:r>
              </a:p>
              <a:p>
                <a:pPr algn="r">
                  <a:buSzPct val="100000"/>
                </a:pPr>
                <a:r>
                  <a:rPr lang="de-DE" sz="1400" dirty="0" smtClean="0"/>
                  <a:t>Gewinn-WS </a:t>
                </a:r>
                <a14:m>
                  <m:oMath xmlns:m="http://schemas.openxmlformats.org/officeDocument/2006/math">
                    <m:r>
                      <a:rPr lang="de-DE" sz="1400" i="1" dirty="0">
                        <a:latin typeface="Cambria Math" panose="02040503050406030204" pitchFamily="18" charset="0"/>
                      </a:rPr>
                      <m:t>≥99 %</m:t>
                    </m:r>
                  </m:oMath>
                </a14:m>
                <a:r>
                  <a:rPr lang="de-DE" sz="1400" dirty="0"/>
                  <a:t> </a:t>
                </a:r>
              </a:p>
              <a:p>
                <a:pPr algn="r">
                  <a:buSzPct val="100000"/>
                </a:pPr>
                <a:r>
                  <a:rPr lang="de-DE" sz="1400" dirty="0"/>
                  <a:t>Anzahl Gewinne </a:t>
                </a:r>
                <a14:m>
                  <m:oMath xmlns:m="http://schemas.openxmlformats.org/officeDocument/2006/math">
                    <m:r>
                      <a:rPr lang="de-DE" sz="1400" i="1" dirty="0" smtClean="0">
                        <a:latin typeface="Cambria Math" panose="02040503050406030204" pitchFamily="18" charset="0"/>
                      </a:rPr>
                      <m:t>≤</m:t>
                    </m:r>
                  </m:oMath>
                </a14:m>
                <a:r>
                  <a:rPr lang="de-DE" sz="1400" dirty="0"/>
                  <a:t> </a:t>
                </a:r>
                <a:r>
                  <a:rPr lang="de-DE" sz="1400" dirty="0" smtClean="0"/>
                  <a:t>1</a:t>
                </a:r>
                <a:endParaRPr lang="de-DE" sz="1400" dirty="0"/>
              </a:p>
            </p:txBody>
          </p:sp>
        </mc:Choice>
        <mc:Fallback xmlns="">
          <p:sp>
            <p:nvSpPr>
              <p:cNvPr id="2" name="Rechteck 1"/>
              <p:cNvSpPr>
                <a:spLocks noRot="1" noChangeAspect="1" noMove="1" noResize="1" noEditPoints="1" noAdjustHandles="1" noChangeArrowheads="1" noChangeShapeType="1" noTextEdit="1"/>
              </p:cNvSpPr>
              <p:nvPr/>
            </p:nvSpPr>
            <p:spPr>
              <a:xfrm>
                <a:off x="8136656" y="107429"/>
                <a:ext cx="1800200" cy="954107"/>
              </a:xfrm>
              <a:prstGeom prst="rect">
                <a:avLst/>
              </a:prstGeom>
              <a:blipFill>
                <a:blip r:embed="rId3"/>
                <a:stretch>
                  <a:fillRect t="-1282" r="-1017" b="-5769"/>
                </a:stretch>
              </a:blipFill>
            </p:spPr>
            <p:txBody>
              <a:bodyPr/>
              <a:lstStyle/>
              <a:p>
                <a:r>
                  <a:rPr lang="de-DE">
                    <a:noFill/>
                  </a:rPr>
                  <a:t> </a:t>
                </a:r>
              </a:p>
            </p:txBody>
          </p:sp>
        </mc:Fallback>
      </mc:AlternateContent>
    </p:spTree>
    <p:extLst>
      <p:ext uri="{BB962C8B-B14F-4D97-AF65-F5344CB8AC3E}">
        <p14:creationId xmlns:p14="http://schemas.microsoft.com/office/powerpoint/2010/main" val="31110887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58" name="Inhaltsplatzhalter 57"/>
              <p:cNvSpPr>
                <a:spLocks noGrp="1"/>
              </p:cNvSpPr>
              <p:nvPr>
                <p:ph sz="quarter" idx="1"/>
              </p:nvPr>
            </p:nvSpPr>
            <p:spPr/>
            <p:txBody>
              <a:bodyPr>
                <a:noAutofit/>
              </a:bodyPr>
              <a:lstStyle/>
              <a:p>
                <a:pPr marL="0" indent="0">
                  <a:buClrTx/>
                  <a:buSzPct val="100000"/>
                  <a:buNone/>
                </a:pPr>
                <a:r>
                  <a:rPr lang="de-DE" sz="2200" dirty="0" smtClean="0"/>
                  <a:t>Gemäß der Formel für die Binomialverteilung gilt</a:t>
                </a:r>
              </a:p>
              <a:p>
                <a:pPr marL="0" indent="0">
                  <a:buClrTx/>
                  <a:buSzPct val="100000"/>
                  <a:buNone/>
                </a:pPr>
                <a14:m>
                  <m:oMath xmlns:m="http://schemas.openxmlformats.org/officeDocument/2006/math">
                    <m:r>
                      <a:rPr lang="de-DE" sz="2200" i="1" dirty="0" smtClean="0">
                        <a:latin typeface="Cambria Math" panose="02040503050406030204" pitchFamily="18" charset="0"/>
                      </a:rPr>
                      <m:t>𝑃</m:t>
                    </m:r>
                    <m:d>
                      <m:dPr>
                        <m:ctrlPr>
                          <a:rPr lang="de-DE" sz="2200" i="1" dirty="0" smtClean="0">
                            <a:latin typeface="Cambria Math" panose="02040503050406030204" pitchFamily="18" charset="0"/>
                          </a:rPr>
                        </m:ctrlPr>
                      </m:dPr>
                      <m:e>
                        <m:r>
                          <a:rPr lang="de-DE" sz="2200" i="1" dirty="0" smtClean="0">
                            <a:latin typeface="Cambria Math" panose="02040503050406030204" pitchFamily="18" charset="0"/>
                          </a:rPr>
                          <m:t>𝑋</m:t>
                        </m:r>
                        <m:r>
                          <a:rPr lang="de-DE" sz="2200" i="1" dirty="0" smtClean="0">
                            <a:latin typeface="Cambria Math" panose="02040503050406030204" pitchFamily="18" charset="0"/>
                          </a:rPr>
                          <m:t>≤1</m:t>
                        </m:r>
                      </m:e>
                    </m:d>
                    <m:r>
                      <a:rPr lang="de-DE" sz="2200" b="0" i="1" dirty="0" smtClean="0">
                        <a:latin typeface="Cambria Math" panose="02040503050406030204" pitchFamily="18" charset="0"/>
                      </a:rPr>
                      <m:t>=</m:t>
                    </m:r>
                    <m:r>
                      <a:rPr lang="de-DE" sz="2200" b="0" i="1" dirty="0" smtClean="0">
                        <a:latin typeface="Cambria Math" panose="02040503050406030204" pitchFamily="18" charset="0"/>
                      </a:rPr>
                      <m:t>𝑃</m:t>
                    </m:r>
                    <m:d>
                      <m:dPr>
                        <m:ctrlPr>
                          <a:rPr lang="de-DE" sz="2200" b="0" i="1" dirty="0" smtClean="0">
                            <a:latin typeface="Cambria Math" panose="02040503050406030204" pitchFamily="18" charset="0"/>
                          </a:rPr>
                        </m:ctrlPr>
                      </m:dPr>
                      <m:e>
                        <m:r>
                          <a:rPr lang="de-DE" sz="2200" b="0" i="1" dirty="0" smtClean="0">
                            <a:latin typeface="Cambria Math" panose="02040503050406030204" pitchFamily="18" charset="0"/>
                          </a:rPr>
                          <m:t>𝑋</m:t>
                        </m:r>
                        <m:r>
                          <a:rPr lang="de-DE" sz="2200" b="0" i="1" dirty="0" smtClean="0">
                            <a:latin typeface="Cambria Math" panose="02040503050406030204" pitchFamily="18" charset="0"/>
                          </a:rPr>
                          <m:t>=0</m:t>
                        </m:r>
                      </m:e>
                    </m:d>
                    <m:r>
                      <a:rPr lang="de-DE" sz="2200" b="0" i="1" dirty="0" smtClean="0">
                        <a:latin typeface="Cambria Math" panose="02040503050406030204" pitchFamily="18" charset="0"/>
                      </a:rPr>
                      <m:t>+</m:t>
                    </m:r>
                    <m:r>
                      <a:rPr lang="de-DE" sz="2200" b="0" i="1" dirty="0" smtClean="0">
                        <a:latin typeface="Cambria Math" panose="02040503050406030204" pitchFamily="18" charset="0"/>
                      </a:rPr>
                      <m:t>𝑃</m:t>
                    </m:r>
                    <m:d>
                      <m:dPr>
                        <m:ctrlPr>
                          <a:rPr lang="de-DE" sz="2200" b="0" i="1" dirty="0" smtClean="0">
                            <a:latin typeface="Cambria Math" panose="02040503050406030204" pitchFamily="18" charset="0"/>
                          </a:rPr>
                        </m:ctrlPr>
                      </m:dPr>
                      <m:e>
                        <m:r>
                          <a:rPr lang="de-DE" sz="2200" b="0" i="1" dirty="0" smtClean="0">
                            <a:latin typeface="Cambria Math" panose="02040503050406030204" pitchFamily="18" charset="0"/>
                          </a:rPr>
                          <m:t>𝑋</m:t>
                        </m:r>
                        <m:r>
                          <a:rPr lang="de-DE" sz="2200" b="0" i="1" dirty="0" smtClean="0">
                            <a:latin typeface="Cambria Math" panose="02040503050406030204" pitchFamily="18" charset="0"/>
                          </a:rPr>
                          <m:t>=1</m:t>
                        </m:r>
                      </m:e>
                    </m:d>
                  </m:oMath>
                </a14:m>
                <a:r>
                  <a:rPr lang="de-DE" sz="2200" b="0" i="1" dirty="0" smtClean="0">
                    <a:latin typeface="Cambria Math" panose="02040503050406030204" pitchFamily="18" charset="0"/>
                  </a:rPr>
                  <a:t> </a:t>
                </a:r>
              </a:p>
              <a:p>
                <a:pPr marL="0" indent="0">
                  <a:buClrTx/>
                  <a:buSzPct val="100000"/>
                  <a:buNone/>
                </a:pPr>
                <a:r>
                  <a:rPr lang="de-DE" sz="2200" b="0" dirty="0" smtClean="0"/>
                  <a:t>                   </a:t>
                </a:r>
                <a14:m>
                  <m:oMath xmlns:m="http://schemas.openxmlformats.org/officeDocument/2006/math">
                    <m:r>
                      <a:rPr lang="de-DE" sz="2200" b="0" i="1" dirty="0" smtClean="0">
                        <a:latin typeface="Cambria Math" panose="02040503050406030204" pitchFamily="18" charset="0"/>
                      </a:rPr>
                      <m:t>=</m:t>
                    </m:r>
                    <m:d>
                      <m:dPr>
                        <m:ctrlPr>
                          <a:rPr lang="de-DE" sz="2200" b="0" i="1" dirty="0" smtClean="0">
                            <a:latin typeface="Cambria Math" panose="02040503050406030204" pitchFamily="18" charset="0"/>
                          </a:rPr>
                        </m:ctrlPr>
                      </m:dPr>
                      <m:e>
                        <m:eqArr>
                          <m:eqArrPr>
                            <m:ctrlPr>
                              <a:rPr lang="de-DE" sz="2200" b="0" i="1" dirty="0" smtClean="0">
                                <a:latin typeface="Cambria Math" panose="02040503050406030204" pitchFamily="18" charset="0"/>
                              </a:rPr>
                            </m:ctrlPr>
                          </m:eqArrPr>
                          <m:e>
                            <m:r>
                              <a:rPr lang="de-DE" sz="2200" b="0" i="1" dirty="0" smtClean="0">
                                <a:latin typeface="Cambria Math" panose="02040503050406030204" pitchFamily="18" charset="0"/>
                              </a:rPr>
                              <m:t>50</m:t>
                            </m:r>
                          </m:e>
                          <m:e>
                            <m:r>
                              <a:rPr lang="de-DE" sz="2200" b="0" i="1" dirty="0" smtClean="0">
                                <a:latin typeface="Cambria Math" panose="02040503050406030204" pitchFamily="18" charset="0"/>
                              </a:rPr>
                              <m:t>0</m:t>
                            </m:r>
                          </m:e>
                        </m:eqArr>
                      </m:e>
                    </m:d>
                    <m:sSup>
                      <m:sSupPr>
                        <m:ctrlPr>
                          <a:rPr lang="de-DE" sz="2200" b="0" i="1" dirty="0" smtClean="0">
                            <a:latin typeface="Cambria Math" panose="02040503050406030204" pitchFamily="18" charset="0"/>
                          </a:rPr>
                        </m:ctrlPr>
                      </m:sSupPr>
                      <m:e>
                        <m:r>
                          <a:rPr lang="de-DE" sz="2200" b="0" i="1" dirty="0" smtClean="0">
                            <a:latin typeface="Cambria Math" panose="02040503050406030204" pitchFamily="18" charset="0"/>
                          </a:rPr>
                          <m:t>𝑝</m:t>
                        </m:r>
                      </m:e>
                      <m:sup>
                        <m:r>
                          <a:rPr lang="de-DE" sz="2200" b="0" i="1" dirty="0" smtClean="0">
                            <a:latin typeface="Cambria Math" panose="02040503050406030204" pitchFamily="18" charset="0"/>
                          </a:rPr>
                          <m:t>0</m:t>
                        </m:r>
                      </m:sup>
                    </m:sSup>
                    <m:sSup>
                      <m:sSupPr>
                        <m:ctrlPr>
                          <a:rPr lang="de-DE" sz="2200" b="0" i="1" dirty="0" smtClean="0">
                            <a:latin typeface="Cambria Math" panose="02040503050406030204" pitchFamily="18" charset="0"/>
                          </a:rPr>
                        </m:ctrlPr>
                      </m:sSupPr>
                      <m:e>
                        <m:d>
                          <m:dPr>
                            <m:ctrlPr>
                              <a:rPr lang="de-DE" sz="2200" b="0" i="1" dirty="0" smtClean="0">
                                <a:latin typeface="Cambria Math" panose="02040503050406030204" pitchFamily="18" charset="0"/>
                              </a:rPr>
                            </m:ctrlPr>
                          </m:dPr>
                          <m:e>
                            <m:r>
                              <a:rPr lang="de-DE" sz="2200" b="0" i="1" dirty="0" smtClean="0">
                                <a:latin typeface="Cambria Math" panose="02040503050406030204" pitchFamily="18" charset="0"/>
                              </a:rPr>
                              <m:t>1−</m:t>
                            </m:r>
                            <m:r>
                              <a:rPr lang="de-DE" sz="2200" b="0" i="1" dirty="0" smtClean="0">
                                <a:latin typeface="Cambria Math" panose="02040503050406030204" pitchFamily="18" charset="0"/>
                              </a:rPr>
                              <m:t>𝑝</m:t>
                            </m:r>
                          </m:e>
                        </m:d>
                      </m:e>
                      <m:sup>
                        <m:r>
                          <a:rPr lang="de-DE" sz="2200" b="0" i="1" dirty="0" smtClean="0">
                            <a:latin typeface="Cambria Math" panose="02040503050406030204" pitchFamily="18" charset="0"/>
                          </a:rPr>
                          <m:t>50</m:t>
                        </m:r>
                      </m:sup>
                    </m:sSup>
                    <m:r>
                      <a:rPr lang="de-DE" sz="2200" b="0" i="1" dirty="0" smtClean="0">
                        <a:latin typeface="Cambria Math" panose="02040503050406030204" pitchFamily="18" charset="0"/>
                      </a:rPr>
                      <m:t>+</m:t>
                    </m:r>
                    <m:d>
                      <m:dPr>
                        <m:ctrlPr>
                          <a:rPr lang="de-DE" sz="2200" b="0" i="1" dirty="0" smtClean="0">
                            <a:latin typeface="Cambria Math" panose="02040503050406030204" pitchFamily="18" charset="0"/>
                          </a:rPr>
                        </m:ctrlPr>
                      </m:dPr>
                      <m:e>
                        <m:eqArr>
                          <m:eqArrPr>
                            <m:ctrlPr>
                              <a:rPr lang="de-DE" sz="2200" b="0" i="1" dirty="0" smtClean="0">
                                <a:latin typeface="Cambria Math" panose="02040503050406030204" pitchFamily="18" charset="0"/>
                              </a:rPr>
                            </m:ctrlPr>
                          </m:eqArrPr>
                          <m:e>
                            <m:r>
                              <a:rPr lang="de-DE" sz="2200" b="0" i="1" dirty="0" smtClean="0">
                                <a:latin typeface="Cambria Math" panose="02040503050406030204" pitchFamily="18" charset="0"/>
                              </a:rPr>
                              <m:t>50</m:t>
                            </m:r>
                          </m:e>
                          <m:e>
                            <m:r>
                              <a:rPr lang="de-DE" sz="2200" b="0" i="1" dirty="0" smtClean="0">
                                <a:latin typeface="Cambria Math" panose="02040503050406030204" pitchFamily="18" charset="0"/>
                              </a:rPr>
                              <m:t>1</m:t>
                            </m:r>
                          </m:e>
                        </m:eqArr>
                      </m:e>
                    </m:d>
                    <m:sSup>
                      <m:sSupPr>
                        <m:ctrlPr>
                          <a:rPr lang="de-DE" sz="2200" b="0" i="1" dirty="0" smtClean="0">
                            <a:latin typeface="Cambria Math" panose="02040503050406030204" pitchFamily="18" charset="0"/>
                          </a:rPr>
                        </m:ctrlPr>
                      </m:sSupPr>
                      <m:e>
                        <m:r>
                          <a:rPr lang="de-DE" sz="2200" b="0" i="1" dirty="0" smtClean="0">
                            <a:latin typeface="Cambria Math" panose="02040503050406030204" pitchFamily="18" charset="0"/>
                          </a:rPr>
                          <m:t>𝑝</m:t>
                        </m:r>
                      </m:e>
                      <m:sup>
                        <m:r>
                          <a:rPr lang="de-DE" sz="2200" b="0" i="1" dirty="0" smtClean="0">
                            <a:latin typeface="Cambria Math" panose="02040503050406030204" pitchFamily="18" charset="0"/>
                          </a:rPr>
                          <m:t>1</m:t>
                        </m:r>
                      </m:sup>
                    </m:sSup>
                    <m:sSup>
                      <m:sSupPr>
                        <m:ctrlPr>
                          <a:rPr lang="de-DE" sz="2200" b="0" i="1" dirty="0" smtClean="0">
                            <a:latin typeface="Cambria Math" panose="02040503050406030204" pitchFamily="18" charset="0"/>
                          </a:rPr>
                        </m:ctrlPr>
                      </m:sSupPr>
                      <m:e>
                        <m:d>
                          <m:dPr>
                            <m:ctrlPr>
                              <a:rPr lang="de-DE" sz="2200" b="0" i="1" dirty="0" smtClean="0">
                                <a:latin typeface="Cambria Math" panose="02040503050406030204" pitchFamily="18" charset="0"/>
                              </a:rPr>
                            </m:ctrlPr>
                          </m:dPr>
                          <m:e>
                            <m:r>
                              <a:rPr lang="de-DE" sz="2200" b="0" i="1" dirty="0" smtClean="0">
                                <a:latin typeface="Cambria Math" panose="02040503050406030204" pitchFamily="18" charset="0"/>
                              </a:rPr>
                              <m:t>1−</m:t>
                            </m:r>
                            <m:r>
                              <a:rPr lang="de-DE" sz="2200" b="0" i="1" dirty="0" smtClean="0">
                                <a:latin typeface="Cambria Math" panose="02040503050406030204" pitchFamily="18" charset="0"/>
                              </a:rPr>
                              <m:t>𝑝</m:t>
                            </m:r>
                          </m:e>
                        </m:d>
                      </m:e>
                      <m:sup>
                        <m:r>
                          <a:rPr lang="de-DE" sz="2200" b="0" i="1" dirty="0" smtClean="0">
                            <a:latin typeface="Cambria Math" panose="02040503050406030204" pitchFamily="18" charset="0"/>
                          </a:rPr>
                          <m:t>49</m:t>
                        </m:r>
                      </m:sup>
                    </m:sSup>
                  </m:oMath>
                </a14:m>
                <a:r>
                  <a:rPr lang="de-DE" sz="2200" dirty="0" smtClean="0"/>
                  <a:t> </a:t>
                </a:r>
              </a:p>
              <a:p>
                <a:pPr marL="0" indent="0">
                  <a:buClrTx/>
                  <a:buSzPct val="100000"/>
                  <a:buNone/>
                </a:pPr>
                <a:r>
                  <a:rPr lang="de-DE" sz="2200" dirty="0" smtClean="0"/>
                  <a:t>                   </a:t>
                </a:r>
                <a14:m>
                  <m:oMath xmlns:m="http://schemas.openxmlformats.org/officeDocument/2006/math">
                    <m:r>
                      <a:rPr lang="de-DE" sz="2200" i="1" dirty="0">
                        <a:latin typeface="Cambria Math" panose="02040503050406030204" pitchFamily="18" charset="0"/>
                      </a:rPr>
                      <m:t>=</m:t>
                    </m:r>
                    <m:sSup>
                      <m:sSupPr>
                        <m:ctrlPr>
                          <a:rPr lang="de-DE" sz="2200" i="1" dirty="0">
                            <a:latin typeface="Cambria Math" panose="02040503050406030204" pitchFamily="18" charset="0"/>
                          </a:rPr>
                        </m:ctrlPr>
                      </m:sSupPr>
                      <m:e>
                        <m:d>
                          <m:dPr>
                            <m:ctrlPr>
                              <a:rPr lang="de-DE" sz="2200" i="1" dirty="0">
                                <a:latin typeface="Cambria Math" panose="02040503050406030204" pitchFamily="18" charset="0"/>
                              </a:rPr>
                            </m:ctrlPr>
                          </m:dPr>
                          <m:e>
                            <m:r>
                              <a:rPr lang="de-DE" sz="2200" i="1" dirty="0">
                                <a:latin typeface="Cambria Math" panose="02040503050406030204" pitchFamily="18" charset="0"/>
                              </a:rPr>
                              <m:t>1−</m:t>
                            </m:r>
                            <m:r>
                              <a:rPr lang="de-DE" sz="2200" i="1" dirty="0">
                                <a:latin typeface="Cambria Math" panose="02040503050406030204" pitchFamily="18" charset="0"/>
                              </a:rPr>
                              <m:t>𝑝</m:t>
                            </m:r>
                          </m:e>
                        </m:d>
                      </m:e>
                      <m:sup>
                        <m:r>
                          <a:rPr lang="de-DE" sz="2200" i="1" dirty="0">
                            <a:latin typeface="Cambria Math" panose="02040503050406030204" pitchFamily="18" charset="0"/>
                          </a:rPr>
                          <m:t>50</m:t>
                        </m:r>
                      </m:sup>
                    </m:sSup>
                    <m:r>
                      <a:rPr lang="de-DE" sz="2200" i="1" dirty="0">
                        <a:latin typeface="Cambria Math" panose="02040503050406030204" pitchFamily="18" charset="0"/>
                      </a:rPr>
                      <m:t>+</m:t>
                    </m:r>
                    <m:r>
                      <a:rPr lang="de-DE" sz="2200" b="0" i="1" dirty="0" smtClean="0">
                        <a:latin typeface="Cambria Math" panose="02040503050406030204" pitchFamily="18" charset="0"/>
                      </a:rPr>
                      <m:t>50</m:t>
                    </m:r>
                    <m:sSup>
                      <m:sSupPr>
                        <m:ctrlPr>
                          <a:rPr lang="de-DE" sz="2200" i="1" dirty="0">
                            <a:latin typeface="Cambria Math" panose="02040503050406030204" pitchFamily="18" charset="0"/>
                          </a:rPr>
                        </m:ctrlPr>
                      </m:sSupPr>
                      <m:e>
                        <m:r>
                          <a:rPr lang="de-DE" sz="2200" i="1" dirty="0">
                            <a:latin typeface="Cambria Math" panose="02040503050406030204" pitchFamily="18" charset="0"/>
                          </a:rPr>
                          <m:t>𝑝</m:t>
                        </m:r>
                      </m:e>
                      <m:sup>
                        <m:r>
                          <a:rPr lang="de-DE" sz="2200" i="1" dirty="0">
                            <a:latin typeface="Cambria Math" panose="02040503050406030204" pitchFamily="18" charset="0"/>
                          </a:rPr>
                          <m:t>1</m:t>
                        </m:r>
                      </m:sup>
                    </m:sSup>
                    <m:sSup>
                      <m:sSupPr>
                        <m:ctrlPr>
                          <a:rPr lang="de-DE" sz="2200" i="1" dirty="0">
                            <a:latin typeface="Cambria Math" panose="02040503050406030204" pitchFamily="18" charset="0"/>
                          </a:rPr>
                        </m:ctrlPr>
                      </m:sSupPr>
                      <m:e>
                        <m:d>
                          <m:dPr>
                            <m:ctrlPr>
                              <a:rPr lang="de-DE" sz="2200" i="1" dirty="0">
                                <a:latin typeface="Cambria Math" panose="02040503050406030204" pitchFamily="18" charset="0"/>
                              </a:rPr>
                            </m:ctrlPr>
                          </m:dPr>
                          <m:e>
                            <m:r>
                              <a:rPr lang="de-DE" sz="2200" i="1" dirty="0">
                                <a:latin typeface="Cambria Math" panose="02040503050406030204" pitchFamily="18" charset="0"/>
                              </a:rPr>
                              <m:t>1−</m:t>
                            </m:r>
                            <m:r>
                              <a:rPr lang="de-DE" sz="2200" i="1" dirty="0">
                                <a:latin typeface="Cambria Math" panose="02040503050406030204" pitchFamily="18" charset="0"/>
                              </a:rPr>
                              <m:t>𝑝</m:t>
                            </m:r>
                          </m:e>
                        </m:d>
                      </m:e>
                      <m:sup>
                        <m:r>
                          <a:rPr lang="de-DE" sz="2200" i="1" dirty="0">
                            <a:latin typeface="Cambria Math" panose="02040503050406030204" pitchFamily="18" charset="0"/>
                          </a:rPr>
                          <m:t>49</m:t>
                        </m:r>
                      </m:sup>
                    </m:sSup>
                    <m:r>
                      <a:rPr lang="de-DE" sz="2200" b="0" i="1" dirty="0" smtClean="0">
                        <a:latin typeface="Cambria Math" panose="02040503050406030204" pitchFamily="18" charset="0"/>
                      </a:rPr>
                      <m:t>≥</m:t>
                    </m:r>
                    <m:r>
                      <a:rPr lang="de-DE" sz="2200" b="0" i="1" dirty="0" smtClean="0">
                        <a:latin typeface="Cambria Math" panose="02040503050406030204" pitchFamily="18" charset="0"/>
                      </a:rPr>
                      <m:t>0,99</m:t>
                    </m:r>
                  </m:oMath>
                </a14:m>
                <a:r>
                  <a:rPr lang="de-DE" sz="2200" dirty="0" smtClean="0"/>
                  <a:t> </a:t>
                </a:r>
              </a:p>
              <a:p>
                <a:pPr marL="0" indent="0">
                  <a:buClrTx/>
                  <a:buSzPct val="100000"/>
                  <a:buNone/>
                </a:pPr>
                <a:endParaRPr lang="de-DE" sz="2200" dirty="0" smtClean="0"/>
              </a:p>
              <a:p>
                <a:pPr marL="0" indent="0">
                  <a:buClrTx/>
                  <a:buSzPct val="100000"/>
                  <a:buNone/>
                </a:pPr>
                <a:r>
                  <a:rPr lang="de-DE" sz="2200" dirty="0" smtClean="0"/>
                  <a:t>Wegen </a:t>
                </a:r>
                <a14:m>
                  <m:oMath xmlns:m="http://schemas.openxmlformats.org/officeDocument/2006/math">
                    <m:r>
                      <a:rPr lang="de-DE" sz="2200" i="1" dirty="0" smtClean="0">
                        <a:latin typeface="Cambria Math" panose="02040503050406030204" pitchFamily="18" charset="0"/>
                      </a:rPr>
                      <m:t>𝑝</m:t>
                    </m:r>
                    <m:r>
                      <a:rPr lang="de-DE" sz="2200" i="1" dirty="0" smtClean="0">
                        <a:latin typeface="Cambria Math" panose="02040503050406030204" pitchFamily="18" charset="0"/>
                      </a:rPr>
                      <m:t>=</m:t>
                    </m:r>
                    <m:f>
                      <m:fPr>
                        <m:ctrlPr>
                          <a:rPr lang="de-DE" sz="2200" i="1" dirty="0" smtClean="0">
                            <a:latin typeface="Cambria Math" panose="02040503050406030204" pitchFamily="18" charset="0"/>
                          </a:rPr>
                        </m:ctrlPr>
                      </m:fPr>
                      <m:num>
                        <m:r>
                          <a:rPr lang="de-DE" sz="2200" i="1" dirty="0" smtClean="0">
                            <a:latin typeface="Cambria Math" panose="02040503050406030204" pitchFamily="18" charset="0"/>
                          </a:rPr>
                          <m:t>1</m:t>
                        </m:r>
                      </m:num>
                      <m:den>
                        <m:sSup>
                          <m:sSupPr>
                            <m:ctrlPr>
                              <a:rPr lang="de-DE" sz="2200" i="1" dirty="0" smtClean="0">
                                <a:latin typeface="Cambria Math" panose="02040503050406030204" pitchFamily="18" charset="0"/>
                              </a:rPr>
                            </m:ctrlPr>
                          </m:sSupPr>
                          <m:e>
                            <m:r>
                              <a:rPr lang="de-DE" sz="2200" i="1" dirty="0" smtClean="0">
                                <a:latin typeface="Cambria Math" panose="02040503050406030204" pitchFamily="18" charset="0"/>
                              </a:rPr>
                              <m:t>𝑘</m:t>
                            </m:r>
                          </m:e>
                          <m:sup>
                            <m:r>
                              <a:rPr lang="de-DE" sz="2200" i="1" dirty="0" smtClean="0">
                                <a:latin typeface="Cambria Math" panose="02040503050406030204" pitchFamily="18" charset="0"/>
                              </a:rPr>
                              <m:t>3</m:t>
                            </m:r>
                          </m:sup>
                        </m:sSup>
                      </m:den>
                    </m:f>
                  </m:oMath>
                </a14:m>
                <a:r>
                  <a:rPr lang="de-DE" sz="2200" dirty="0" smtClean="0"/>
                  <a:t> folgt weiter: </a:t>
                </a:r>
                <a14:m>
                  <m:oMath xmlns:m="http://schemas.openxmlformats.org/officeDocument/2006/math">
                    <m:sSup>
                      <m:sSupPr>
                        <m:ctrlPr>
                          <a:rPr lang="de-DE" sz="2200" i="1" dirty="0">
                            <a:latin typeface="Cambria Math" panose="02040503050406030204" pitchFamily="18" charset="0"/>
                          </a:rPr>
                        </m:ctrlPr>
                      </m:sSupPr>
                      <m:e>
                        <m:d>
                          <m:dPr>
                            <m:ctrlPr>
                              <a:rPr lang="de-DE" sz="2200" i="1" dirty="0">
                                <a:latin typeface="Cambria Math" panose="02040503050406030204" pitchFamily="18" charset="0"/>
                              </a:rPr>
                            </m:ctrlPr>
                          </m:dPr>
                          <m:e>
                            <m:r>
                              <a:rPr lang="de-DE" sz="2200" i="1" dirty="0">
                                <a:latin typeface="Cambria Math" panose="02040503050406030204" pitchFamily="18" charset="0"/>
                              </a:rPr>
                              <m:t>1−</m:t>
                            </m:r>
                            <m:f>
                              <m:fPr>
                                <m:ctrlPr>
                                  <a:rPr lang="de-DE" sz="2200" b="0" i="1" dirty="0" smtClean="0">
                                    <a:latin typeface="Cambria Math" panose="02040503050406030204" pitchFamily="18" charset="0"/>
                                  </a:rPr>
                                </m:ctrlPr>
                              </m:fPr>
                              <m:num>
                                <m:r>
                                  <a:rPr lang="de-DE" sz="2200" b="0" i="1" dirty="0" smtClean="0">
                                    <a:latin typeface="Cambria Math" panose="02040503050406030204" pitchFamily="18" charset="0"/>
                                  </a:rPr>
                                  <m:t>1</m:t>
                                </m:r>
                              </m:num>
                              <m:den>
                                <m:sSup>
                                  <m:sSupPr>
                                    <m:ctrlPr>
                                      <a:rPr lang="de-DE" sz="2200" b="0" i="1" dirty="0" smtClean="0">
                                        <a:latin typeface="Cambria Math" panose="02040503050406030204" pitchFamily="18" charset="0"/>
                                      </a:rPr>
                                    </m:ctrlPr>
                                  </m:sSupPr>
                                  <m:e>
                                    <m:r>
                                      <a:rPr lang="de-DE" sz="2200" b="0" i="1" dirty="0" smtClean="0">
                                        <a:latin typeface="Cambria Math" panose="02040503050406030204" pitchFamily="18" charset="0"/>
                                      </a:rPr>
                                      <m:t>𝑘</m:t>
                                    </m:r>
                                  </m:e>
                                  <m:sup>
                                    <m:r>
                                      <a:rPr lang="de-DE" sz="2200" b="0" i="1" dirty="0" smtClean="0">
                                        <a:latin typeface="Cambria Math" panose="02040503050406030204" pitchFamily="18" charset="0"/>
                                      </a:rPr>
                                      <m:t>3</m:t>
                                    </m:r>
                                  </m:sup>
                                </m:sSup>
                              </m:den>
                            </m:f>
                          </m:e>
                        </m:d>
                      </m:e>
                      <m:sup>
                        <m:r>
                          <a:rPr lang="de-DE" sz="2200" i="1" dirty="0">
                            <a:latin typeface="Cambria Math" panose="02040503050406030204" pitchFamily="18" charset="0"/>
                          </a:rPr>
                          <m:t>50</m:t>
                        </m:r>
                      </m:sup>
                    </m:sSup>
                    <m:r>
                      <a:rPr lang="de-DE" sz="2200" i="1" dirty="0">
                        <a:latin typeface="Cambria Math" panose="02040503050406030204" pitchFamily="18" charset="0"/>
                      </a:rPr>
                      <m:t>+</m:t>
                    </m:r>
                    <m:f>
                      <m:fPr>
                        <m:ctrlPr>
                          <a:rPr lang="de-DE" sz="2200" b="0" i="1" dirty="0" smtClean="0">
                            <a:latin typeface="Cambria Math" panose="02040503050406030204" pitchFamily="18" charset="0"/>
                          </a:rPr>
                        </m:ctrlPr>
                      </m:fPr>
                      <m:num>
                        <m:r>
                          <a:rPr lang="de-DE" sz="2200" i="1" dirty="0">
                            <a:latin typeface="Cambria Math" panose="02040503050406030204" pitchFamily="18" charset="0"/>
                          </a:rPr>
                          <m:t>50</m:t>
                        </m:r>
                      </m:num>
                      <m:den>
                        <m:sSup>
                          <m:sSupPr>
                            <m:ctrlPr>
                              <a:rPr lang="de-DE" sz="2200" b="0" i="1" dirty="0" smtClean="0">
                                <a:latin typeface="Cambria Math" panose="02040503050406030204" pitchFamily="18" charset="0"/>
                              </a:rPr>
                            </m:ctrlPr>
                          </m:sSupPr>
                          <m:e>
                            <m:r>
                              <a:rPr lang="de-DE" sz="2200" b="0" i="1" dirty="0" smtClean="0">
                                <a:latin typeface="Cambria Math" panose="02040503050406030204" pitchFamily="18" charset="0"/>
                              </a:rPr>
                              <m:t>𝑘</m:t>
                            </m:r>
                          </m:e>
                          <m:sup>
                            <m:r>
                              <a:rPr lang="de-DE" sz="2200" b="0" i="1" dirty="0" smtClean="0">
                                <a:latin typeface="Cambria Math" panose="02040503050406030204" pitchFamily="18" charset="0"/>
                              </a:rPr>
                              <m:t>3</m:t>
                            </m:r>
                          </m:sup>
                        </m:sSup>
                      </m:den>
                    </m:f>
                    <m:sSup>
                      <m:sSupPr>
                        <m:ctrlPr>
                          <a:rPr lang="de-DE" sz="2200" i="1" dirty="0">
                            <a:latin typeface="Cambria Math" panose="02040503050406030204" pitchFamily="18" charset="0"/>
                          </a:rPr>
                        </m:ctrlPr>
                      </m:sSupPr>
                      <m:e>
                        <m:d>
                          <m:dPr>
                            <m:ctrlPr>
                              <a:rPr lang="de-DE" sz="2200" i="1" dirty="0">
                                <a:latin typeface="Cambria Math" panose="02040503050406030204" pitchFamily="18" charset="0"/>
                              </a:rPr>
                            </m:ctrlPr>
                          </m:dPr>
                          <m:e>
                            <m:r>
                              <a:rPr lang="de-DE" sz="2200" i="1" dirty="0">
                                <a:latin typeface="Cambria Math" panose="02040503050406030204" pitchFamily="18" charset="0"/>
                              </a:rPr>
                              <m:t>1−</m:t>
                            </m:r>
                            <m:f>
                              <m:fPr>
                                <m:ctrlPr>
                                  <a:rPr lang="de-DE" sz="2200" b="0" i="1" dirty="0" smtClean="0">
                                    <a:latin typeface="Cambria Math" panose="02040503050406030204" pitchFamily="18" charset="0"/>
                                  </a:rPr>
                                </m:ctrlPr>
                              </m:fPr>
                              <m:num>
                                <m:r>
                                  <a:rPr lang="de-DE" sz="2200" b="0" i="1" dirty="0" smtClean="0">
                                    <a:latin typeface="Cambria Math" panose="02040503050406030204" pitchFamily="18" charset="0"/>
                                  </a:rPr>
                                  <m:t>1</m:t>
                                </m:r>
                              </m:num>
                              <m:den>
                                <m:sSup>
                                  <m:sSupPr>
                                    <m:ctrlPr>
                                      <a:rPr lang="de-DE" sz="2200" b="0" i="1" dirty="0" smtClean="0">
                                        <a:latin typeface="Cambria Math" panose="02040503050406030204" pitchFamily="18" charset="0"/>
                                      </a:rPr>
                                    </m:ctrlPr>
                                  </m:sSupPr>
                                  <m:e>
                                    <m:r>
                                      <a:rPr lang="de-DE" sz="2200" b="0" i="1" dirty="0" smtClean="0">
                                        <a:latin typeface="Cambria Math" panose="02040503050406030204" pitchFamily="18" charset="0"/>
                                      </a:rPr>
                                      <m:t>𝑘</m:t>
                                    </m:r>
                                  </m:e>
                                  <m:sup>
                                    <m:r>
                                      <a:rPr lang="de-DE" sz="2200" b="0" i="1" dirty="0" smtClean="0">
                                        <a:latin typeface="Cambria Math" panose="02040503050406030204" pitchFamily="18" charset="0"/>
                                      </a:rPr>
                                      <m:t>3</m:t>
                                    </m:r>
                                  </m:sup>
                                </m:sSup>
                              </m:den>
                            </m:f>
                          </m:e>
                        </m:d>
                      </m:e>
                      <m:sup>
                        <m:r>
                          <a:rPr lang="de-DE" sz="2200" i="1" dirty="0">
                            <a:latin typeface="Cambria Math" panose="02040503050406030204" pitchFamily="18" charset="0"/>
                          </a:rPr>
                          <m:t>49</m:t>
                        </m:r>
                      </m:sup>
                    </m:sSup>
                    <m:r>
                      <a:rPr lang="de-DE" sz="2200" b="0" i="1" dirty="0" smtClean="0">
                        <a:latin typeface="Cambria Math" panose="02040503050406030204" pitchFamily="18" charset="0"/>
                      </a:rPr>
                      <m:t>≥</m:t>
                    </m:r>
                    <m:r>
                      <a:rPr lang="de-DE" sz="2200" b="0" i="1" dirty="0" smtClean="0">
                        <a:latin typeface="Cambria Math" panose="02040503050406030204" pitchFamily="18" charset="0"/>
                      </a:rPr>
                      <m:t>0,99</m:t>
                    </m:r>
                  </m:oMath>
                </a14:m>
                <a:r>
                  <a:rPr lang="de-DE" sz="2200" dirty="0"/>
                  <a:t> </a:t>
                </a:r>
                <a:endParaRPr lang="de-DE" sz="2200" dirty="0" smtClean="0"/>
              </a:p>
              <a:p>
                <a:pPr marL="0" indent="0">
                  <a:buClrTx/>
                  <a:buSzPct val="100000"/>
                  <a:buNone/>
                </a:pPr>
                <a:endParaRPr lang="de-DE" sz="2200" dirty="0" smtClean="0"/>
              </a:p>
              <a:p>
                <a:pPr marL="0" indent="0">
                  <a:buClrTx/>
                  <a:buSzPct val="100000"/>
                  <a:buNone/>
                </a:pPr>
                <a:r>
                  <a:rPr lang="de-DE" sz="2200" dirty="0" smtClean="0"/>
                  <a:t>Wir geben den Ausdruck (1-1/X³)</a:t>
                </a:r>
                <a:r>
                  <a:rPr lang="de-DE" sz="2200" baseline="30000" dirty="0" smtClean="0"/>
                  <a:t>50</a:t>
                </a:r>
                <a:r>
                  <a:rPr lang="de-DE" sz="2200" dirty="0" smtClean="0"/>
                  <a:t>+(50/X³)*(1-1/X³)</a:t>
                </a:r>
                <a:r>
                  <a:rPr lang="de-DE" sz="2200" baseline="30000" dirty="0" smtClean="0"/>
                  <a:t>49 </a:t>
                </a:r>
                <a:br>
                  <a:rPr lang="de-DE" sz="2200" baseline="30000" dirty="0" smtClean="0"/>
                </a:br>
                <a:r>
                  <a:rPr lang="de-DE" sz="2200" dirty="0" smtClean="0"/>
                  <a:t>im GTR ein und lassen uns mit </a:t>
                </a:r>
                <a:r>
                  <a:rPr lang="de-DE" sz="2200" dirty="0" smtClean="0">
                    <a:latin typeface="Tw Cen MT Condensed" panose="020B0606020104020203" pitchFamily="34" charset="0"/>
                  </a:rPr>
                  <a:t>2ND TABLE</a:t>
                </a:r>
                <a:r>
                  <a:rPr lang="de-DE" sz="2200" dirty="0" smtClean="0"/>
                  <a:t> eine </a:t>
                </a:r>
                <a:br>
                  <a:rPr lang="de-DE" sz="2200" dirty="0" smtClean="0"/>
                </a:br>
                <a:r>
                  <a:rPr lang="de-DE" sz="2200" dirty="0" smtClean="0"/>
                  <a:t>Wertetabelle anzeigen. </a:t>
                </a:r>
              </a:p>
              <a:p>
                <a:pPr marL="0" indent="0">
                  <a:buClrTx/>
                  <a:buSzPct val="100000"/>
                  <a:buNone/>
                </a:pPr>
                <a:endParaRPr lang="de-DE" sz="2200" dirty="0"/>
              </a:p>
              <a:p>
                <a:pPr marL="0" indent="0">
                  <a:buClrTx/>
                  <a:buSzPct val="100000"/>
                  <a:buNone/>
                </a:pPr>
                <a:endParaRPr lang="de-DE" sz="2200" dirty="0" smtClean="0"/>
              </a:p>
            </p:txBody>
          </p:sp>
        </mc:Choice>
        <mc:Fallback>
          <p:sp>
            <p:nvSpPr>
              <p:cNvPr id="58" name="Inhaltsplatzhalter 57"/>
              <p:cNvSpPr>
                <a:spLocks noGrp="1" noRot="1" noChangeAspect="1" noMove="1" noResize="1" noEditPoints="1" noAdjustHandles="1" noChangeArrowheads="1" noChangeShapeType="1" noTextEdit="1"/>
              </p:cNvSpPr>
              <p:nvPr>
                <p:ph sz="quarter" idx="1"/>
              </p:nvPr>
            </p:nvSpPr>
            <p:spPr>
              <a:blipFill>
                <a:blip r:embed="rId2"/>
                <a:stretch>
                  <a:fillRect l="-814" t="-738"/>
                </a:stretch>
              </a:blipFill>
            </p:spPr>
            <p:txBody>
              <a:bodyPr/>
              <a:lstStyle/>
              <a:p>
                <a:r>
                  <a:rPr lang="de-DE">
                    <a:noFill/>
                  </a:rPr>
                  <a:t> </a:t>
                </a:r>
              </a:p>
            </p:txBody>
          </p:sp>
        </mc:Fallback>
      </mc:AlternateContent>
      <p:sp>
        <p:nvSpPr>
          <p:cNvPr id="13" name="Titel 12"/>
          <p:cNvSpPr>
            <a:spLocks noGrp="1"/>
          </p:cNvSpPr>
          <p:nvPr>
            <p:ph type="title"/>
          </p:nvPr>
        </p:nvSpPr>
        <p:spPr/>
        <p:txBody>
          <a:bodyPr>
            <a:normAutofit/>
          </a:bodyPr>
          <a:lstStyle/>
          <a:p>
            <a:r>
              <a:rPr lang="de-DE" sz="4000" dirty="0"/>
              <a:t>Wahlteil </a:t>
            </a:r>
            <a:r>
              <a:rPr lang="de-DE" sz="4000" dirty="0" smtClean="0"/>
              <a:t>2019 </a:t>
            </a:r>
            <a:r>
              <a:rPr lang="de-DE" sz="4000" dirty="0"/>
              <a:t>– Aufgabe C </a:t>
            </a:r>
            <a:r>
              <a:rPr lang="de-DE" sz="4000" dirty="0" smtClean="0"/>
              <a:t>2</a:t>
            </a:r>
            <a:endParaRPr lang="de-DE" sz="4000" dirty="0"/>
          </a:p>
        </p:txBody>
      </p:sp>
      <mc:AlternateContent xmlns:mc="http://schemas.openxmlformats.org/markup-compatibility/2006" xmlns:a14="http://schemas.microsoft.com/office/drawing/2010/main">
        <mc:Choice Requires="a14">
          <p:sp>
            <p:nvSpPr>
              <p:cNvPr id="2" name="Rechteck 1"/>
              <p:cNvSpPr/>
              <p:nvPr/>
            </p:nvSpPr>
            <p:spPr>
              <a:xfrm>
                <a:off x="8136656" y="107429"/>
                <a:ext cx="1800200" cy="523220"/>
              </a:xfrm>
              <a:prstGeom prst="rect">
                <a:avLst/>
              </a:prstGeom>
            </p:spPr>
            <p:txBody>
              <a:bodyPr wrap="square">
                <a:spAutoFit/>
              </a:bodyPr>
              <a:lstStyle/>
              <a:p>
                <a:pPr algn="r">
                  <a:buSzPct val="100000"/>
                </a:pPr>
                <a:r>
                  <a:rPr lang="de-DE" sz="1400" dirty="0" smtClean="0"/>
                  <a:t> </a:t>
                </a:r>
                <a14:m>
                  <m:oMath xmlns:m="http://schemas.openxmlformats.org/officeDocument/2006/math">
                    <m:r>
                      <a:rPr lang="de-DE" sz="1400" i="1" dirty="0" smtClean="0">
                        <a:latin typeface="Cambria Math" panose="02040503050406030204" pitchFamily="18" charset="0"/>
                      </a:rPr>
                      <m:t>𝑃</m:t>
                    </m:r>
                    <m:d>
                      <m:dPr>
                        <m:ctrlPr>
                          <a:rPr lang="de-DE" sz="1400" i="1" dirty="0">
                            <a:latin typeface="Cambria Math" panose="02040503050406030204" pitchFamily="18" charset="0"/>
                          </a:rPr>
                        </m:ctrlPr>
                      </m:dPr>
                      <m:e>
                        <m:r>
                          <a:rPr lang="de-DE" sz="1400" i="1" dirty="0">
                            <a:latin typeface="Cambria Math" panose="02040503050406030204" pitchFamily="18" charset="0"/>
                          </a:rPr>
                          <m:t>𝑋</m:t>
                        </m:r>
                        <m:r>
                          <a:rPr lang="de-DE" sz="1400" i="1" dirty="0">
                            <a:latin typeface="Cambria Math" panose="02040503050406030204" pitchFamily="18" charset="0"/>
                          </a:rPr>
                          <m:t>≤1</m:t>
                        </m:r>
                      </m:e>
                    </m:d>
                    <m:r>
                      <a:rPr lang="de-DE" sz="1400" i="1" dirty="0">
                        <a:latin typeface="Cambria Math" panose="02040503050406030204" pitchFamily="18" charset="0"/>
                      </a:rPr>
                      <m:t>≥0,99 </m:t>
                    </m:r>
                  </m:oMath>
                </a14:m>
                <a:endParaRPr lang="de-DE" sz="1400" i="1" dirty="0" smtClean="0">
                  <a:latin typeface="Cambria Math" panose="02040503050406030204" pitchFamily="18" charset="0"/>
                </a:endParaRPr>
              </a:p>
              <a:p>
                <a:pPr algn="r">
                  <a:buSzPct val="100000"/>
                </a:pPr>
                <a14:m>
                  <m:oMath xmlns:m="http://schemas.openxmlformats.org/officeDocument/2006/math">
                    <m:r>
                      <a:rPr lang="de-DE" sz="1400" i="1" dirty="0">
                        <a:latin typeface="Cambria Math" panose="02040503050406030204" pitchFamily="18" charset="0"/>
                      </a:rPr>
                      <m:t>𝑛</m:t>
                    </m:r>
                    <m:r>
                      <a:rPr lang="de-DE" sz="1400" i="1" dirty="0">
                        <a:latin typeface="Cambria Math" panose="02040503050406030204" pitchFamily="18" charset="0"/>
                      </a:rPr>
                      <m:t>=50</m:t>
                    </m:r>
                  </m:oMath>
                </a14:m>
                <a:r>
                  <a:rPr lang="de-DE" sz="1400" dirty="0"/>
                  <a:t> </a:t>
                </a:r>
                <a:r>
                  <a:rPr lang="de-DE" sz="1400" dirty="0" smtClean="0"/>
                  <a:t>Spiele</a:t>
                </a:r>
                <a:endParaRPr lang="de-DE" sz="1400" dirty="0"/>
              </a:p>
            </p:txBody>
          </p:sp>
        </mc:Choice>
        <mc:Fallback xmlns="">
          <p:sp>
            <p:nvSpPr>
              <p:cNvPr id="2" name="Rechteck 1"/>
              <p:cNvSpPr>
                <a:spLocks noRot="1" noChangeAspect="1" noMove="1" noResize="1" noEditPoints="1" noAdjustHandles="1" noChangeArrowheads="1" noChangeShapeType="1" noTextEdit="1"/>
              </p:cNvSpPr>
              <p:nvPr/>
            </p:nvSpPr>
            <p:spPr>
              <a:xfrm>
                <a:off x="8136656" y="107429"/>
                <a:ext cx="1800200" cy="523220"/>
              </a:xfrm>
              <a:prstGeom prst="rect">
                <a:avLst/>
              </a:prstGeom>
              <a:blipFill>
                <a:blip r:embed="rId3"/>
                <a:stretch>
                  <a:fillRect r="-1017" b="-11765"/>
                </a:stretch>
              </a:blipFill>
            </p:spPr>
            <p:txBody>
              <a:bodyPr/>
              <a:lstStyle/>
              <a:p>
                <a:r>
                  <a:rPr lang="de-DE">
                    <a:noFill/>
                  </a:rPr>
                  <a:t> </a:t>
                </a:r>
              </a:p>
            </p:txBody>
          </p:sp>
        </mc:Fallback>
      </mc:AlternateContent>
      <p:pic>
        <p:nvPicPr>
          <p:cNvPr id="3" name="Grafik 2"/>
          <p:cNvPicPr>
            <a:picLocks noChangeAspect="1"/>
          </p:cNvPicPr>
          <p:nvPr/>
        </p:nvPicPr>
        <p:blipFill>
          <a:blip r:embed="rId4"/>
          <a:stretch>
            <a:fillRect/>
          </a:stretch>
        </p:blipFill>
        <p:spPr>
          <a:xfrm>
            <a:off x="7408804" y="5188075"/>
            <a:ext cx="2234397" cy="1512168"/>
          </a:xfrm>
          <a:prstGeom prst="rect">
            <a:avLst/>
          </a:prstGeom>
        </p:spPr>
      </p:pic>
    </p:spTree>
    <p:extLst>
      <p:ext uri="{BB962C8B-B14F-4D97-AF65-F5344CB8AC3E}">
        <p14:creationId xmlns:p14="http://schemas.microsoft.com/office/powerpoint/2010/main" val="4592154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58" name="Inhaltsplatzhalter 57"/>
              <p:cNvSpPr>
                <a:spLocks noGrp="1"/>
              </p:cNvSpPr>
              <p:nvPr>
                <p:ph sz="quarter" idx="1"/>
              </p:nvPr>
            </p:nvSpPr>
            <p:spPr/>
            <p:txBody>
              <a:bodyPr>
                <a:noAutofit/>
              </a:bodyPr>
              <a:lstStyle/>
              <a:p>
                <a:pPr marL="0" indent="0">
                  <a:buClrTx/>
                  <a:buSzPct val="100000"/>
                  <a:buNone/>
                </a:pPr>
                <a:r>
                  <a:rPr lang="de-DE" sz="2200" dirty="0" smtClean="0"/>
                  <a:t>Wir lesen ab, dass für </a:t>
                </a:r>
                <a14:m>
                  <m:oMath xmlns:m="http://schemas.openxmlformats.org/officeDocument/2006/math">
                    <m:r>
                      <a:rPr lang="de-DE" sz="2200" i="1" dirty="0" smtClean="0">
                        <a:latin typeface="Cambria Math" panose="02040503050406030204" pitchFamily="18" charset="0"/>
                      </a:rPr>
                      <m:t>𝑋</m:t>
                    </m:r>
                    <m:r>
                      <a:rPr lang="de-DE" sz="2200" i="1" dirty="0" smtClean="0">
                        <a:latin typeface="Cambria Math" panose="02040503050406030204" pitchFamily="18" charset="0"/>
                      </a:rPr>
                      <m:t>=6</m:t>
                    </m:r>
                  </m:oMath>
                </a14:m>
                <a:r>
                  <a:rPr lang="de-DE" sz="2200" dirty="0" smtClean="0"/>
                  <a:t> die Wahrscheinlichkeit </a:t>
                </a:r>
                <a:br>
                  <a:rPr lang="de-DE" sz="2200" dirty="0" smtClean="0"/>
                </a:br>
                <a:r>
                  <a:rPr lang="de-DE" sz="2200" dirty="0" smtClean="0"/>
                  <a:t>letztmalig unterhalb den geforderten </a:t>
                </a:r>
                <a14:m>
                  <m:oMath xmlns:m="http://schemas.openxmlformats.org/officeDocument/2006/math">
                    <m:r>
                      <a:rPr lang="de-DE" sz="2200" i="1" dirty="0" smtClean="0">
                        <a:latin typeface="Cambria Math" panose="02040503050406030204" pitchFamily="18" charset="0"/>
                      </a:rPr>
                      <m:t>99%</m:t>
                    </m:r>
                  </m:oMath>
                </a14:m>
                <a:r>
                  <a:rPr lang="de-DE" sz="2200" dirty="0" smtClean="0"/>
                  <a:t> liegt.</a:t>
                </a:r>
              </a:p>
              <a:p>
                <a:pPr marL="0" indent="0">
                  <a:buClrTx/>
                  <a:buSzPct val="100000"/>
                  <a:buNone/>
                </a:pPr>
                <a:endParaRPr lang="de-DE" sz="2200" dirty="0"/>
              </a:p>
              <a:p>
                <a:pPr marL="0" indent="0">
                  <a:buClrTx/>
                  <a:buSzPct val="100000"/>
                  <a:buNone/>
                </a:pPr>
                <a:r>
                  <a:rPr lang="de-DE" sz="2200" b="1" dirty="0" smtClean="0"/>
                  <a:t>Ergebnis:</a:t>
                </a:r>
              </a:p>
              <a:p>
                <a:pPr marL="0" indent="0">
                  <a:buClrTx/>
                  <a:buSzPct val="100000"/>
                  <a:buNone/>
                </a:pPr>
                <a:r>
                  <a:rPr lang="de-DE" sz="2200" dirty="0" smtClean="0"/>
                  <a:t>Die neuen Glücksräder müssen mindestens </a:t>
                </a:r>
                <a14:m>
                  <m:oMath xmlns:m="http://schemas.openxmlformats.org/officeDocument/2006/math">
                    <m:r>
                      <a:rPr lang="de-DE" sz="2200" b="0" i="1" dirty="0" smtClean="0">
                        <a:latin typeface="Cambria Math" panose="02040503050406030204" pitchFamily="18" charset="0"/>
                      </a:rPr>
                      <m:t>7</m:t>
                    </m:r>
                  </m:oMath>
                </a14:m>
                <a:r>
                  <a:rPr lang="de-DE" sz="2200" dirty="0" smtClean="0"/>
                  <a:t> gleichgroße Sektoren haben,</a:t>
                </a:r>
                <a:br>
                  <a:rPr lang="de-DE" sz="2200" dirty="0" smtClean="0"/>
                </a:br>
                <a:r>
                  <a:rPr lang="de-DE" sz="2200" dirty="0" smtClean="0"/>
                  <a:t>damit sämtliche Forderungen aus der Aufgabenstellung erfüllt sind.</a:t>
                </a:r>
                <a:endParaRPr lang="de-DE" sz="2200" dirty="0"/>
              </a:p>
              <a:p>
                <a:pPr marL="0" indent="0">
                  <a:buClrTx/>
                  <a:buSzPct val="100000"/>
                  <a:buNone/>
                </a:pPr>
                <a:endParaRPr lang="de-DE" sz="2200" dirty="0" smtClean="0"/>
              </a:p>
            </p:txBody>
          </p:sp>
        </mc:Choice>
        <mc:Fallback>
          <p:sp>
            <p:nvSpPr>
              <p:cNvPr id="58" name="Inhaltsplatzhalter 57"/>
              <p:cNvSpPr>
                <a:spLocks noGrp="1" noRot="1" noChangeAspect="1" noMove="1" noResize="1" noEditPoints="1" noAdjustHandles="1" noChangeArrowheads="1" noChangeShapeType="1" noTextEdit="1"/>
              </p:cNvSpPr>
              <p:nvPr>
                <p:ph sz="quarter" idx="1"/>
              </p:nvPr>
            </p:nvSpPr>
            <p:spPr>
              <a:blipFill>
                <a:blip r:embed="rId2"/>
                <a:stretch>
                  <a:fillRect l="-814" t="-738"/>
                </a:stretch>
              </a:blipFill>
            </p:spPr>
            <p:txBody>
              <a:bodyPr/>
              <a:lstStyle/>
              <a:p>
                <a:r>
                  <a:rPr lang="de-DE">
                    <a:noFill/>
                  </a:rPr>
                  <a:t> </a:t>
                </a:r>
              </a:p>
            </p:txBody>
          </p:sp>
        </mc:Fallback>
      </mc:AlternateContent>
      <p:sp>
        <p:nvSpPr>
          <p:cNvPr id="13" name="Titel 12"/>
          <p:cNvSpPr>
            <a:spLocks noGrp="1"/>
          </p:cNvSpPr>
          <p:nvPr>
            <p:ph type="title"/>
          </p:nvPr>
        </p:nvSpPr>
        <p:spPr/>
        <p:txBody>
          <a:bodyPr>
            <a:normAutofit/>
          </a:bodyPr>
          <a:lstStyle/>
          <a:p>
            <a:r>
              <a:rPr lang="de-DE" sz="4000" dirty="0"/>
              <a:t>Wahlteil </a:t>
            </a:r>
            <a:r>
              <a:rPr lang="de-DE" sz="4000" dirty="0" smtClean="0"/>
              <a:t>2019 </a:t>
            </a:r>
            <a:r>
              <a:rPr lang="de-DE" sz="4000" dirty="0"/>
              <a:t>– Aufgabe C </a:t>
            </a:r>
            <a:r>
              <a:rPr lang="de-DE" sz="4000" dirty="0" smtClean="0"/>
              <a:t>2</a:t>
            </a:r>
            <a:endParaRPr lang="de-DE" sz="4000" dirty="0"/>
          </a:p>
        </p:txBody>
      </p:sp>
      <p:pic>
        <p:nvPicPr>
          <p:cNvPr id="3" name="Grafik 2"/>
          <p:cNvPicPr>
            <a:picLocks noChangeAspect="1"/>
          </p:cNvPicPr>
          <p:nvPr/>
        </p:nvPicPr>
        <p:blipFill>
          <a:blip r:embed="rId3"/>
          <a:stretch>
            <a:fillRect/>
          </a:stretch>
        </p:blipFill>
        <p:spPr>
          <a:xfrm>
            <a:off x="7416576" y="1763613"/>
            <a:ext cx="2234397" cy="1512168"/>
          </a:xfrm>
          <a:prstGeom prst="rect">
            <a:avLst/>
          </a:prstGeom>
        </p:spPr>
      </p:pic>
      <p:cxnSp>
        <p:nvCxnSpPr>
          <p:cNvPr id="5" name="Gerader Verbinder 4"/>
          <p:cNvCxnSpPr/>
          <p:nvPr/>
        </p:nvCxnSpPr>
        <p:spPr>
          <a:xfrm>
            <a:off x="5688384" y="3779837"/>
            <a:ext cx="2664296" cy="0"/>
          </a:xfrm>
          <a:prstGeom prst="line">
            <a:avLst/>
          </a:prstGeom>
          <a:ln w="19050">
            <a:solidFill>
              <a:srgbClr val="FF66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39153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Inhaltsplatzhalter 57"/>
          <p:cNvSpPr>
            <a:spLocks noGrp="1"/>
          </p:cNvSpPr>
          <p:nvPr>
            <p:ph sz="quarter" idx="1"/>
          </p:nvPr>
        </p:nvSpPr>
        <p:spPr/>
        <p:txBody>
          <a:bodyPr>
            <a:normAutofit/>
          </a:bodyPr>
          <a:lstStyle/>
          <a:p>
            <a:pPr marL="0" indent="0">
              <a:buNone/>
            </a:pPr>
            <a:r>
              <a:rPr lang="de-DE" sz="2200" dirty="0" smtClean="0"/>
              <a:t>Ein Glücksspielautomat enthält drei gleiche </a:t>
            </a:r>
            <a:br>
              <a:rPr lang="de-DE" sz="2200" dirty="0" smtClean="0"/>
            </a:br>
            <a:r>
              <a:rPr lang="de-DE" sz="2200" dirty="0" smtClean="0"/>
              <a:t>Glücksräder, die jeweils wie dargestellt in</a:t>
            </a:r>
            <a:br>
              <a:rPr lang="de-DE" sz="2200" dirty="0" smtClean="0"/>
            </a:br>
            <a:r>
              <a:rPr lang="de-DE" sz="2200" dirty="0" smtClean="0"/>
              <a:t>fünf gleich große </a:t>
            </a:r>
            <a:r>
              <a:rPr lang="de-DE" sz="2200" dirty="0" smtClean="0"/>
              <a:t>Kreissektoren eingeteilt </a:t>
            </a:r>
            <a:br>
              <a:rPr lang="de-DE" sz="2200" dirty="0" smtClean="0"/>
            </a:br>
            <a:r>
              <a:rPr lang="de-DE" sz="2200" dirty="0" smtClean="0"/>
              <a:t>sind</a:t>
            </a:r>
            <a:r>
              <a:rPr lang="de-DE" sz="2200" dirty="0" smtClean="0"/>
              <a:t>. Bei jedem Spiel werden die </a:t>
            </a:r>
            <a:br>
              <a:rPr lang="de-DE" sz="2200" dirty="0" smtClean="0"/>
            </a:br>
            <a:r>
              <a:rPr lang="de-DE" sz="2200" dirty="0" smtClean="0"/>
              <a:t>Räder in Drehung versetzt und laufen unabhängig </a:t>
            </a:r>
            <a:br>
              <a:rPr lang="de-DE" sz="2200" dirty="0" smtClean="0"/>
            </a:br>
            <a:r>
              <a:rPr lang="de-DE" sz="2200" dirty="0" smtClean="0"/>
              <a:t>voneinander aus. Schließlich bleiben sie so stehen, dass von jedem Rad genau ein Symbol im jeweiligen Rahmen angezeigt wird. Ein Spieler gewinnt nur dann, wenn alle drei Räder einen Stern zeigen.</a:t>
            </a:r>
          </a:p>
        </p:txBody>
      </p:sp>
      <p:sp>
        <p:nvSpPr>
          <p:cNvPr id="13" name="Titel 12"/>
          <p:cNvSpPr>
            <a:spLocks noGrp="1"/>
          </p:cNvSpPr>
          <p:nvPr>
            <p:ph type="title"/>
          </p:nvPr>
        </p:nvSpPr>
        <p:spPr/>
        <p:txBody>
          <a:bodyPr>
            <a:normAutofit/>
          </a:bodyPr>
          <a:lstStyle/>
          <a:p>
            <a:r>
              <a:rPr lang="de-DE" sz="4000" dirty="0"/>
              <a:t>Wahlteil </a:t>
            </a:r>
            <a:r>
              <a:rPr lang="de-DE" sz="4000" dirty="0" smtClean="0"/>
              <a:t>2019 </a:t>
            </a:r>
            <a:r>
              <a:rPr lang="de-DE" sz="4000" dirty="0"/>
              <a:t>– Aufgabe C </a:t>
            </a:r>
            <a:r>
              <a:rPr lang="de-DE" sz="4000" dirty="0" smtClean="0"/>
              <a:t>2</a:t>
            </a:r>
            <a:endParaRPr lang="de-DE" sz="4000" dirty="0"/>
          </a:p>
        </p:txBody>
      </p:sp>
      <p:pic>
        <p:nvPicPr>
          <p:cNvPr id="57" name="Grafik 56"/>
          <p:cNvPicPr>
            <a:picLocks noChangeAspect="1"/>
          </p:cNvPicPr>
          <p:nvPr/>
        </p:nvPicPr>
        <p:blipFill>
          <a:blip r:embed="rId2"/>
          <a:stretch>
            <a:fillRect/>
          </a:stretch>
        </p:blipFill>
        <p:spPr>
          <a:xfrm>
            <a:off x="5976416" y="1763924"/>
            <a:ext cx="3776861" cy="1371901"/>
          </a:xfrm>
          <a:prstGeom prst="rect">
            <a:avLst/>
          </a:prstGeom>
        </p:spPr>
      </p:pic>
    </p:spTree>
    <p:extLst>
      <p:ext uri="{BB962C8B-B14F-4D97-AF65-F5344CB8AC3E}">
        <p14:creationId xmlns:p14="http://schemas.microsoft.com/office/powerpoint/2010/main" val="4148695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8" name="Inhaltsplatzhalter 57"/>
              <p:cNvSpPr>
                <a:spLocks noGrp="1"/>
              </p:cNvSpPr>
              <p:nvPr>
                <p:ph sz="quarter" idx="1"/>
              </p:nvPr>
            </p:nvSpPr>
            <p:spPr/>
            <p:txBody>
              <a:bodyPr>
                <a:normAutofit/>
              </a:bodyPr>
              <a:lstStyle/>
              <a:p>
                <a:pPr marL="457200" indent="-457200">
                  <a:buClrTx/>
                  <a:buSzPct val="100000"/>
                  <a:buFont typeface="+mj-lt"/>
                  <a:buAutoNum type="alphaLcParenR"/>
                </a:pPr>
                <a:r>
                  <a:rPr lang="de-DE" sz="2200" dirty="0" smtClean="0"/>
                  <a:t>Weisen Sie rechnerisch nach, dass die Gewinnwahrscheinlichkeit bei einem Spiel </a:t>
                </a:r>
                <a14:m>
                  <m:oMath xmlns:m="http://schemas.openxmlformats.org/officeDocument/2006/math">
                    <m:r>
                      <a:rPr lang="de-DE" sz="2200" i="1" dirty="0" smtClean="0">
                        <a:latin typeface="Cambria Math" panose="02040503050406030204" pitchFamily="18" charset="0"/>
                      </a:rPr>
                      <m:t>6,4 %</m:t>
                    </m:r>
                  </m:oMath>
                </a14:m>
                <a:r>
                  <a:rPr lang="de-DE" sz="2200" dirty="0" smtClean="0"/>
                  <a:t> beträgt.</a:t>
                </a:r>
                <a:br>
                  <a:rPr lang="de-DE" sz="2200" dirty="0" smtClean="0"/>
                </a:br>
                <a:r>
                  <a:rPr lang="de-DE" sz="2200" dirty="0" smtClean="0"/>
                  <a:t>Ein Spieler spielt </a:t>
                </a:r>
                <a14:m>
                  <m:oMath xmlns:m="http://schemas.openxmlformats.org/officeDocument/2006/math">
                    <m:r>
                      <a:rPr lang="de-DE" sz="2200" i="1" dirty="0" smtClean="0">
                        <a:latin typeface="Cambria Math" panose="02040503050406030204" pitchFamily="18" charset="0"/>
                      </a:rPr>
                      <m:t>20</m:t>
                    </m:r>
                  </m:oMath>
                </a14:m>
                <a:r>
                  <a:rPr lang="de-DE" sz="2200" dirty="0" smtClean="0"/>
                  <a:t> Spiele.</a:t>
                </a:r>
                <a:br>
                  <a:rPr lang="de-DE" sz="2200" dirty="0" smtClean="0"/>
                </a:br>
                <a:r>
                  <a:rPr lang="de-DE" sz="2200" dirty="0" smtClean="0"/>
                  <a:t>Bestimmen Sie die Wahrscheinlichkeit der folgenden Ereignisse:</a:t>
                </a:r>
                <a:br>
                  <a:rPr lang="de-DE" sz="2200" dirty="0" smtClean="0"/>
                </a:br>
                <a14:m>
                  <m:oMath xmlns:m="http://schemas.openxmlformats.org/officeDocument/2006/math">
                    <m:r>
                      <a:rPr lang="de-DE" sz="2200" i="1" dirty="0" smtClean="0">
                        <a:latin typeface="Cambria Math" panose="02040503050406030204" pitchFamily="18" charset="0"/>
                      </a:rPr>
                      <m:t>𝐴</m:t>
                    </m:r>
                  </m:oMath>
                </a14:m>
                <a:r>
                  <a:rPr lang="de-DE" sz="2200" dirty="0" smtClean="0"/>
                  <a:t>: „Der Spieler gewinnt mehr als einmal.“</a:t>
                </a:r>
                <a:br>
                  <a:rPr lang="de-DE" sz="2200" dirty="0" smtClean="0"/>
                </a:br>
                <a14:m>
                  <m:oMath xmlns:m="http://schemas.openxmlformats.org/officeDocument/2006/math">
                    <m:r>
                      <a:rPr lang="de-DE" sz="2200" i="1" dirty="0" smtClean="0">
                        <a:latin typeface="Cambria Math" panose="02040503050406030204" pitchFamily="18" charset="0"/>
                      </a:rPr>
                      <m:t>𝐵</m:t>
                    </m:r>
                  </m:oMath>
                </a14:m>
                <a:r>
                  <a:rPr lang="de-DE" sz="2200" dirty="0" smtClean="0"/>
                  <a:t>: „Der Spieler gewinnt in genau zwei Spielen und diese folgen direkt aufeinander.“</a:t>
                </a:r>
              </a:p>
              <a:p>
                <a:pPr marL="0" indent="0">
                  <a:buClrTx/>
                  <a:buSzPct val="100000"/>
                  <a:buNone/>
                </a:pPr>
                <a:r>
                  <a:rPr lang="de-DE" sz="2200" dirty="0" smtClean="0"/>
                  <a:t> 								            (3 VP)</a:t>
                </a:r>
              </a:p>
              <a:p>
                <a:pPr marL="457200" indent="-457200">
                  <a:buClrTx/>
                  <a:buSzPct val="100000"/>
                  <a:buFont typeface="+mj-lt"/>
                  <a:buAutoNum type="alphaLcParenR" startAt="2"/>
                </a:pPr>
                <a:r>
                  <a:rPr lang="de-DE" sz="2200" dirty="0" smtClean="0"/>
                  <a:t>Eine Spielerin spielt </a:t>
                </a:r>
                <a14:m>
                  <m:oMath xmlns:m="http://schemas.openxmlformats.org/officeDocument/2006/math">
                    <m:r>
                      <a:rPr lang="de-DE" sz="2200" i="1" dirty="0" smtClean="0">
                        <a:latin typeface="Cambria Math" panose="02040503050406030204" pitchFamily="18" charset="0"/>
                      </a:rPr>
                      <m:t>9</m:t>
                    </m:r>
                  </m:oMath>
                </a14:m>
                <a:r>
                  <a:rPr lang="de-DE" sz="2200" dirty="0" smtClean="0"/>
                  <a:t> Spiele.</a:t>
                </a:r>
                <a:br>
                  <a:rPr lang="de-DE" sz="2200" dirty="0" smtClean="0"/>
                </a:br>
                <a:r>
                  <a:rPr lang="de-DE" sz="2200" dirty="0" smtClean="0"/>
                  <a:t>Für ein Ereignis </a:t>
                </a:r>
                <a14:m>
                  <m:oMath xmlns:m="http://schemas.openxmlformats.org/officeDocument/2006/math">
                    <m:r>
                      <a:rPr lang="de-DE" sz="2200" i="1" dirty="0" smtClean="0">
                        <a:latin typeface="Cambria Math" panose="02040503050406030204" pitchFamily="18" charset="0"/>
                      </a:rPr>
                      <m:t>𝐶</m:t>
                    </m:r>
                  </m:oMath>
                </a14:m>
                <a:r>
                  <a:rPr lang="de-DE" sz="2200" dirty="0" smtClean="0"/>
                  <a:t> gilt dabei </a:t>
                </a:r>
                <a14:m>
                  <m:oMath xmlns:m="http://schemas.openxmlformats.org/officeDocument/2006/math">
                    <m:r>
                      <a:rPr lang="de-DE" sz="2200" i="1" dirty="0" smtClean="0">
                        <a:latin typeface="Cambria Math" panose="02040503050406030204" pitchFamily="18" charset="0"/>
                      </a:rPr>
                      <m:t>𝑃</m:t>
                    </m:r>
                    <m:d>
                      <m:dPr>
                        <m:ctrlPr>
                          <a:rPr lang="de-DE" sz="2200" i="1" dirty="0" smtClean="0">
                            <a:latin typeface="Cambria Math" panose="02040503050406030204" pitchFamily="18" charset="0"/>
                          </a:rPr>
                        </m:ctrlPr>
                      </m:dPr>
                      <m:e>
                        <m:r>
                          <a:rPr lang="de-DE" sz="2200" i="1" dirty="0" smtClean="0">
                            <a:latin typeface="Cambria Math" panose="02040503050406030204" pitchFamily="18" charset="0"/>
                          </a:rPr>
                          <m:t>𝐶</m:t>
                        </m:r>
                      </m:e>
                    </m:d>
                    <m:r>
                      <a:rPr lang="de-DE" sz="2200" i="1" dirty="0" smtClean="0">
                        <a:latin typeface="Cambria Math" panose="02040503050406030204" pitchFamily="18" charset="0"/>
                      </a:rPr>
                      <m:t>=</m:t>
                    </m:r>
                    <m:sSup>
                      <m:sSupPr>
                        <m:ctrlPr>
                          <a:rPr lang="de-DE" sz="2200" b="0" i="1" dirty="0" smtClean="0">
                            <a:latin typeface="Cambria Math" panose="02040503050406030204" pitchFamily="18" charset="0"/>
                          </a:rPr>
                        </m:ctrlPr>
                      </m:sSupPr>
                      <m:e>
                        <m:r>
                          <a:rPr lang="de-DE" sz="2200" i="1" dirty="0" smtClean="0">
                            <a:latin typeface="Cambria Math" panose="02040503050406030204" pitchFamily="18" charset="0"/>
                          </a:rPr>
                          <m:t>0,064</m:t>
                        </m:r>
                      </m:e>
                      <m:sup>
                        <m:r>
                          <a:rPr lang="de-DE" sz="2200" b="0" i="1" dirty="0" smtClean="0">
                            <a:latin typeface="Cambria Math" panose="02040503050406030204" pitchFamily="18" charset="0"/>
                          </a:rPr>
                          <m:t>𝑎</m:t>
                        </m:r>
                      </m:sup>
                    </m:sSup>
                    <m:r>
                      <a:rPr lang="de-DE" sz="2200" b="0" i="1" dirty="0" smtClean="0">
                        <a:latin typeface="Cambria Math" panose="02040503050406030204" pitchFamily="18" charset="0"/>
                      </a:rPr>
                      <m:t>+9⋅</m:t>
                    </m:r>
                    <m:sSup>
                      <m:sSupPr>
                        <m:ctrlPr>
                          <a:rPr lang="de-DE" sz="2200" b="0" i="1" dirty="0" smtClean="0">
                            <a:latin typeface="Cambria Math" panose="02040503050406030204" pitchFamily="18" charset="0"/>
                          </a:rPr>
                        </m:ctrlPr>
                      </m:sSupPr>
                      <m:e>
                        <m:r>
                          <a:rPr lang="de-DE" sz="2200" b="0" i="1" dirty="0" smtClean="0">
                            <a:latin typeface="Cambria Math" panose="02040503050406030204" pitchFamily="18" charset="0"/>
                          </a:rPr>
                          <m:t>0,064</m:t>
                        </m:r>
                      </m:e>
                      <m:sup>
                        <m:r>
                          <a:rPr lang="de-DE" sz="2200" b="0" i="1" dirty="0" smtClean="0">
                            <a:latin typeface="Cambria Math" panose="02040503050406030204" pitchFamily="18" charset="0"/>
                          </a:rPr>
                          <m:t>8</m:t>
                        </m:r>
                      </m:sup>
                    </m:sSup>
                    <m:r>
                      <a:rPr lang="de-DE" sz="2200" b="0" i="1" dirty="0" smtClean="0">
                        <a:latin typeface="Cambria Math" panose="02040503050406030204" pitchFamily="18" charset="0"/>
                      </a:rPr>
                      <m:t>⋅</m:t>
                    </m:r>
                    <m:sSup>
                      <m:sSupPr>
                        <m:ctrlPr>
                          <a:rPr lang="de-DE" sz="2200" b="0" i="1" dirty="0" smtClean="0">
                            <a:latin typeface="Cambria Math" panose="02040503050406030204" pitchFamily="18" charset="0"/>
                          </a:rPr>
                        </m:ctrlPr>
                      </m:sSupPr>
                      <m:e>
                        <m:r>
                          <a:rPr lang="de-DE" sz="2200" b="0" i="1" dirty="0" smtClean="0">
                            <a:latin typeface="Cambria Math" panose="02040503050406030204" pitchFamily="18" charset="0"/>
                          </a:rPr>
                          <m:t>0,936</m:t>
                        </m:r>
                      </m:e>
                      <m:sup>
                        <m:r>
                          <a:rPr lang="de-DE" sz="2200" b="0" i="1" dirty="0" smtClean="0">
                            <a:latin typeface="Cambria Math" panose="02040503050406030204" pitchFamily="18" charset="0"/>
                          </a:rPr>
                          <m:t>𝑏</m:t>
                        </m:r>
                      </m:sup>
                    </m:sSup>
                  </m:oMath>
                </a14:m>
                <a:r>
                  <a:rPr lang="de-DE" sz="2200" dirty="0" smtClean="0"/>
                  <a:t>.</a:t>
                </a:r>
                <a:br>
                  <a:rPr lang="de-DE" sz="2200" dirty="0" smtClean="0"/>
                </a:br>
                <a:r>
                  <a:rPr lang="de-DE" sz="2200" dirty="0" smtClean="0"/>
                  <a:t>Geben Sie geeignete Werte für </a:t>
                </a:r>
                <a14:m>
                  <m:oMath xmlns:m="http://schemas.openxmlformats.org/officeDocument/2006/math">
                    <m:r>
                      <a:rPr lang="de-DE" sz="2200" i="1" dirty="0" smtClean="0">
                        <a:latin typeface="Cambria Math" panose="02040503050406030204" pitchFamily="18" charset="0"/>
                      </a:rPr>
                      <m:t>𝑎</m:t>
                    </m:r>
                  </m:oMath>
                </a14:m>
                <a:r>
                  <a:rPr lang="de-DE" sz="2200" dirty="0" smtClean="0"/>
                  <a:t> und </a:t>
                </a:r>
                <a14:m>
                  <m:oMath xmlns:m="http://schemas.openxmlformats.org/officeDocument/2006/math">
                    <m:r>
                      <a:rPr lang="de-DE" sz="2200" i="1" dirty="0" smtClean="0">
                        <a:latin typeface="Cambria Math" panose="02040503050406030204" pitchFamily="18" charset="0"/>
                      </a:rPr>
                      <m:t>𝑏</m:t>
                    </m:r>
                  </m:oMath>
                </a14:m>
                <a:r>
                  <a:rPr lang="de-DE" sz="2200" dirty="0" smtClean="0"/>
                  <a:t> an und beschreiben Sie das Ereignis </a:t>
                </a:r>
                <a14:m>
                  <m:oMath xmlns:m="http://schemas.openxmlformats.org/officeDocument/2006/math">
                    <m:r>
                      <a:rPr lang="de-DE" sz="2200" i="1" dirty="0" smtClean="0">
                        <a:latin typeface="Cambria Math" panose="02040503050406030204" pitchFamily="18" charset="0"/>
                      </a:rPr>
                      <m:t>𝐶</m:t>
                    </m:r>
                  </m:oMath>
                </a14:m>
                <a:r>
                  <a:rPr lang="de-DE" sz="2200" dirty="0" smtClean="0"/>
                  <a:t> im Sachzusammenhang.</a:t>
                </a:r>
              </a:p>
              <a:p>
                <a:pPr marL="0" indent="0">
                  <a:buClrTx/>
                  <a:buSzPct val="100000"/>
                  <a:buNone/>
                </a:pPr>
                <a:r>
                  <a:rPr lang="de-DE" sz="2200" dirty="0"/>
                  <a:t> 								            </a:t>
                </a:r>
                <a:r>
                  <a:rPr lang="de-DE" sz="2200" dirty="0" smtClean="0"/>
                  <a:t>(2 </a:t>
                </a:r>
                <a:r>
                  <a:rPr lang="de-DE" sz="2200" dirty="0"/>
                  <a:t>VP</a:t>
                </a:r>
                <a:r>
                  <a:rPr lang="de-DE" sz="2200" dirty="0" smtClean="0"/>
                  <a:t>)</a:t>
                </a:r>
                <a:endParaRPr lang="de-DE" sz="2200" dirty="0"/>
              </a:p>
            </p:txBody>
          </p:sp>
        </mc:Choice>
        <mc:Fallback xmlns="">
          <p:sp>
            <p:nvSpPr>
              <p:cNvPr id="58" name="Inhaltsplatzhalter 57"/>
              <p:cNvSpPr>
                <a:spLocks noGrp="1" noRot="1" noChangeAspect="1" noMove="1" noResize="1" noEditPoints="1" noAdjustHandles="1" noChangeArrowheads="1" noChangeShapeType="1" noTextEdit="1"/>
              </p:cNvSpPr>
              <p:nvPr>
                <p:ph sz="quarter" idx="1"/>
              </p:nvPr>
            </p:nvSpPr>
            <p:spPr>
              <a:blipFill>
                <a:blip r:embed="rId2"/>
                <a:stretch>
                  <a:fillRect l="-814" t="-861" r="-407"/>
                </a:stretch>
              </a:blipFill>
            </p:spPr>
            <p:txBody>
              <a:bodyPr/>
              <a:lstStyle/>
              <a:p>
                <a:r>
                  <a:rPr lang="de-DE">
                    <a:noFill/>
                  </a:rPr>
                  <a:t> </a:t>
                </a:r>
              </a:p>
            </p:txBody>
          </p:sp>
        </mc:Fallback>
      </mc:AlternateContent>
      <p:sp>
        <p:nvSpPr>
          <p:cNvPr id="13" name="Titel 12"/>
          <p:cNvSpPr>
            <a:spLocks noGrp="1"/>
          </p:cNvSpPr>
          <p:nvPr>
            <p:ph type="title"/>
          </p:nvPr>
        </p:nvSpPr>
        <p:spPr/>
        <p:txBody>
          <a:bodyPr>
            <a:normAutofit/>
          </a:bodyPr>
          <a:lstStyle/>
          <a:p>
            <a:r>
              <a:rPr lang="de-DE" sz="4000" dirty="0"/>
              <a:t>Wahlteil </a:t>
            </a:r>
            <a:r>
              <a:rPr lang="de-DE" sz="4000" dirty="0" smtClean="0"/>
              <a:t>2019 </a:t>
            </a:r>
            <a:r>
              <a:rPr lang="de-DE" sz="4000" dirty="0"/>
              <a:t>– Aufgabe C </a:t>
            </a:r>
            <a:r>
              <a:rPr lang="de-DE" sz="4000" dirty="0" smtClean="0"/>
              <a:t>2</a:t>
            </a:r>
            <a:endParaRPr lang="de-DE" sz="4000" dirty="0"/>
          </a:p>
        </p:txBody>
      </p:sp>
    </p:spTree>
    <p:extLst>
      <p:ext uri="{BB962C8B-B14F-4D97-AF65-F5344CB8AC3E}">
        <p14:creationId xmlns:p14="http://schemas.microsoft.com/office/powerpoint/2010/main" val="14224348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8" name="Inhaltsplatzhalter 57"/>
              <p:cNvSpPr>
                <a:spLocks noGrp="1"/>
              </p:cNvSpPr>
              <p:nvPr>
                <p:ph sz="quarter" idx="1"/>
              </p:nvPr>
            </p:nvSpPr>
            <p:spPr/>
            <p:txBody>
              <a:bodyPr>
                <a:noAutofit/>
              </a:bodyPr>
              <a:lstStyle/>
              <a:p>
                <a:pPr marL="457200" indent="-457200">
                  <a:buClrTx/>
                  <a:buSzPct val="100000"/>
                  <a:buFont typeface="+mj-lt"/>
                  <a:buAutoNum type="alphaLcParenR" startAt="3"/>
                </a:pPr>
                <a:r>
                  <a:rPr lang="de-DE" sz="2200" dirty="0" smtClean="0"/>
                  <a:t>Es wird vermutet, dass das mittlere Rad zu selten ein Sternsymbol zeigt. Deshalb wird die Nullhypothese „Das mittlere Rad zeigt mit einer Wahrscheinlichkeit von mindestens zwei Fünfteln ein Sternsymbol.“ getestet. Man vereinbart ein Signifikanzniveau von </a:t>
                </a:r>
                <a14:m>
                  <m:oMath xmlns:m="http://schemas.openxmlformats.org/officeDocument/2006/math">
                    <m:r>
                      <a:rPr lang="de-DE" sz="2200" i="1" dirty="0" smtClean="0">
                        <a:latin typeface="Cambria Math" panose="02040503050406030204" pitchFamily="18" charset="0"/>
                      </a:rPr>
                      <m:t>3 %</m:t>
                    </m:r>
                  </m:oMath>
                </a14:m>
                <a:r>
                  <a:rPr lang="de-DE" sz="2200" dirty="0" smtClean="0"/>
                  <a:t> und einen Stichprobenumfang von </a:t>
                </a:r>
                <a14:m>
                  <m:oMath xmlns:m="http://schemas.openxmlformats.org/officeDocument/2006/math">
                    <m:r>
                      <a:rPr lang="de-DE" sz="2200" i="1" dirty="0" smtClean="0">
                        <a:latin typeface="Cambria Math" panose="02040503050406030204" pitchFamily="18" charset="0"/>
                      </a:rPr>
                      <m:t>300</m:t>
                    </m:r>
                  </m:oMath>
                </a14:m>
                <a:r>
                  <a:rPr lang="de-DE" sz="2200" dirty="0" smtClean="0"/>
                  <a:t> Drehungen.</a:t>
                </a:r>
                <a:br>
                  <a:rPr lang="de-DE" sz="2200" dirty="0" smtClean="0"/>
                </a:br>
                <a:r>
                  <a:rPr lang="de-DE" sz="2200" dirty="0" smtClean="0"/>
                  <a:t>Formulieren Sie die zugehörige Entscheidungsregel.</a:t>
                </a:r>
              </a:p>
              <a:p>
                <a:pPr marL="0" indent="0">
                  <a:buClrTx/>
                  <a:buSzPct val="100000"/>
                  <a:buNone/>
                </a:pPr>
                <a:r>
                  <a:rPr lang="de-DE" sz="2200" dirty="0" smtClean="0"/>
                  <a:t>								         (2,5 VP)</a:t>
                </a:r>
              </a:p>
              <a:p>
                <a:pPr marL="457200" indent="-457200">
                  <a:buClrTx/>
                  <a:buSzPct val="100000"/>
                  <a:buFont typeface="+mj-lt"/>
                  <a:buAutoNum type="alphaLcParenR" startAt="4"/>
                </a:pPr>
                <a:r>
                  <a:rPr lang="de-DE" sz="2200" dirty="0" smtClean="0"/>
                  <a:t>Die Glücksräder des Automaten werden durch drei neue ersetzt, die sich nicht voneinander unterscheiden. Die Glücksräder sind in mehrere gleich große Sektoren unterteilt. Jedes Glücksrad trägt in genau einem Sektor ein Sternsymbol. Man gewinnt bei </a:t>
                </a:r>
                <a14:m>
                  <m:oMath xmlns:m="http://schemas.openxmlformats.org/officeDocument/2006/math">
                    <m:r>
                      <a:rPr lang="de-DE" sz="2200" i="1" dirty="0" smtClean="0">
                        <a:latin typeface="Cambria Math" panose="02040503050406030204" pitchFamily="18" charset="0"/>
                      </a:rPr>
                      <m:t>50</m:t>
                    </m:r>
                  </m:oMath>
                </a14:m>
                <a:r>
                  <a:rPr lang="de-DE" sz="2200" dirty="0" smtClean="0"/>
                  <a:t> Spielen mit einer Wahrscheinlichkeit von mindestens </a:t>
                </a:r>
                <a14:m>
                  <m:oMath xmlns:m="http://schemas.openxmlformats.org/officeDocument/2006/math">
                    <m:r>
                      <a:rPr lang="de-DE" sz="2200" i="1" dirty="0" smtClean="0">
                        <a:latin typeface="Cambria Math" panose="02040503050406030204" pitchFamily="18" charset="0"/>
                      </a:rPr>
                      <m:t>99 %</m:t>
                    </m:r>
                  </m:oMath>
                </a14:m>
                <a:r>
                  <a:rPr lang="de-DE" sz="2200" dirty="0" smtClean="0"/>
                  <a:t> höchstens einmal.</a:t>
                </a:r>
                <a:br>
                  <a:rPr lang="de-DE" sz="2200" dirty="0" smtClean="0"/>
                </a:br>
                <a:r>
                  <a:rPr lang="de-DE" sz="2200" dirty="0" smtClean="0"/>
                  <a:t>Bestimmen Sie die minimale Anzahl der Sektoren pro Glücksrad.</a:t>
                </a:r>
              </a:p>
              <a:p>
                <a:pPr marL="0" indent="0">
                  <a:buClrTx/>
                  <a:buSzPct val="100000"/>
                  <a:buNone/>
                </a:pPr>
                <a:r>
                  <a:rPr lang="de-DE" sz="2200" dirty="0"/>
                  <a:t>							            </a:t>
                </a:r>
                <a:r>
                  <a:rPr lang="de-DE" sz="2200" dirty="0" smtClean="0"/>
                  <a:t>	         (2,5 </a:t>
                </a:r>
                <a:r>
                  <a:rPr lang="de-DE" sz="2200" dirty="0"/>
                  <a:t>VP</a:t>
                </a:r>
                <a:r>
                  <a:rPr lang="de-DE" sz="2200" dirty="0" smtClean="0"/>
                  <a:t>)</a:t>
                </a:r>
                <a:endParaRPr lang="de-DE" sz="2200" dirty="0"/>
              </a:p>
            </p:txBody>
          </p:sp>
        </mc:Choice>
        <mc:Fallback xmlns="">
          <p:sp>
            <p:nvSpPr>
              <p:cNvPr id="58" name="Inhaltsplatzhalter 57"/>
              <p:cNvSpPr>
                <a:spLocks noGrp="1" noRot="1" noChangeAspect="1" noMove="1" noResize="1" noEditPoints="1" noAdjustHandles="1" noChangeArrowheads="1" noChangeShapeType="1" noTextEdit="1"/>
              </p:cNvSpPr>
              <p:nvPr>
                <p:ph sz="quarter" idx="1"/>
              </p:nvPr>
            </p:nvSpPr>
            <p:spPr>
              <a:blipFill>
                <a:blip r:embed="rId2"/>
                <a:stretch>
                  <a:fillRect l="-814" t="-861" r="-678" b="-5412"/>
                </a:stretch>
              </a:blipFill>
            </p:spPr>
            <p:txBody>
              <a:bodyPr/>
              <a:lstStyle/>
              <a:p>
                <a:r>
                  <a:rPr lang="de-DE">
                    <a:noFill/>
                  </a:rPr>
                  <a:t> </a:t>
                </a:r>
              </a:p>
            </p:txBody>
          </p:sp>
        </mc:Fallback>
      </mc:AlternateContent>
      <p:sp>
        <p:nvSpPr>
          <p:cNvPr id="13" name="Titel 12"/>
          <p:cNvSpPr>
            <a:spLocks noGrp="1"/>
          </p:cNvSpPr>
          <p:nvPr>
            <p:ph type="title"/>
          </p:nvPr>
        </p:nvSpPr>
        <p:spPr/>
        <p:txBody>
          <a:bodyPr>
            <a:normAutofit/>
          </a:bodyPr>
          <a:lstStyle/>
          <a:p>
            <a:r>
              <a:rPr lang="de-DE" sz="4000" dirty="0"/>
              <a:t>Wahlteil </a:t>
            </a:r>
            <a:r>
              <a:rPr lang="de-DE" sz="4000" dirty="0" smtClean="0"/>
              <a:t>2019 </a:t>
            </a:r>
            <a:r>
              <a:rPr lang="de-DE" sz="4000" dirty="0"/>
              <a:t>– Aufgabe C </a:t>
            </a:r>
            <a:r>
              <a:rPr lang="de-DE" sz="4000" dirty="0" smtClean="0"/>
              <a:t>2</a:t>
            </a:r>
            <a:endParaRPr lang="de-DE" sz="4000" dirty="0"/>
          </a:p>
        </p:txBody>
      </p:sp>
    </p:spTree>
    <p:extLst>
      <p:ext uri="{BB962C8B-B14F-4D97-AF65-F5344CB8AC3E}">
        <p14:creationId xmlns:p14="http://schemas.microsoft.com/office/powerpoint/2010/main" val="17817305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8" name="Inhaltsplatzhalter 57"/>
              <p:cNvSpPr>
                <a:spLocks noGrp="1"/>
              </p:cNvSpPr>
              <p:nvPr>
                <p:ph sz="quarter" idx="1"/>
              </p:nvPr>
            </p:nvSpPr>
            <p:spPr/>
            <p:txBody>
              <a:bodyPr>
                <a:normAutofit/>
              </a:bodyPr>
              <a:lstStyle/>
              <a:p>
                <a:pPr marL="0" indent="0">
                  <a:buClrTx/>
                  <a:buSzPct val="100000"/>
                  <a:buNone/>
                </a:pPr>
                <a:r>
                  <a:rPr lang="de-DE" sz="2200" b="1" dirty="0" smtClean="0"/>
                  <a:t>Lösung C 2 a)</a:t>
                </a:r>
              </a:p>
              <a:p>
                <a:pPr marL="0" indent="0">
                  <a:buClrTx/>
                  <a:buSzPct val="100000"/>
                  <a:buNone/>
                </a:pPr>
                <a:r>
                  <a:rPr lang="de-DE" sz="2200" b="1" dirty="0" smtClean="0"/>
                  <a:t>Gewinnwahrscheinlichkeit bei einem Spiel </a:t>
                </a:r>
              </a:p>
              <a:p>
                <a:pPr marL="0" indent="0">
                  <a:buClrTx/>
                  <a:buSzPct val="100000"/>
                  <a:buNone/>
                </a:pPr>
                <a:r>
                  <a:rPr lang="de-DE" sz="2200" dirty="0" smtClean="0"/>
                  <a:t>Bei jedem der einzelnen Glücksräder beträgt die Wahrscheinlichkeit für „Stern“ </a:t>
                </a:r>
                <a14:m>
                  <m:oMath xmlns:m="http://schemas.openxmlformats.org/officeDocument/2006/math">
                    <m:r>
                      <a:rPr lang="de-DE" sz="2200" i="1" dirty="0" smtClean="0">
                        <a:latin typeface="Cambria Math" panose="02040503050406030204" pitchFamily="18" charset="0"/>
                      </a:rPr>
                      <m:t>2/5</m:t>
                    </m:r>
                  </m:oMath>
                </a14:m>
                <a:r>
                  <a:rPr lang="de-DE" sz="2200" dirty="0" smtClean="0"/>
                  <a:t>. Somit gilt:</a:t>
                </a:r>
              </a:p>
              <a:p>
                <a:pPr marL="0" indent="0">
                  <a:buClrTx/>
                  <a:buSzPct val="100000"/>
                  <a:buNone/>
                </a:pPr>
                <a14:m>
                  <m:oMathPara xmlns:m="http://schemas.openxmlformats.org/officeDocument/2006/math">
                    <m:oMathParaPr>
                      <m:jc m:val="centerGroup"/>
                    </m:oMathParaPr>
                    <m:oMath xmlns:m="http://schemas.openxmlformats.org/officeDocument/2006/math">
                      <m:r>
                        <a:rPr lang="de-DE" sz="2200" i="1" dirty="0" smtClean="0">
                          <a:latin typeface="Cambria Math" panose="02040503050406030204" pitchFamily="18" charset="0"/>
                        </a:rPr>
                        <m:t>𝑃</m:t>
                      </m:r>
                      <m:d>
                        <m:dPr>
                          <m:ctrlPr>
                            <a:rPr lang="de-DE" sz="2200" i="1" dirty="0" smtClean="0">
                              <a:latin typeface="Cambria Math" panose="02040503050406030204" pitchFamily="18" charset="0"/>
                            </a:rPr>
                          </m:ctrlPr>
                        </m:dPr>
                        <m:e>
                          <m:r>
                            <a:rPr lang="de-DE" sz="2200" i="1" dirty="0" smtClean="0">
                              <a:latin typeface="Cambria Math" panose="02040503050406030204" pitchFamily="18" charset="0"/>
                            </a:rPr>
                            <m:t>𝐺𝑒𝑤𝑖𝑛𝑛</m:t>
                          </m:r>
                        </m:e>
                      </m:d>
                      <m:r>
                        <a:rPr lang="de-DE" sz="2200" b="0" i="1" dirty="0" smtClean="0">
                          <a:latin typeface="Cambria Math" panose="02040503050406030204" pitchFamily="18" charset="0"/>
                        </a:rPr>
                        <m:t>=</m:t>
                      </m:r>
                      <m:r>
                        <a:rPr lang="de-DE" sz="2200" b="0" i="1" dirty="0" smtClean="0">
                          <a:latin typeface="Cambria Math" panose="02040503050406030204" pitchFamily="18" charset="0"/>
                        </a:rPr>
                        <m:t>𝑃</m:t>
                      </m:r>
                      <m:d>
                        <m:dPr>
                          <m:ctrlPr>
                            <a:rPr lang="de-DE" sz="2200" b="0" i="1" dirty="0" smtClean="0">
                              <a:latin typeface="Cambria Math" panose="02040503050406030204" pitchFamily="18" charset="0"/>
                            </a:rPr>
                          </m:ctrlPr>
                        </m:dPr>
                        <m:e>
                          <m:r>
                            <a:rPr lang="de-DE" sz="2200" b="0" i="1" dirty="0" smtClean="0">
                              <a:latin typeface="Cambria Math" panose="02040503050406030204" pitchFamily="18" charset="0"/>
                            </a:rPr>
                            <m:t>∗,∗,∗</m:t>
                          </m:r>
                        </m:e>
                      </m:d>
                      <m:r>
                        <a:rPr lang="de-DE" sz="2200" b="0" i="1" dirty="0" smtClean="0">
                          <a:latin typeface="Cambria Math" panose="02040503050406030204" pitchFamily="18" charset="0"/>
                        </a:rPr>
                        <m:t>=</m:t>
                      </m:r>
                      <m:f>
                        <m:fPr>
                          <m:ctrlPr>
                            <a:rPr lang="de-DE" sz="2200" b="0" i="1" dirty="0" smtClean="0">
                              <a:latin typeface="Cambria Math" panose="02040503050406030204" pitchFamily="18" charset="0"/>
                            </a:rPr>
                          </m:ctrlPr>
                        </m:fPr>
                        <m:num>
                          <m:r>
                            <a:rPr lang="de-DE" sz="2200" b="0" i="1" dirty="0" smtClean="0">
                              <a:latin typeface="Cambria Math" panose="02040503050406030204" pitchFamily="18" charset="0"/>
                            </a:rPr>
                            <m:t>2</m:t>
                          </m:r>
                        </m:num>
                        <m:den>
                          <m:r>
                            <a:rPr lang="de-DE" sz="2200" b="0" i="1" dirty="0" smtClean="0">
                              <a:latin typeface="Cambria Math" panose="02040503050406030204" pitchFamily="18" charset="0"/>
                            </a:rPr>
                            <m:t>5</m:t>
                          </m:r>
                        </m:den>
                      </m:f>
                      <m:r>
                        <a:rPr lang="de-DE" sz="2200" b="0" i="1" dirty="0" smtClean="0">
                          <a:latin typeface="Cambria Math" panose="02040503050406030204" pitchFamily="18" charset="0"/>
                        </a:rPr>
                        <m:t>⋅</m:t>
                      </m:r>
                      <m:f>
                        <m:fPr>
                          <m:ctrlPr>
                            <a:rPr lang="de-DE" sz="2200" i="1" dirty="0">
                              <a:latin typeface="Cambria Math" panose="02040503050406030204" pitchFamily="18" charset="0"/>
                            </a:rPr>
                          </m:ctrlPr>
                        </m:fPr>
                        <m:num>
                          <m:r>
                            <a:rPr lang="de-DE" sz="2200" i="1" dirty="0">
                              <a:latin typeface="Cambria Math" panose="02040503050406030204" pitchFamily="18" charset="0"/>
                            </a:rPr>
                            <m:t>2</m:t>
                          </m:r>
                        </m:num>
                        <m:den>
                          <m:r>
                            <a:rPr lang="de-DE" sz="2200" i="1" dirty="0">
                              <a:latin typeface="Cambria Math" panose="02040503050406030204" pitchFamily="18" charset="0"/>
                            </a:rPr>
                            <m:t>5</m:t>
                          </m:r>
                        </m:den>
                      </m:f>
                      <m:r>
                        <a:rPr lang="de-DE" sz="2200" b="0" i="1" dirty="0" smtClean="0">
                          <a:latin typeface="Cambria Math" panose="02040503050406030204" pitchFamily="18" charset="0"/>
                        </a:rPr>
                        <m:t>⋅</m:t>
                      </m:r>
                      <m:f>
                        <m:fPr>
                          <m:ctrlPr>
                            <a:rPr lang="de-DE" sz="2200" i="1" dirty="0">
                              <a:latin typeface="Cambria Math" panose="02040503050406030204" pitchFamily="18" charset="0"/>
                            </a:rPr>
                          </m:ctrlPr>
                        </m:fPr>
                        <m:num>
                          <m:r>
                            <a:rPr lang="de-DE" sz="2200" i="1" dirty="0">
                              <a:latin typeface="Cambria Math" panose="02040503050406030204" pitchFamily="18" charset="0"/>
                            </a:rPr>
                            <m:t>2</m:t>
                          </m:r>
                        </m:num>
                        <m:den>
                          <m:r>
                            <a:rPr lang="de-DE" sz="2200" i="1" dirty="0">
                              <a:latin typeface="Cambria Math" panose="02040503050406030204" pitchFamily="18" charset="0"/>
                            </a:rPr>
                            <m:t>5</m:t>
                          </m:r>
                        </m:den>
                      </m:f>
                      <m:r>
                        <a:rPr lang="de-DE" sz="2200" b="0" i="1" dirty="0" smtClean="0">
                          <a:latin typeface="Cambria Math" panose="02040503050406030204" pitchFamily="18" charset="0"/>
                        </a:rPr>
                        <m:t>=0,064=6,4%</m:t>
                      </m:r>
                    </m:oMath>
                  </m:oMathPara>
                </a14:m>
                <a:endParaRPr lang="de-DE" sz="2200" dirty="0" smtClean="0"/>
              </a:p>
              <a:p>
                <a:pPr marL="0" indent="0">
                  <a:buClrTx/>
                  <a:buSzPct val="100000"/>
                  <a:buNone/>
                </a:pPr>
                <a:r>
                  <a:rPr lang="de-DE" sz="2200" b="1" dirty="0" smtClean="0"/>
                  <a:t>Ergebnis: </a:t>
                </a:r>
              </a:p>
              <a:p>
                <a:pPr marL="0" indent="0">
                  <a:buClrTx/>
                  <a:buSzPct val="100000"/>
                  <a:buNone/>
                </a:pPr>
                <a:r>
                  <a:rPr lang="de-DE" sz="2200" dirty="0" smtClean="0"/>
                  <a:t>Die Wahrscheinlichkeit für einen Gewinn bei einem Spiel beträgt wie behauptet </a:t>
                </a:r>
                <a14:m>
                  <m:oMath xmlns:m="http://schemas.openxmlformats.org/officeDocument/2006/math">
                    <m:r>
                      <a:rPr lang="de-DE" sz="2200" i="1" dirty="0" smtClean="0">
                        <a:latin typeface="Cambria Math" panose="02040503050406030204" pitchFamily="18" charset="0"/>
                      </a:rPr>
                      <m:t>6,4%</m:t>
                    </m:r>
                  </m:oMath>
                </a14:m>
                <a:r>
                  <a:rPr lang="de-DE" sz="2200" dirty="0" smtClean="0"/>
                  <a:t>.</a:t>
                </a:r>
                <a:endParaRPr lang="de-DE" sz="2200" dirty="0"/>
              </a:p>
            </p:txBody>
          </p:sp>
        </mc:Choice>
        <mc:Fallback xmlns="">
          <p:sp>
            <p:nvSpPr>
              <p:cNvPr id="58" name="Inhaltsplatzhalter 57"/>
              <p:cNvSpPr>
                <a:spLocks noGrp="1" noRot="1" noChangeAspect="1" noMove="1" noResize="1" noEditPoints="1" noAdjustHandles="1" noChangeArrowheads="1" noChangeShapeType="1" noTextEdit="1"/>
              </p:cNvSpPr>
              <p:nvPr>
                <p:ph sz="quarter" idx="1"/>
              </p:nvPr>
            </p:nvSpPr>
            <p:spPr>
              <a:blipFill>
                <a:blip r:embed="rId2"/>
                <a:stretch>
                  <a:fillRect l="-814" t="-738"/>
                </a:stretch>
              </a:blipFill>
            </p:spPr>
            <p:txBody>
              <a:bodyPr/>
              <a:lstStyle/>
              <a:p>
                <a:r>
                  <a:rPr lang="de-DE">
                    <a:noFill/>
                  </a:rPr>
                  <a:t> </a:t>
                </a:r>
              </a:p>
            </p:txBody>
          </p:sp>
        </mc:Fallback>
      </mc:AlternateContent>
      <p:sp>
        <p:nvSpPr>
          <p:cNvPr id="13" name="Titel 12"/>
          <p:cNvSpPr>
            <a:spLocks noGrp="1"/>
          </p:cNvSpPr>
          <p:nvPr>
            <p:ph type="title"/>
          </p:nvPr>
        </p:nvSpPr>
        <p:spPr/>
        <p:txBody>
          <a:bodyPr>
            <a:normAutofit/>
          </a:bodyPr>
          <a:lstStyle/>
          <a:p>
            <a:r>
              <a:rPr lang="de-DE" sz="4000" dirty="0"/>
              <a:t>Wahlteil </a:t>
            </a:r>
            <a:r>
              <a:rPr lang="de-DE" sz="4000" dirty="0" smtClean="0"/>
              <a:t>2019 </a:t>
            </a:r>
            <a:r>
              <a:rPr lang="de-DE" sz="4000" dirty="0"/>
              <a:t>– Aufgabe C </a:t>
            </a:r>
            <a:r>
              <a:rPr lang="de-DE" sz="4000" dirty="0" smtClean="0"/>
              <a:t>2</a:t>
            </a:r>
            <a:endParaRPr lang="de-DE" sz="4000" dirty="0"/>
          </a:p>
        </p:txBody>
      </p:sp>
      <p:pic>
        <p:nvPicPr>
          <p:cNvPr id="4" name="Grafik 3"/>
          <p:cNvPicPr>
            <a:picLocks noChangeAspect="1"/>
          </p:cNvPicPr>
          <p:nvPr/>
        </p:nvPicPr>
        <p:blipFill>
          <a:blip r:embed="rId3"/>
          <a:stretch>
            <a:fillRect/>
          </a:stretch>
        </p:blipFill>
        <p:spPr>
          <a:xfrm>
            <a:off x="7920632" y="251989"/>
            <a:ext cx="2087985" cy="758436"/>
          </a:xfrm>
          <a:prstGeom prst="rect">
            <a:avLst/>
          </a:prstGeom>
        </p:spPr>
      </p:pic>
      <p:cxnSp>
        <p:nvCxnSpPr>
          <p:cNvPr id="3" name="Gerader Verbinder 2"/>
          <p:cNvCxnSpPr/>
          <p:nvPr/>
        </p:nvCxnSpPr>
        <p:spPr>
          <a:xfrm>
            <a:off x="2015976" y="5219997"/>
            <a:ext cx="648072" cy="0"/>
          </a:xfrm>
          <a:prstGeom prst="line">
            <a:avLst/>
          </a:prstGeom>
          <a:ln w="19050">
            <a:solidFill>
              <a:srgbClr val="FF66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82149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8" name="Inhaltsplatzhalter 57"/>
              <p:cNvSpPr>
                <a:spLocks noGrp="1"/>
              </p:cNvSpPr>
              <p:nvPr>
                <p:ph sz="quarter" idx="1"/>
              </p:nvPr>
            </p:nvSpPr>
            <p:spPr/>
            <p:txBody>
              <a:bodyPr>
                <a:normAutofit/>
              </a:bodyPr>
              <a:lstStyle/>
              <a:p>
                <a:pPr marL="0" indent="0">
                  <a:buClrTx/>
                  <a:buSzPct val="100000"/>
                  <a:buNone/>
                </a:pPr>
                <a:r>
                  <a:rPr lang="de-DE" sz="2200" b="1" dirty="0" smtClean="0"/>
                  <a:t>Wahrscheinlichkeit für </a:t>
                </a:r>
                <a14:m>
                  <m:oMath xmlns:m="http://schemas.openxmlformats.org/officeDocument/2006/math">
                    <m:r>
                      <a:rPr lang="de-DE" sz="2200" b="1" i="1" dirty="0" smtClean="0">
                        <a:latin typeface="Cambria Math" panose="02040503050406030204" pitchFamily="18" charset="0"/>
                      </a:rPr>
                      <m:t>𝑨</m:t>
                    </m:r>
                  </m:oMath>
                </a14:m>
                <a:r>
                  <a:rPr lang="de-DE" sz="2200" b="1" dirty="0" smtClean="0"/>
                  <a:t>: „Der Spieler gewinnt mehr als einmal.“</a:t>
                </a:r>
                <a:endParaRPr lang="de-DE" sz="2200" b="1" dirty="0"/>
              </a:p>
              <a:p>
                <a:pPr marL="0" indent="0">
                  <a:buClrTx/>
                  <a:buSzPct val="100000"/>
                  <a:buNone/>
                </a:pPr>
                <a:r>
                  <a:rPr lang="de-DE" sz="2200" dirty="0" smtClean="0"/>
                  <a:t>Die Zufallsvariable </a:t>
                </a:r>
                <a14:m>
                  <m:oMath xmlns:m="http://schemas.openxmlformats.org/officeDocument/2006/math">
                    <m:r>
                      <a:rPr lang="de-DE" sz="2200" i="1" dirty="0" smtClean="0">
                        <a:latin typeface="Cambria Math" panose="02040503050406030204" pitchFamily="18" charset="0"/>
                      </a:rPr>
                      <m:t>𝑋</m:t>
                    </m:r>
                  </m:oMath>
                </a14:m>
                <a:r>
                  <a:rPr lang="de-DE" sz="2200" dirty="0" smtClean="0"/>
                  <a:t> stehe für die Anzahl der gewonnenen Spiele. Die gesuchte Wahrscheinlichkeit ist somit </a:t>
                </a:r>
                <a14:m>
                  <m:oMath xmlns:m="http://schemas.openxmlformats.org/officeDocument/2006/math">
                    <m:r>
                      <a:rPr lang="de-DE" sz="2200" i="1" dirty="0" smtClean="0">
                        <a:latin typeface="Cambria Math" panose="02040503050406030204" pitchFamily="18" charset="0"/>
                      </a:rPr>
                      <m:t>𝑃</m:t>
                    </m:r>
                    <m:d>
                      <m:dPr>
                        <m:ctrlPr>
                          <a:rPr lang="de-DE" sz="2200" i="1" dirty="0" smtClean="0">
                            <a:latin typeface="Cambria Math" panose="02040503050406030204" pitchFamily="18" charset="0"/>
                          </a:rPr>
                        </m:ctrlPr>
                      </m:dPr>
                      <m:e>
                        <m:r>
                          <a:rPr lang="de-DE" sz="2200" i="1" dirty="0" smtClean="0">
                            <a:latin typeface="Cambria Math" panose="02040503050406030204" pitchFamily="18" charset="0"/>
                          </a:rPr>
                          <m:t>𝑋</m:t>
                        </m:r>
                        <m:r>
                          <a:rPr lang="de-DE" sz="2200" i="1" dirty="0" smtClean="0">
                            <a:latin typeface="Cambria Math" panose="02040503050406030204" pitchFamily="18" charset="0"/>
                          </a:rPr>
                          <m:t>&gt;1</m:t>
                        </m:r>
                      </m:e>
                    </m:d>
                  </m:oMath>
                </a14:m>
                <a:r>
                  <a:rPr lang="de-DE" sz="2200" dirty="0" smtClean="0"/>
                  <a:t>.</a:t>
                </a:r>
              </a:p>
              <a:p>
                <a:pPr marL="0" indent="0">
                  <a:buClrTx/>
                  <a:buSzPct val="100000"/>
                  <a:buNone/>
                </a:pPr>
                <a:r>
                  <a:rPr lang="de-DE" sz="2200" dirty="0" smtClean="0"/>
                  <a:t>Wir haben </a:t>
                </a:r>
                <a14:m>
                  <m:oMath xmlns:m="http://schemas.openxmlformats.org/officeDocument/2006/math">
                    <m:r>
                      <a:rPr lang="de-DE" sz="2200" i="1" dirty="0" smtClean="0">
                        <a:latin typeface="Cambria Math" panose="02040503050406030204" pitchFamily="18" charset="0"/>
                      </a:rPr>
                      <m:t>𝑛</m:t>
                    </m:r>
                    <m:r>
                      <a:rPr lang="de-DE" sz="2200" i="1" dirty="0" smtClean="0">
                        <a:latin typeface="Cambria Math" panose="02040503050406030204" pitchFamily="18" charset="0"/>
                      </a:rPr>
                      <m:t>=20</m:t>
                    </m:r>
                  </m:oMath>
                </a14:m>
                <a:r>
                  <a:rPr lang="de-DE" sz="2200" dirty="0" smtClean="0"/>
                  <a:t> Versuche und einer Trefferwahrscheinlichkeit von </a:t>
                </a:r>
                <a14:m>
                  <m:oMath xmlns:m="http://schemas.openxmlformats.org/officeDocument/2006/math">
                    <m:r>
                      <a:rPr lang="de-DE" sz="2200" i="1" dirty="0" smtClean="0">
                        <a:latin typeface="Cambria Math" panose="02040503050406030204" pitchFamily="18" charset="0"/>
                      </a:rPr>
                      <m:t>𝑝</m:t>
                    </m:r>
                    <m:r>
                      <a:rPr lang="de-DE" sz="2200" i="1" dirty="0" smtClean="0">
                        <a:latin typeface="Cambria Math" panose="02040503050406030204" pitchFamily="18" charset="0"/>
                      </a:rPr>
                      <m:t>=0,064</m:t>
                    </m:r>
                  </m:oMath>
                </a14:m>
                <a:r>
                  <a:rPr lang="de-DE" sz="2200" dirty="0" smtClean="0"/>
                  <a:t>. Mit der Formel für die Binomialverteilung </a:t>
                </a:r>
              </a:p>
              <a:p>
                <a:pPr marL="0" indent="0">
                  <a:buClrTx/>
                  <a:buSzPct val="100000"/>
                  <a:buNone/>
                </a:pPr>
                <a14:m>
                  <m:oMathPara xmlns:m="http://schemas.openxmlformats.org/officeDocument/2006/math">
                    <m:oMathParaPr>
                      <m:jc m:val="centerGroup"/>
                    </m:oMathParaPr>
                    <m:oMath xmlns:m="http://schemas.openxmlformats.org/officeDocument/2006/math">
                      <m:r>
                        <a:rPr lang="de-DE" sz="2200" i="1" dirty="0" smtClean="0">
                          <a:latin typeface="Cambria Math" panose="02040503050406030204" pitchFamily="18" charset="0"/>
                        </a:rPr>
                        <m:t>𝑃</m:t>
                      </m:r>
                      <m:d>
                        <m:dPr>
                          <m:ctrlPr>
                            <a:rPr lang="de-DE" sz="2200" i="1" dirty="0" smtClean="0">
                              <a:latin typeface="Cambria Math" panose="02040503050406030204" pitchFamily="18" charset="0"/>
                            </a:rPr>
                          </m:ctrlPr>
                        </m:dPr>
                        <m:e>
                          <m:r>
                            <a:rPr lang="de-DE" sz="2200" i="1" dirty="0" smtClean="0">
                              <a:latin typeface="Cambria Math" panose="02040503050406030204" pitchFamily="18" charset="0"/>
                            </a:rPr>
                            <m:t>𝑋</m:t>
                          </m:r>
                          <m:r>
                            <a:rPr lang="de-DE" sz="2200" i="1" dirty="0" smtClean="0">
                              <a:latin typeface="Cambria Math" panose="02040503050406030204" pitchFamily="18" charset="0"/>
                            </a:rPr>
                            <m:t>=</m:t>
                          </m:r>
                          <m:r>
                            <a:rPr lang="de-DE" sz="2200" i="1" dirty="0" smtClean="0">
                              <a:latin typeface="Cambria Math" panose="02040503050406030204" pitchFamily="18" charset="0"/>
                            </a:rPr>
                            <m:t>𝑘</m:t>
                          </m:r>
                        </m:e>
                      </m:d>
                      <m:r>
                        <a:rPr lang="de-DE" sz="2200" b="0" i="1" dirty="0" smtClean="0">
                          <a:latin typeface="Cambria Math" panose="02040503050406030204" pitchFamily="18" charset="0"/>
                        </a:rPr>
                        <m:t>=</m:t>
                      </m:r>
                      <m:d>
                        <m:dPr>
                          <m:ctrlPr>
                            <a:rPr lang="de-DE" sz="2200" b="0" i="1" dirty="0" smtClean="0">
                              <a:latin typeface="Cambria Math" panose="02040503050406030204" pitchFamily="18" charset="0"/>
                            </a:rPr>
                          </m:ctrlPr>
                        </m:dPr>
                        <m:e>
                          <m:eqArr>
                            <m:eqArrPr>
                              <m:ctrlPr>
                                <a:rPr lang="de-DE" sz="2200" b="0" i="1" dirty="0" smtClean="0">
                                  <a:latin typeface="Cambria Math" panose="02040503050406030204" pitchFamily="18" charset="0"/>
                                </a:rPr>
                              </m:ctrlPr>
                            </m:eqArrPr>
                            <m:e>
                              <m:r>
                                <a:rPr lang="de-DE" sz="2200" b="0" i="1" dirty="0" smtClean="0">
                                  <a:latin typeface="Cambria Math" panose="02040503050406030204" pitchFamily="18" charset="0"/>
                                </a:rPr>
                                <m:t>𝑛</m:t>
                              </m:r>
                            </m:e>
                            <m:e>
                              <m:r>
                                <a:rPr lang="de-DE" sz="2200" b="0" i="1" dirty="0" smtClean="0">
                                  <a:latin typeface="Cambria Math" panose="02040503050406030204" pitchFamily="18" charset="0"/>
                                </a:rPr>
                                <m:t>𝑘</m:t>
                              </m:r>
                            </m:e>
                          </m:eqArr>
                        </m:e>
                      </m:d>
                      <m:sSup>
                        <m:sSupPr>
                          <m:ctrlPr>
                            <a:rPr lang="de-DE" sz="2200" b="0" i="1" dirty="0" smtClean="0">
                              <a:latin typeface="Cambria Math" panose="02040503050406030204" pitchFamily="18" charset="0"/>
                            </a:rPr>
                          </m:ctrlPr>
                        </m:sSupPr>
                        <m:e>
                          <m:r>
                            <a:rPr lang="de-DE" sz="2200" b="0" i="1" dirty="0" smtClean="0">
                              <a:latin typeface="Cambria Math" panose="02040503050406030204" pitchFamily="18" charset="0"/>
                            </a:rPr>
                            <m:t>𝑝</m:t>
                          </m:r>
                        </m:e>
                        <m:sup>
                          <m:r>
                            <a:rPr lang="de-DE" sz="2200" b="0" i="1" dirty="0" smtClean="0">
                              <a:latin typeface="Cambria Math" panose="02040503050406030204" pitchFamily="18" charset="0"/>
                            </a:rPr>
                            <m:t>𝑘</m:t>
                          </m:r>
                        </m:sup>
                      </m:sSup>
                      <m:sSup>
                        <m:sSupPr>
                          <m:ctrlPr>
                            <a:rPr lang="de-DE" sz="2200" b="0" i="1" dirty="0" smtClean="0">
                              <a:latin typeface="Cambria Math" panose="02040503050406030204" pitchFamily="18" charset="0"/>
                            </a:rPr>
                          </m:ctrlPr>
                        </m:sSupPr>
                        <m:e>
                          <m:d>
                            <m:dPr>
                              <m:ctrlPr>
                                <a:rPr lang="de-DE" sz="2200" b="0" i="1" dirty="0" smtClean="0">
                                  <a:latin typeface="Cambria Math" panose="02040503050406030204" pitchFamily="18" charset="0"/>
                                </a:rPr>
                              </m:ctrlPr>
                            </m:dPr>
                            <m:e>
                              <m:r>
                                <a:rPr lang="de-DE" sz="2200" b="0" i="1" dirty="0" smtClean="0">
                                  <a:latin typeface="Cambria Math" panose="02040503050406030204" pitchFamily="18" charset="0"/>
                                </a:rPr>
                                <m:t>1−</m:t>
                              </m:r>
                              <m:r>
                                <a:rPr lang="de-DE" sz="2200" b="0" i="1" dirty="0" smtClean="0">
                                  <a:latin typeface="Cambria Math" panose="02040503050406030204" pitchFamily="18" charset="0"/>
                                </a:rPr>
                                <m:t>𝑝</m:t>
                              </m:r>
                            </m:e>
                          </m:d>
                        </m:e>
                        <m:sup>
                          <m:r>
                            <a:rPr lang="de-DE" sz="2200" b="0" i="1" dirty="0" smtClean="0">
                              <a:latin typeface="Cambria Math" panose="02040503050406030204" pitchFamily="18" charset="0"/>
                            </a:rPr>
                            <m:t>𝑛</m:t>
                          </m:r>
                          <m:r>
                            <a:rPr lang="de-DE" sz="2200" b="0" i="1" dirty="0" smtClean="0">
                              <a:latin typeface="Cambria Math" panose="02040503050406030204" pitchFamily="18" charset="0"/>
                            </a:rPr>
                            <m:t>−</m:t>
                          </m:r>
                          <m:r>
                            <a:rPr lang="de-DE" sz="2200" b="0" i="1" dirty="0" smtClean="0">
                              <a:latin typeface="Cambria Math" panose="02040503050406030204" pitchFamily="18" charset="0"/>
                            </a:rPr>
                            <m:t>𝑘</m:t>
                          </m:r>
                        </m:sup>
                      </m:sSup>
                    </m:oMath>
                  </m:oMathPara>
                </a14:m>
                <a:endParaRPr lang="de-DE" sz="2200" dirty="0" smtClean="0"/>
              </a:p>
              <a:p>
                <a:pPr marL="0" indent="0">
                  <a:buClrTx/>
                  <a:buSzPct val="100000"/>
                  <a:buNone/>
                </a:pPr>
                <a:r>
                  <a:rPr lang="de-DE" sz="2200" dirty="0" smtClean="0"/>
                  <a:t>ließe sich die Wahrscheinlichkeit dann ausrechnen. Es gilt nämlich</a:t>
                </a:r>
              </a:p>
              <a:p>
                <a:pPr marL="0" indent="0">
                  <a:buClrTx/>
                  <a:buSzPct val="100000"/>
                  <a:buNone/>
                </a:pPr>
                <a14:m>
                  <m:oMathPara xmlns:m="http://schemas.openxmlformats.org/officeDocument/2006/math">
                    <m:oMathParaPr>
                      <m:jc m:val="centerGroup"/>
                    </m:oMathParaPr>
                    <m:oMath xmlns:m="http://schemas.openxmlformats.org/officeDocument/2006/math">
                      <m:r>
                        <a:rPr lang="de-DE" sz="2200" i="1" dirty="0">
                          <a:latin typeface="Cambria Math" panose="02040503050406030204" pitchFamily="18" charset="0"/>
                        </a:rPr>
                        <m:t>𝑃</m:t>
                      </m:r>
                      <m:d>
                        <m:dPr>
                          <m:ctrlPr>
                            <a:rPr lang="de-DE" sz="2200" i="1" dirty="0">
                              <a:latin typeface="Cambria Math" panose="02040503050406030204" pitchFamily="18" charset="0"/>
                            </a:rPr>
                          </m:ctrlPr>
                        </m:dPr>
                        <m:e>
                          <m:r>
                            <a:rPr lang="de-DE" sz="2200" i="1" dirty="0">
                              <a:latin typeface="Cambria Math" panose="02040503050406030204" pitchFamily="18" charset="0"/>
                            </a:rPr>
                            <m:t>𝑋</m:t>
                          </m:r>
                          <m:r>
                            <a:rPr lang="de-DE" sz="2200" i="1" dirty="0">
                              <a:latin typeface="Cambria Math" panose="02040503050406030204" pitchFamily="18" charset="0"/>
                            </a:rPr>
                            <m:t>&gt;1</m:t>
                          </m:r>
                        </m:e>
                      </m:d>
                      <m:r>
                        <a:rPr lang="de-DE" sz="2200" b="0" i="1" dirty="0" smtClean="0">
                          <a:latin typeface="Cambria Math" panose="02040503050406030204" pitchFamily="18" charset="0"/>
                        </a:rPr>
                        <m:t>=1−</m:t>
                      </m:r>
                      <m:r>
                        <a:rPr lang="de-DE" sz="2200" b="0" i="1" dirty="0" smtClean="0">
                          <a:latin typeface="Cambria Math" panose="02040503050406030204" pitchFamily="18" charset="0"/>
                        </a:rPr>
                        <m:t>𝑃</m:t>
                      </m:r>
                      <m:d>
                        <m:dPr>
                          <m:ctrlPr>
                            <a:rPr lang="de-DE" sz="2200" b="0" i="1" dirty="0" smtClean="0">
                              <a:latin typeface="Cambria Math" panose="02040503050406030204" pitchFamily="18" charset="0"/>
                            </a:rPr>
                          </m:ctrlPr>
                        </m:dPr>
                        <m:e>
                          <m:r>
                            <a:rPr lang="de-DE" sz="2200" b="0" i="1" dirty="0" smtClean="0">
                              <a:latin typeface="Cambria Math" panose="02040503050406030204" pitchFamily="18" charset="0"/>
                            </a:rPr>
                            <m:t>𝑋</m:t>
                          </m:r>
                          <m:r>
                            <a:rPr lang="de-DE" sz="2200" b="0" i="1" dirty="0" smtClean="0">
                              <a:latin typeface="Cambria Math" panose="02040503050406030204" pitchFamily="18" charset="0"/>
                            </a:rPr>
                            <m:t>≤1</m:t>
                          </m:r>
                        </m:e>
                      </m:d>
                      <m:r>
                        <a:rPr lang="de-DE" sz="2200" b="0" i="1" dirty="0" smtClean="0">
                          <a:latin typeface="Cambria Math" panose="02040503050406030204" pitchFamily="18" charset="0"/>
                        </a:rPr>
                        <m:t>=1−</m:t>
                      </m:r>
                      <m:d>
                        <m:dPr>
                          <m:ctrlPr>
                            <a:rPr lang="de-DE" sz="2200" b="0" i="1" dirty="0" smtClean="0">
                              <a:latin typeface="Cambria Math" panose="02040503050406030204" pitchFamily="18" charset="0"/>
                            </a:rPr>
                          </m:ctrlPr>
                        </m:dPr>
                        <m:e>
                          <m:r>
                            <a:rPr lang="de-DE" sz="2200" b="0" i="1" dirty="0" smtClean="0">
                              <a:latin typeface="Cambria Math" panose="02040503050406030204" pitchFamily="18" charset="0"/>
                            </a:rPr>
                            <m:t>𝑃</m:t>
                          </m:r>
                          <m:d>
                            <m:dPr>
                              <m:ctrlPr>
                                <a:rPr lang="de-DE" sz="2200" b="0" i="1" dirty="0" smtClean="0">
                                  <a:latin typeface="Cambria Math" panose="02040503050406030204" pitchFamily="18" charset="0"/>
                                </a:rPr>
                              </m:ctrlPr>
                            </m:dPr>
                            <m:e>
                              <m:r>
                                <a:rPr lang="de-DE" sz="2200" b="0" i="1" dirty="0" smtClean="0">
                                  <a:latin typeface="Cambria Math" panose="02040503050406030204" pitchFamily="18" charset="0"/>
                                </a:rPr>
                                <m:t>𝑋</m:t>
                              </m:r>
                              <m:r>
                                <a:rPr lang="de-DE" sz="2200" b="0" i="1" dirty="0" smtClean="0">
                                  <a:latin typeface="Cambria Math" panose="02040503050406030204" pitchFamily="18" charset="0"/>
                                </a:rPr>
                                <m:t>=0</m:t>
                              </m:r>
                            </m:e>
                          </m:d>
                          <m:r>
                            <a:rPr lang="de-DE" sz="2200" b="0" i="1" dirty="0" smtClean="0">
                              <a:latin typeface="Cambria Math" panose="02040503050406030204" pitchFamily="18" charset="0"/>
                            </a:rPr>
                            <m:t>+</m:t>
                          </m:r>
                          <m:r>
                            <a:rPr lang="de-DE" sz="2200" b="0" i="1" dirty="0" smtClean="0">
                              <a:latin typeface="Cambria Math" panose="02040503050406030204" pitchFamily="18" charset="0"/>
                            </a:rPr>
                            <m:t>𝑃</m:t>
                          </m:r>
                          <m:d>
                            <m:dPr>
                              <m:ctrlPr>
                                <a:rPr lang="de-DE" sz="2200" b="0" i="1" dirty="0" smtClean="0">
                                  <a:latin typeface="Cambria Math" panose="02040503050406030204" pitchFamily="18" charset="0"/>
                                </a:rPr>
                              </m:ctrlPr>
                            </m:dPr>
                            <m:e>
                              <m:r>
                                <a:rPr lang="de-DE" sz="2200" b="0" i="1" dirty="0" smtClean="0">
                                  <a:latin typeface="Cambria Math" panose="02040503050406030204" pitchFamily="18" charset="0"/>
                                </a:rPr>
                                <m:t>𝑋</m:t>
                              </m:r>
                              <m:r>
                                <a:rPr lang="de-DE" sz="2200" b="0" i="1" dirty="0" smtClean="0">
                                  <a:latin typeface="Cambria Math" panose="02040503050406030204" pitchFamily="18" charset="0"/>
                                </a:rPr>
                                <m:t>=1</m:t>
                              </m:r>
                            </m:e>
                          </m:d>
                        </m:e>
                      </m:d>
                    </m:oMath>
                  </m:oMathPara>
                </a14:m>
                <a:endParaRPr lang="de-DE" sz="2200" dirty="0" smtClean="0"/>
              </a:p>
              <a:p>
                <a:pPr marL="0" indent="0">
                  <a:buClrTx/>
                  <a:buSzPct val="100000"/>
                  <a:buNone/>
                </a:pPr>
                <a:r>
                  <a:rPr lang="de-DE" sz="2200" dirty="0" smtClean="0"/>
                  <a:t>Aber dann müssten wir einmal </a:t>
                </a:r>
                <a14:m>
                  <m:oMath xmlns:m="http://schemas.openxmlformats.org/officeDocument/2006/math">
                    <m:r>
                      <a:rPr lang="de-DE" sz="2200" i="1" dirty="0">
                        <a:latin typeface="Cambria Math" panose="02040503050406030204" pitchFamily="18" charset="0"/>
                      </a:rPr>
                      <m:t>𝑃</m:t>
                    </m:r>
                    <m:d>
                      <m:dPr>
                        <m:ctrlPr>
                          <a:rPr lang="de-DE" sz="2200" i="1" dirty="0">
                            <a:latin typeface="Cambria Math" panose="02040503050406030204" pitchFamily="18" charset="0"/>
                          </a:rPr>
                        </m:ctrlPr>
                      </m:dPr>
                      <m:e>
                        <m:r>
                          <a:rPr lang="de-DE" sz="2200" i="1" dirty="0">
                            <a:latin typeface="Cambria Math" panose="02040503050406030204" pitchFamily="18" charset="0"/>
                          </a:rPr>
                          <m:t>𝑋</m:t>
                        </m:r>
                        <m:r>
                          <a:rPr lang="de-DE" sz="2200" i="1" dirty="0">
                            <a:latin typeface="Cambria Math" panose="02040503050406030204" pitchFamily="18" charset="0"/>
                          </a:rPr>
                          <m:t>=0</m:t>
                        </m:r>
                      </m:e>
                    </m:d>
                  </m:oMath>
                </a14:m>
                <a:r>
                  <a:rPr lang="de-DE" sz="2200" dirty="0" smtClean="0"/>
                  <a:t> und einmal </a:t>
                </a:r>
                <a14:m>
                  <m:oMath xmlns:m="http://schemas.openxmlformats.org/officeDocument/2006/math">
                    <m:r>
                      <a:rPr lang="de-DE" sz="2200" i="1" dirty="0">
                        <a:latin typeface="Cambria Math" panose="02040503050406030204" pitchFamily="18" charset="0"/>
                      </a:rPr>
                      <m:t>𝑃</m:t>
                    </m:r>
                    <m:d>
                      <m:dPr>
                        <m:ctrlPr>
                          <a:rPr lang="de-DE" sz="2200" i="1" dirty="0">
                            <a:latin typeface="Cambria Math" panose="02040503050406030204" pitchFamily="18" charset="0"/>
                          </a:rPr>
                        </m:ctrlPr>
                      </m:dPr>
                      <m:e>
                        <m:r>
                          <a:rPr lang="de-DE" sz="2200" i="1" dirty="0">
                            <a:latin typeface="Cambria Math" panose="02040503050406030204" pitchFamily="18" charset="0"/>
                          </a:rPr>
                          <m:t>𝑋</m:t>
                        </m:r>
                        <m:r>
                          <a:rPr lang="de-DE" sz="2200" i="1" dirty="0">
                            <a:latin typeface="Cambria Math" panose="02040503050406030204" pitchFamily="18" charset="0"/>
                          </a:rPr>
                          <m:t>=1</m:t>
                        </m:r>
                      </m:e>
                    </m:d>
                  </m:oMath>
                </a14:m>
                <a:r>
                  <a:rPr lang="de-DE" sz="2200" dirty="0" smtClean="0"/>
                  <a:t> mit der Formel ausrechnen. Das ist kompliziert und dauert zu lange.</a:t>
                </a:r>
              </a:p>
              <a:p>
                <a:pPr marL="0" indent="0" algn="ctr">
                  <a:buClrTx/>
                  <a:buSzPct val="100000"/>
                  <a:buNone/>
                </a:pPr>
                <a:r>
                  <a:rPr lang="de-DE" sz="2200" b="1" dirty="0" smtClean="0">
                    <a:solidFill>
                      <a:srgbClr val="FF0000"/>
                    </a:solidFill>
                  </a:rPr>
                  <a:t>Mit dem GTR geht es einfacher!</a:t>
                </a:r>
              </a:p>
            </p:txBody>
          </p:sp>
        </mc:Choice>
        <mc:Fallback xmlns="">
          <p:sp>
            <p:nvSpPr>
              <p:cNvPr id="58" name="Inhaltsplatzhalter 57"/>
              <p:cNvSpPr>
                <a:spLocks noGrp="1" noRot="1" noChangeAspect="1" noMove="1" noResize="1" noEditPoints="1" noAdjustHandles="1" noChangeArrowheads="1" noChangeShapeType="1" noTextEdit="1"/>
              </p:cNvSpPr>
              <p:nvPr>
                <p:ph sz="quarter" idx="1"/>
              </p:nvPr>
            </p:nvSpPr>
            <p:spPr>
              <a:blipFill>
                <a:blip r:embed="rId2"/>
                <a:stretch>
                  <a:fillRect l="-814" t="-738"/>
                </a:stretch>
              </a:blipFill>
            </p:spPr>
            <p:txBody>
              <a:bodyPr/>
              <a:lstStyle/>
              <a:p>
                <a:r>
                  <a:rPr lang="de-DE">
                    <a:noFill/>
                  </a:rPr>
                  <a:t> </a:t>
                </a:r>
              </a:p>
            </p:txBody>
          </p:sp>
        </mc:Fallback>
      </mc:AlternateContent>
      <p:sp>
        <p:nvSpPr>
          <p:cNvPr id="13" name="Titel 12"/>
          <p:cNvSpPr>
            <a:spLocks noGrp="1"/>
          </p:cNvSpPr>
          <p:nvPr>
            <p:ph type="title"/>
          </p:nvPr>
        </p:nvSpPr>
        <p:spPr/>
        <p:txBody>
          <a:bodyPr>
            <a:normAutofit/>
          </a:bodyPr>
          <a:lstStyle/>
          <a:p>
            <a:r>
              <a:rPr lang="de-DE" sz="4000" dirty="0" smtClean="0"/>
              <a:t>Wahlteil 2019 – Aufgabe C 2</a:t>
            </a:r>
            <a:endParaRPr lang="de-DE" sz="4000" dirty="0"/>
          </a:p>
        </p:txBody>
      </p:sp>
    </p:spTree>
    <p:extLst>
      <p:ext uri="{BB962C8B-B14F-4D97-AF65-F5344CB8AC3E}">
        <p14:creationId xmlns:p14="http://schemas.microsoft.com/office/powerpoint/2010/main" val="17673279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8" name="Inhaltsplatzhalter 57"/>
              <p:cNvSpPr>
                <a:spLocks noGrp="1"/>
              </p:cNvSpPr>
              <p:nvPr>
                <p:ph sz="quarter" idx="1"/>
              </p:nvPr>
            </p:nvSpPr>
            <p:spPr/>
            <p:txBody>
              <a:bodyPr>
                <a:normAutofit/>
              </a:bodyPr>
              <a:lstStyle/>
              <a:p>
                <a:pPr marL="0" indent="0">
                  <a:buClrTx/>
                  <a:buSzPct val="100000"/>
                  <a:buNone/>
                </a:pPr>
                <a:r>
                  <a:rPr lang="de-DE" sz="2200" b="0" dirty="0" smtClean="0"/>
                  <a:t>Den Ausdruck </a:t>
                </a:r>
                <a14:m>
                  <m:oMath xmlns:m="http://schemas.openxmlformats.org/officeDocument/2006/math">
                    <m:r>
                      <a:rPr lang="de-DE" sz="2200" b="0" i="1" dirty="0" smtClean="0">
                        <a:latin typeface="Cambria Math" panose="02040503050406030204" pitchFamily="18" charset="0"/>
                      </a:rPr>
                      <m:t>1−</m:t>
                    </m:r>
                    <m:r>
                      <a:rPr lang="de-DE" sz="2200" b="0" i="1" dirty="0" smtClean="0">
                        <a:latin typeface="Cambria Math" panose="02040503050406030204" pitchFamily="18" charset="0"/>
                      </a:rPr>
                      <m:t>𝑃</m:t>
                    </m:r>
                    <m:d>
                      <m:dPr>
                        <m:ctrlPr>
                          <a:rPr lang="de-DE" sz="2200" b="0" i="1" dirty="0" smtClean="0">
                            <a:latin typeface="Cambria Math" panose="02040503050406030204" pitchFamily="18" charset="0"/>
                          </a:rPr>
                        </m:ctrlPr>
                      </m:dPr>
                      <m:e>
                        <m:r>
                          <a:rPr lang="de-DE" sz="2200" b="0" i="1" dirty="0" smtClean="0">
                            <a:latin typeface="Cambria Math" panose="02040503050406030204" pitchFamily="18" charset="0"/>
                          </a:rPr>
                          <m:t>𝑋</m:t>
                        </m:r>
                        <m:r>
                          <a:rPr lang="de-DE" sz="2200" b="0" i="1" dirty="0" smtClean="0">
                            <a:latin typeface="Cambria Math" panose="02040503050406030204" pitchFamily="18" charset="0"/>
                          </a:rPr>
                          <m:t>≤1</m:t>
                        </m:r>
                      </m:e>
                    </m:d>
                  </m:oMath>
                </a14:m>
                <a:r>
                  <a:rPr lang="de-DE" sz="2200" dirty="0" smtClean="0"/>
                  <a:t> können wir direkt im GTR eingeben mit </a:t>
                </a:r>
              </a:p>
              <a:p>
                <a:pPr marL="0" indent="0">
                  <a:buClrTx/>
                  <a:buSzPct val="100000"/>
                  <a:buNone/>
                </a:pPr>
                <a:r>
                  <a:rPr lang="de-DE" sz="2200" dirty="0"/>
                  <a:t>1-</a:t>
                </a:r>
                <a:r>
                  <a:rPr lang="de-DE" sz="2200" dirty="0">
                    <a:latin typeface="Tw Cen MT Condensed" panose="020B0606020104020203" pitchFamily="34" charset="0"/>
                  </a:rPr>
                  <a:t>2ND DISTR </a:t>
                </a:r>
                <a:r>
                  <a:rPr lang="de-DE" sz="2200" dirty="0" err="1" smtClean="0">
                    <a:latin typeface="Tw Cen MT Condensed" panose="020B0606020104020203" pitchFamily="34" charset="0"/>
                  </a:rPr>
                  <a:t>binomcdf</a:t>
                </a:r>
                <a:r>
                  <a:rPr lang="de-DE" sz="2200" dirty="0" smtClean="0">
                    <a:latin typeface="Tw Cen MT Condensed" panose="020B0606020104020203" pitchFamily="34" charset="0"/>
                  </a:rPr>
                  <a:t>(20,0.064,1)</a:t>
                </a:r>
                <a:r>
                  <a:rPr lang="de-DE" sz="2200" dirty="0" smtClean="0"/>
                  <a:t> und erhalten den Wert </a:t>
                </a:r>
                <a14:m>
                  <m:oMath xmlns:m="http://schemas.openxmlformats.org/officeDocument/2006/math">
                    <m:r>
                      <a:rPr lang="de-DE" sz="2200" i="1" dirty="0" smtClean="0">
                        <a:latin typeface="Cambria Math" panose="02040503050406030204" pitchFamily="18" charset="0"/>
                      </a:rPr>
                      <m:t>0,63</m:t>
                    </m:r>
                  </m:oMath>
                </a14:m>
                <a:r>
                  <a:rPr lang="de-DE" sz="2200" dirty="0" smtClean="0"/>
                  <a:t>.</a:t>
                </a:r>
              </a:p>
              <a:p>
                <a:pPr marL="0" indent="0">
                  <a:buClrTx/>
                  <a:buSzPct val="100000"/>
                  <a:buNone/>
                </a:pPr>
                <a:endParaRPr lang="de-DE" sz="2200" b="1" dirty="0" smtClean="0"/>
              </a:p>
              <a:p>
                <a:pPr marL="0" indent="0">
                  <a:buClrTx/>
                  <a:buSzPct val="100000"/>
                  <a:buNone/>
                </a:pPr>
                <a:r>
                  <a:rPr lang="de-DE" sz="2200" b="1" dirty="0" smtClean="0"/>
                  <a:t>Ergebnis:</a:t>
                </a:r>
              </a:p>
              <a:p>
                <a:pPr marL="0" indent="0">
                  <a:buClrTx/>
                  <a:buSzPct val="100000"/>
                  <a:buNone/>
                </a:pPr>
                <a:r>
                  <a:rPr lang="de-DE" sz="2200" dirty="0" smtClean="0"/>
                  <a:t>Die Wahrscheinlichkeit für mehr als einen Gewinn bei </a:t>
                </a:r>
                <a14:m>
                  <m:oMath xmlns:m="http://schemas.openxmlformats.org/officeDocument/2006/math">
                    <m:r>
                      <a:rPr lang="de-DE" sz="2200" i="1" dirty="0" smtClean="0">
                        <a:latin typeface="Cambria Math" panose="02040503050406030204" pitchFamily="18" charset="0"/>
                      </a:rPr>
                      <m:t>20</m:t>
                    </m:r>
                  </m:oMath>
                </a14:m>
                <a:r>
                  <a:rPr lang="de-DE" sz="2200" dirty="0" smtClean="0"/>
                  <a:t> Versuchen beträgt etwa </a:t>
                </a:r>
                <a14:m>
                  <m:oMath xmlns:m="http://schemas.openxmlformats.org/officeDocument/2006/math">
                    <m:r>
                      <a:rPr lang="de-DE" sz="2200" i="1" dirty="0" smtClean="0">
                        <a:latin typeface="Cambria Math" panose="02040503050406030204" pitchFamily="18" charset="0"/>
                      </a:rPr>
                      <m:t>63%</m:t>
                    </m:r>
                  </m:oMath>
                </a14:m>
                <a:r>
                  <a:rPr lang="de-DE" sz="2200" dirty="0" smtClean="0"/>
                  <a:t>.</a:t>
                </a:r>
              </a:p>
              <a:p>
                <a:pPr marL="0" indent="0">
                  <a:buClrTx/>
                  <a:buSzPct val="100000"/>
                  <a:buNone/>
                </a:pPr>
                <a:endParaRPr lang="de-DE" sz="2200" dirty="0"/>
              </a:p>
            </p:txBody>
          </p:sp>
        </mc:Choice>
        <mc:Fallback xmlns="">
          <p:sp>
            <p:nvSpPr>
              <p:cNvPr id="58" name="Inhaltsplatzhalter 57"/>
              <p:cNvSpPr>
                <a:spLocks noGrp="1" noRot="1" noChangeAspect="1" noMove="1" noResize="1" noEditPoints="1" noAdjustHandles="1" noChangeArrowheads="1" noChangeShapeType="1" noTextEdit="1"/>
              </p:cNvSpPr>
              <p:nvPr>
                <p:ph sz="quarter" idx="1"/>
              </p:nvPr>
            </p:nvSpPr>
            <p:spPr>
              <a:blipFill>
                <a:blip r:embed="rId2"/>
                <a:stretch>
                  <a:fillRect l="-814" t="-738"/>
                </a:stretch>
              </a:blipFill>
            </p:spPr>
            <p:txBody>
              <a:bodyPr/>
              <a:lstStyle/>
              <a:p>
                <a:r>
                  <a:rPr lang="de-DE">
                    <a:noFill/>
                  </a:rPr>
                  <a:t> </a:t>
                </a:r>
              </a:p>
            </p:txBody>
          </p:sp>
        </mc:Fallback>
      </mc:AlternateContent>
      <p:sp>
        <p:nvSpPr>
          <p:cNvPr id="13" name="Titel 12"/>
          <p:cNvSpPr>
            <a:spLocks noGrp="1"/>
          </p:cNvSpPr>
          <p:nvPr>
            <p:ph type="title"/>
          </p:nvPr>
        </p:nvSpPr>
        <p:spPr/>
        <p:txBody>
          <a:bodyPr>
            <a:normAutofit/>
          </a:bodyPr>
          <a:lstStyle/>
          <a:p>
            <a:r>
              <a:rPr lang="de-DE" sz="4000" dirty="0" smtClean="0"/>
              <a:t>Wahlteil 2019 – Aufgabe C 2</a:t>
            </a:r>
            <a:endParaRPr lang="de-DE" sz="4000" dirty="0"/>
          </a:p>
        </p:txBody>
      </p:sp>
      <p:cxnSp>
        <p:nvCxnSpPr>
          <p:cNvPr id="4" name="Gerader Verbinder 3"/>
          <p:cNvCxnSpPr/>
          <p:nvPr/>
        </p:nvCxnSpPr>
        <p:spPr>
          <a:xfrm>
            <a:off x="1367904" y="4283893"/>
            <a:ext cx="648072" cy="0"/>
          </a:xfrm>
          <a:prstGeom prst="line">
            <a:avLst/>
          </a:prstGeom>
          <a:ln w="19050">
            <a:solidFill>
              <a:srgbClr val="FF66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9596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8" name="Inhaltsplatzhalter 57"/>
              <p:cNvSpPr>
                <a:spLocks noGrp="1"/>
              </p:cNvSpPr>
              <p:nvPr>
                <p:ph sz="quarter" idx="1"/>
              </p:nvPr>
            </p:nvSpPr>
            <p:spPr/>
            <p:txBody>
              <a:bodyPr>
                <a:normAutofit/>
              </a:bodyPr>
              <a:lstStyle/>
              <a:p>
                <a:pPr marL="0" indent="0">
                  <a:buClrTx/>
                  <a:buSzPct val="100000"/>
                  <a:buNone/>
                </a:pPr>
                <a:r>
                  <a:rPr lang="de-DE" sz="2200" b="1" dirty="0" smtClean="0"/>
                  <a:t>Wahrscheinlichkeit für Ereignis </a:t>
                </a:r>
                <a14:m>
                  <m:oMath xmlns:m="http://schemas.openxmlformats.org/officeDocument/2006/math">
                    <m:r>
                      <a:rPr lang="de-DE" sz="2200" b="1" i="1" dirty="0">
                        <a:latin typeface="Cambria Math" panose="02040503050406030204" pitchFamily="18" charset="0"/>
                      </a:rPr>
                      <m:t>𝑩</m:t>
                    </m:r>
                  </m:oMath>
                </a14:m>
                <a:r>
                  <a:rPr lang="de-DE" sz="2200" b="1" dirty="0"/>
                  <a:t>: „Der Spieler gewinnt in genau zwei Spielen und diese folgen direkt aufeinander.“</a:t>
                </a:r>
              </a:p>
              <a:p>
                <a:pPr marL="0" indent="0">
                  <a:buClrTx/>
                  <a:buSzPct val="100000"/>
                  <a:buNone/>
                </a:pPr>
                <a:r>
                  <a:rPr lang="de-DE" sz="2200" dirty="0" smtClean="0"/>
                  <a:t>Bei einer Reihe von </a:t>
                </a:r>
                <a14:m>
                  <m:oMath xmlns:m="http://schemas.openxmlformats.org/officeDocument/2006/math">
                    <m:r>
                      <a:rPr lang="de-DE" sz="2200" i="1" dirty="0" smtClean="0">
                        <a:latin typeface="Cambria Math" panose="02040503050406030204" pitchFamily="18" charset="0"/>
                      </a:rPr>
                      <m:t>20</m:t>
                    </m:r>
                  </m:oMath>
                </a14:m>
                <a:r>
                  <a:rPr lang="de-DE" sz="2200" dirty="0" smtClean="0"/>
                  <a:t> Versuchen gibt es genau </a:t>
                </a:r>
                <a14:m>
                  <m:oMath xmlns:m="http://schemas.openxmlformats.org/officeDocument/2006/math">
                    <m:r>
                      <a:rPr lang="de-DE" sz="2200" i="1" dirty="0" smtClean="0">
                        <a:latin typeface="Cambria Math" panose="02040503050406030204" pitchFamily="18" charset="0"/>
                      </a:rPr>
                      <m:t>19</m:t>
                    </m:r>
                  </m:oMath>
                </a14:m>
                <a:r>
                  <a:rPr lang="de-DE" sz="2200" dirty="0" smtClean="0"/>
                  <a:t> Möglichkeiten, zweimal direkt hintereinander zu gewinn (bei Durchgang </a:t>
                </a:r>
                <a14:m>
                  <m:oMath xmlns:m="http://schemas.openxmlformats.org/officeDocument/2006/math">
                    <m:r>
                      <a:rPr lang="de-DE" sz="2200" i="1" dirty="0" smtClean="0">
                        <a:latin typeface="Cambria Math" panose="02040503050406030204" pitchFamily="18" charset="0"/>
                      </a:rPr>
                      <m:t>1</m:t>
                    </m:r>
                  </m:oMath>
                </a14:m>
                <a:r>
                  <a:rPr lang="de-DE" sz="2200" dirty="0" smtClean="0"/>
                  <a:t> und </a:t>
                </a:r>
                <a14:m>
                  <m:oMath xmlns:m="http://schemas.openxmlformats.org/officeDocument/2006/math">
                    <m:r>
                      <a:rPr lang="de-DE" sz="2200" i="1" dirty="0" smtClean="0">
                        <a:latin typeface="Cambria Math" panose="02040503050406030204" pitchFamily="18" charset="0"/>
                      </a:rPr>
                      <m:t>2</m:t>
                    </m:r>
                  </m:oMath>
                </a14:m>
                <a:r>
                  <a:rPr lang="de-DE" sz="2200" dirty="0" smtClean="0"/>
                  <a:t> oder bei </a:t>
                </a:r>
                <a14:m>
                  <m:oMath xmlns:m="http://schemas.openxmlformats.org/officeDocument/2006/math">
                    <m:r>
                      <a:rPr lang="de-DE" sz="2200" i="1" dirty="0" smtClean="0">
                        <a:latin typeface="Cambria Math" panose="02040503050406030204" pitchFamily="18" charset="0"/>
                      </a:rPr>
                      <m:t>2</m:t>
                    </m:r>
                  </m:oMath>
                </a14:m>
                <a:r>
                  <a:rPr lang="de-DE" sz="2200" dirty="0" smtClean="0"/>
                  <a:t> und </a:t>
                </a:r>
                <a14:m>
                  <m:oMath xmlns:m="http://schemas.openxmlformats.org/officeDocument/2006/math">
                    <m:r>
                      <a:rPr lang="de-DE" sz="2200" i="1" dirty="0" smtClean="0">
                        <a:latin typeface="Cambria Math" panose="02040503050406030204" pitchFamily="18" charset="0"/>
                      </a:rPr>
                      <m:t>3</m:t>
                    </m:r>
                  </m:oMath>
                </a14:m>
                <a:r>
                  <a:rPr lang="de-DE" sz="2200" dirty="0" smtClean="0"/>
                  <a:t> … und zuletzt bei Durchgang </a:t>
                </a:r>
                <a14:m>
                  <m:oMath xmlns:m="http://schemas.openxmlformats.org/officeDocument/2006/math">
                    <m:r>
                      <a:rPr lang="de-DE" sz="2200" i="1" dirty="0" smtClean="0">
                        <a:latin typeface="Cambria Math" panose="02040503050406030204" pitchFamily="18" charset="0"/>
                      </a:rPr>
                      <m:t>19</m:t>
                    </m:r>
                  </m:oMath>
                </a14:m>
                <a:r>
                  <a:rPr lang="de-DE" sz="2200" dirty="0" smtClean="0"/>
                  <a:t> und </a:t>
                </a:r>
                <a14:m>
                  <m:oMath xmlns:m="http://schemas.openxmlformats.org/officeDocument/2006/math">
                    <m:r>
                      <a:rPr lang="de-DE" sz="2200" i="1" dirty="0" smtClean="0">
                        <a:latin typeface="Cambria Math" panose="02040503050406030204" pitchFamily="18" charset="0"/>
                      </a:rPr>
                      <m:t>20</m:t>
                    </m:r>
                  </m:oMath>
                </a14:m>
                <a:r>
                  <a:rPr lang="de-DE" sz="2200" dirty="0" smtClean="0"/>
                  <a:t>). </a:t>
                </a:r>
              </a:p>
              <a:p>
                <a:pPr marL="0" indent="0">
                  <a:buClrTx/>
                  <a:buSzPct val="100000"/>
                  <a:buNone/>
                </a:pPr>
                <a:r>
                  <a:rPr lang="de-DE" sz="2200" dirty="0" smtClean="0"/>
                  <a:t>Die Wahrscheinlichkeit für einen einzelnen Gewinn beträgt </a:t>
                </a:r>
                <a14:m>
                  <m:oMath xmlns:m="http://schemas.openxmlformats.org/officeDocument/2006/math">
                    <m:r>
                      <a:rPr lang="de-DE" sz="2200" i="1" dirty="0" smtClean="0">
                        <a:latin typeface="Cambria Math" panose="02040503050406030204" pitchFamily="18" charset="0"/>
                      </a:rPr>
                      <m:t>𝑝</m:t>
                    </m:r>
                    <m:r>
                      <a:rPr lang="de-DE" sz="2200" i="1" dirty="0" smtClean="0">
                        <a:latin typeface="Cambria Math" panose="02040503050406030204" pitchFamily="18" charset="0"/>
                      </a:rPr>
                      <m:t>=0,064</m:t>
                    </m:r>
                  </m:oMath>
                </a14:m>
                <a:r>
                  <a:rPr lang="de-DE" sz="2200" dirty="0" smtClean="0"/>
                  <a:t> und die Wahrscheinlichkeit für „nicht Gewinn“ beträgt folglich </a:t>
                </a:r>
                <a14:m>
                  <m:oMath xmlns:m="http://schemas.openxmlformats.org/officeDocument/2006/math">
                    <m:r>
                      <a:rPr lang="de-DE" sz="2200" i="1" dirty="0" smtClean="0">
                        <a:latin typeface="Cambria Math" panose="02040503050406030204" pitchFamily="18" charset="0"/>
                      </a:rPr>
                      <m:t>𝑞</m:t>
                    </m:r>
                    <m:r>
                      <a:rPr lang="de-DE" sz="2200" i="1" dirty="0" smtClean="0">
                        <a:latin typeface="Cambria Math" panose="02040503050406030204" pitchFamily="18" charset="0"/>
                      </a:rPr>
                      <m:t>=1−0,064=0,936</m:t>
                    </m:r>
                  </m:oMath>
                </a14:m>
                <a:r>
                  <a:rPr lang="de-DE" sz="2200" dirty="0" smtClean="0"/>
                  <a:t>.</a:t>
                </a:r>
              </a:p>
              <a:p>
                <a:pPr marL="0" indent="0">
                  <a:buClrTx/>
                  <a:buSzPct val="100000"/>
                  <a:buNone/>
                </a:pPr>
                <a:r>
                  <a:rPr lang="de-DE" sz="2200" dirty="0" smtClean="0"/>
                  <a:t>Somit gilt </a:t>
                </a:r>
                <a14:m>
                  <m:oMath xmlns:m="http://schemas.openxmlformats.org/officeDocument/2006/math">
                    <m:r>
                      <a:rPr lang="de-DE" sz="2200" i="1" dirty="0" smtClean="0">
                        <a:latin typeface="Cambria Math" panose="02040503050406030204" pitchFamily="18" charset="0"/>
                      </a:rPr>
                      <m:t>𝑃</m:t>
                    </m:r>
                    <m:d>
                      <m:dPr>
                        <m:ctrlPr>
                          <a:rPr lang="de-DE" sz="2200" i="1" dirty="0" smtClean="0">
                            <a:latin typeface="Cambria Math" panose="02040503050406030204" pitchFamily="18" charset="0"/>
                          </a:rPr>
                        </m:ctrlPr>
                      </m:dPr>
                      <m:e>
                        <m:r>
                          <a:rPr lang="de-DE" sz="2200" i="1" dirty="0" smtClean="0">
                            <a:latin typeface="Cambria Math" panose="02040503050406030204" pitchFamily="18" charset="0"/>
                          </a:rPr>
                          <m:t>𝐵</m:t>
                        </m:r>
                      </m:e>
                    </m:d>
                    <m:r>
                      <a:rPr lang="de-DE" sz="2200" i="1" dirty="0" smtClean="0">
                        <a:latin typeface="Cambria Math" panose="02040503050406030204" pitchFamily="18" charset="0"/>
                      </a:rPr>
                      <m:t>=19⋅</m:t>
                    </m:r>
                    <m:sSup>
                      <m:sSupPr>
                        <m:ctrlPr>
                          <a:rPr lang="de-DE" sz="2200" b="0" i="1" dirty="0" smtClean="0">
                            <a:latin typeface="Cambria Math" panose="02040503050406030204" pitchFamily="18" charset="0"/>
                          </a:rPr>
                        </m:ctrlPr>
                      </m:sSupPr>
                      <m:e>
                        <m:r>
                          <a:rPr lang="de-DE" sz="2200" b="0" i="1" dirty="0" smtClean="0">
                            <a:latin typeface="Cambria Math" panose="02040503050406030204" pitchFamily="18" charset="0"/>
                          </a:rPr>
                          <m:t>0,064</m:t>
                        </m:r>
                      </m:e>
                      <m:sup>
                        <m:r>
                          <a:rPr lang="de-DE" sz="2200" b="0" i="1" dirty="0" smtClean="0">
                            <a:latin typeface="Cambria Math" panose="02040503050406030204" pitchFamily="18" charset="0"/>
                          </a:rPr>
                          <m:t>2</m:t>
                        </m:r>
                      </m:sup>
                    </m:sSup>
                    <m:r>
                      <a:rPr lang="de-DE" sz="2200" b="0" i="1" dirty="0" smtClean="0">
                        <a:latin typeface="Cambria Math" panose="02040503050406030204" pitchFamily="18" charset="0"/>
                      </a:rPr>
                      <m:t>⋅</m:t>
                    </m:r>
                    <m:sSup>
                      <m:sSupPr>
                        <m:ctrlPr>
                          <a:rPr lang="de-DE" sz="2200" b="0" i="1" dirty="0" smtClean="0">
                            <a:latin typeface="Cambria Math" panose="02040503050406030204" pitchFamily="18" charset="0"/>
                          </a:rPr>
                        </m:ctrlPr>
                      </m:sSupPr>
                      <m:e>
                        <m:r>
                          <a:rPr lang="de-DE" sz="2200" b="0" i="1" dirty="0" smtClean="0">
                            <a:latin typeface="Cambria Math" panose="02040503050406030204" pitchFamily="18" charset="0"/>
                          </a:rPr>
                          <m:t>0,936</m:t>
                        </m:r>
                      </m:e>
                      <m:sup>
                        <m:r>
                          <a:rPr lang="de-DE" sz="2200" b="0" i="1" dirty="0" smtClean="0">
                            <a:latin typeface="Cambria Math" panose="02040503050406030204" pitchFamily="18" charset="0"/>
                          </a:rPr>
                          <m:t>18</m:t>
                        </m:r>
                      </m:sup>
                    </m:sSup>
                    <m:r>
                      <a:rPr lang="de-DE" sz="2200" b="0" i="1" dirty="0" smtClean="0">
                        <a:latin typeface="Cambria Math" panose="02040503050406030204" pitchFamily="18" charset="0"/>
                      </a:rPr>
                      <m:t>≈0,024=2,4%</m:t>
                    </m:r>
                  </m:oMath>
                </a14:m>
                <a:endParaRPr lang="de-DE" sz="2200" b="0" dirty="0" smtClean="0"/>
              </a:p>
              <a:p>
                <a:pPr marL="0" indent="0">
                  <a:buClrTx/>
                  <a:buSzPct val="100000"/>
                  <a:buNone/>
                </a:pPr>
                <a:endParaRPr lang="de-DE" sz="2200" dirty="0" smtClean="0"/>
              </a:p>
              <a:p>
                <a:pPr marL="0" indent="0">
                  <a:buClrTx/>
                  <a:buSzPct val="100000"/>
                  <a:buNone/>
                </a:pPr>
                <a:r>
                  <a:rPr lang="de-DE" sz="2200" b="1" dirty="0" smtClean="0"/>
                  <a:t>Ergebnis:</a:t>
                </a:r>
                <a:r>
                  <a:rPr lang="de-DE" sz="2200" dirty="0" smtClean="0"/>
                  <a:t> Die Wahrscheinlichkeit für Ereignis </a:t>
                </a:r>
                <a14:m>
                  <m:oMath xmlns:m="http://schemas.openxmlformats.org/officeDocument/2006/math">
                    <m:r>
                      <a:rPr lang="de-DE" sz="2200" i="1" dirty="0" smtClean="0">
                        <a:latin typeface="Cambria Math" panose="02040503050406030204" pitchFamily="18" charset="0"/>
                      </a:rPr>
                      <m:t>𝐵</m:t>
                    </m:r>
                  </m:oMath>
                </a14:m>
                <a:r>
                  <a:rPr lang="de-DE" sz="2200" dirty="0" smtClean="0"/>
                  <a:t> beträgt etwa </a:t>
                </a:r>
                <a14:m>
                  <m:oMath xmlns:m="http://schemas.openxmlformats.org/officeDocument/2006/math">
                    <m:r>
                      <a:rPr lang="de-DE" sz="2200" i="1" dirty="0" smtClean="0">
                        <a:latin typeface="Cambria Math" panose="02040503050406030204" pitchFamily="18" charset="0"/>
                      </a:rPr>
                      <m:t>2,4%</m:t>
                    </m:r>
                  </m:oMath>
                </a14:m>
                <a:r>
                  <a:rPr lang="de-DE" sz="2200" dirty="0" smtClean="0"/>
                  <a:t>.</a:t>
                </a:r>
              </a:p>
            </p:txBody>
          </p:sp>
        </mc:Choice>
        <mc:Fallback xmlns="">
          <p:sp>
            <p:nvSpPr>
              <p:cNvPr id="58" name="Inhaltsplatzhalter 57"/>
              <p:cNvSpPr>
                <a:spLocks noGrp="1" noRot="1" noChangeAspect="1" noMove="1" noResize="1" noEditPoints="1" noAdjustHandles="1" noChangeArrowheads="1" noChangeShapeType="1" noTextEdit="1"/>
              </p:cNvSpPr>
              <p:nvPr>
                <p:ph sz="quarter" idx="1"/>
              </p:nvPr>
            </p:nvSpPr>
            <p:spPr>
              <a:blipFill>
                <a:blip r:embed="rId2"/>
                <a:stretch>
                  <a:fillRect l="-814" t="-738"/>
                </a:stretch>
              </a:blipFill>
            </p:spPr>
            <p:txBody>
              <a:bodyPr/>
              <a:lstStyle/>
              <a:p>
                <a:r>
                  <a:rPr lang="de-DE">
                    <a:noFill/>
                  </a:rPr>
                  <a:t> </a:t>
                </a:r>
              </a:p>
            </p:txBody>
          </p:sp>
        </mc:Fallback>
      </mc:AlternateContent>
      <p:sp>
        <p:nvSpPr>
          <p:cNvPr id="13" name="Titel 12"/>
          <p:cNvSpPr>
            <a:spLocks noGrp="1"/>
          </p:cNvSpPr>
          <p:nvPr>
            <p:ph type="title"/>
          </p:nvPr>
        </p:nvSpPr>
        <p:spPr/>
        <p:txBody>
          <a:bodyPr>
            <a:normAutofit/>
          </a:bodyPr>
          <a:lstStyle/>
          <a:p>
            <a:r>
              <a:rPr lang="de-DE" sz="4000" dirty="0" smtClean="0"/>
              <a:t>Wahlteil 2019 – Aufgabe C 2</a:t>
            </a:r>
            <a:endParaRPr lang="de-DE" sz="4000" dirty="0"/>
          </a:p>
        </p:txBody>
      </p:sp>
      <p:cxnSp>
        <p:nvCxnSpPr>
          <p:cNvPr id="4" name="Gerader Verbinder 3"/>
          <p:cNvCxnSpPr/>
          <p:nvPr/>
        </p:nvCxnSpPr>
        <p:spPr>
          <a:xfrm>
            <a:off x="7632600" y="6084093"/>
            <a:ext cx="648072" cy="0"/>
          </a:xfrm>
          <a:prstGeom prst="line">
            <a:avLst/>
          </a:prstGeom>
          <a:ln w="19050">
            <a:solidFill>
              <a:srgbClr val="FF66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39241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8" name="Inhaltsplatzhalter 57"/>
              <p:cNvSpPr>
                <a:spLocks noGrp="1"/>
              </p:cNvSpPr>
              <p:nvPr>
                <p:ph sz="quarter" idx="1"/>
              </p:nvPr>
            </p:nvSpPr>
            <p:spPr/>
            <p:txBody>
              <a:bodyPr>
                <a:normAutofit lnSpcReduction="10000"/>
              </a:bodyPr>
              <a:lstStyle/>
              <a:p>
                <a:pPr marL="0" indent="0">
                  <a:buClrTx/>
                  <a:buSzPct val="100000"/>
                  <a:buNone/>
                </a:pPr>
                <a:r>
                  <a:rPr lang="de-DE" sz="2200" b="1" dirty="0" smtClean="0"/>
                  <a:t>Lösung C 2 b)</a:t>
                </a:r>
                <a:endParaRPr lang="de-DE" sz="2200" b="1" dirty="0"/>
              </a:p>
              <a:p>
                <a:pPr marL="0" indent="0">
                  <a:buClrTx/>
                  <a:buSzPct val="100000"/>
                  <a:buNone/>
                </a:pPr>
                <a:r>
                  <a:rPr lang="de-DE" sz="2200" b="1" dirty="0" smtClean="0"/>
                  <a:t>Bedeutung des Ausdrucks </a:t>
                </a:r>
                <a14:m>
                  <m:oMath xmlns:m="http://schemas.openxmlformats.org/officeDocument/2006/math">
                    <m:r>
                      <a:rPr lang="de-DE" sz="2200" b="1" i="1" dirty="0" smtClean="0">
                        <a:latin typeface="Cambria Math" panose="02040503050406030204" pitchFamily="18" charset="0"/>
                      </a:rPr>
                      <m:t>𝑷</m:t>
                    </m:r>
                    <m:d>
                      <m:dPr>
                        <m:ctrlPr>
                          <a:rPr lang="de-DE" sz="2200" b="1" i="1" dirty="0" smtClean="0">
                            <a:latin typeface="Cambria Math" panose="02040503050406030204" pitchFamily="18" charset="0"/>
                          </a:rPr>
                        </m:ctrlPr>
                      </m:dPr>
                      <m:e>
                        <m:r>
                          <a:rPr lang="de-DE" sz="2200" b="1" i="1" dirty="0" smtClean="0">
                            <a:latin typeface="Cambria Math" panose="02040503050406030204" pitchFamily="18" charset="0"/>
                          </a:rPr>
                          <m:t>𝑪</m:t>
                        </m:r>
                      </m:e>
                    </m:d>
                    <m:r>
                      <a:rPr lang="de-DE" sz="2200" b="1" i="0" dirty="0" smtClean="0">
                        <a:latin typeface="Cambria Math" panose="02040503050406030204" pitchFamily="18" charset="0"/>
                      </a:rPr>
                      <m:t>=</m:t>
                    </m:r>
                    <m:sSup>
                      <m:sSupPr>
                        <m:ctrlPr>
                          <a:rPr lang="de-DE" sz="2200" b="1" i="1" dirty="0">
                            <a:latin typeface="Cambria Math" panose="02040503050406030204" pitchFamily="18" charset="0"/>
                          </a:rPr>
                        </m:ctrlPr>
                      </m:sSupPr>
                      <m:e>
                        <m:r>
                          <a:rPr lang="de-DE" sz="2200" b="1" i="1" dirty="0">
                            <a:latin typeface="Cambria Math" panose="02040503050406030204" pitchFamily="18" charset="0"/>
                          </a:rPr>
                          <m:t>𝟎</m:t>
                        </m:r>
                        <m:r>
                          <a:rPr lang="de-DE" sz="2200" b="1" i="1" dirty="0">
                            <a:latin typeface="Cambria Math" panose="02040503050406030204" pitchFamily="18" charset="0"/>
                          </a:rPr>
                          <m:t>,</m:t>
                        </m:r>
                        <m:r>
                          <a:rPr lang="de-DE" sz="2200" b="1" i="1" dirty="0">
                            <a:latin typeface="Cambria Math" panose="02040503050406030204" pitchFamily="18" charset="0"/>
                          </a:rPr>
                          <m:t>𝟎𝟔𝟒</m:t>
                        </m:r>
                      </m:e>
                      <m:sup>
                        <m:r>
                          <a:rPr lang="de-DE" sz="2200" b="1" i="1" dirty="0">
                            <a:latin typeface="Cambria Math" panose="02040503050406030204" pitchFamily="18" charset="0"/>
                          </a:rPr>
                          <m:t>𝒂</m:t>
                        </m:r>
                      </m:sup>
                    </m:sSup>
                    <m:r>
                      <a:rPr lang="de-DE" sz="2200" b="1" i="1" dirty="0">
                        <a:latin typeface="Cambria Math" panose="02040503050406030204" pitchFamily="18" charset="0"/>
                      </a:rPr>
                      <m:t>+</m:t>
                    </m:r>
                    <m:r>
                      <a:rPr lang="de-DE" sz="2200" b="1" i="1" dirty="0">
                        <a:latin typeface="Cambria Math" panose="02040503050406030204" pitchFamily="18" charset="0"/>
                      </a:rPr>
                      <m:t>𝟗</m:t>
                    </m:r>
                    <m:r>
                      <a:rPr lang="de-DE" sz="2200" b="1" i="1" dirty="0">
                        <a:latin typeface="Cambria Math" panose="02040503050406030204" pitchFamily="18" charset="0"/>
                      </a:rPr>
                      <m:t>⋅</m:t>
                    </m:r>
                    <m:sSup>
                      <m:sSupPr>
                        <m:ctrlPr>
                          <a:rPr lang="de-DE" sz="2200" b="1" i="1" dirty="0">
                            <a:latin typeface="Cambria Math" panose="02040503050406030204" pitchFamily="18" charset="0"/>
                          </a:rPr>
                        </m:ctrlPr>
                      </m:sSupPr>
                      <m:e>
                        <m:r>
                          <a:rPr lang="de-DE" sz="2200" b="1" i="1" dirty="0">
                            <a:latin typeface="Cambria Math" panose="02040503050406030204" pitchFamily="18" charset="0"/>
                          </a:rPr>
                          <m:t>𝟎</m:t>
                        </m:r>
                        <m:r>
                          <a:rPr lang="de-DE" sz="2200" b="1" i="1" dirty="0">
                            <a:latin typeface="Cambria Math" panose="02040503050406030204" pitchFamily="18" charset="0"/>
                          </a:rPr>
                          <m:t>,</m:t>
                        </m:r>
                        <m:r>
                          <a:rPr lang="de-DE" sz="2200" b="1" i="1" dirty="0">
                            <a:latin typeface="Cambria Math" panose="02040503050406030204" pitchFamily="18" charset="0"/>
                          </a:rPr>
                          <m:t>𝟎𝟔𝟒</m:t>
                        </m:r>
                      </m:e>
                      <m:sup>
                        <m:r>
                          <a:rPr lang="de-DE" sz="2200" b="1" i="1" dirty="0">
                            <a:latin typeface="Cambria Math" panose="02040503050406030204" pitchFamily="18" charset="0"/>
                          </a:rPr>
                          <m:t>𝟖</m:t>
                        </m:r>
                      </m:sup>
                    </m:sSup>
                    <m:r>
                      <a:rPr lang="de-DE" sz="2200" b="1" i="1" dirty="0">
                        <a:latin typeface="Cambria Math" panose="02040503050406030204" pitchFamily="18" charset="0"/>
                      </a:rPr>
                      <m:t>⋅</m:t>
                    </m:r>
                    <m:sSup>
                      <m:sSupPr>
                        <m:ctrlPr>
                          <a:rPr lang="de-DE" sz="2200" b="1" i="1" dirty="0">
                            <a:latin typeface="Cambria Math" panose="02040503050406030204" pitchFamily="18" charset="0"/>
                          </a:rPr>
                        </m:ctrlPr>
                      </m:sSupPr>
                      <m:e>
                        <m:r>
                          <a:rPr lang="de-DE" sz="2200" b="1" i="1" dirty="0">
                            <a:latin typeface="Cambria Math" panose="02040503050406030204" pitchFamily="18" charset="0"/>
                          </a:rPr>
                          <m:t>𝟎</m:t>
                        </m:r>
                        <m:r>
                          <a:rPr lang="de-DE" sz="2200" b="1" i="1" dirty="0">
                            <a:latin typeface="Cambria Math" panose="02040503050406030204" pitchFamily="18" charset="0"/>
                          </a:rPr>
                          <m:t>,</m:t>
                        </m:r>
                        <m:r>
                          <a:rPr lang="de-DE" sz="2200" b="1" i="1" dirty="0">
                            <a:latin typeface="Cambria Math" panose="02040503050406030204" pitchFamily="18" charset="0"/>
                          </a:rPr>
                          <m:t>𝟗𝟑𝟔</m:t>
                        </m:r>
                      </m:e>
                      <m:sup>
                        <m:r>
                          <a:rPr lang="de-DE" sz="2200" b="1" i="1" dirty="0">
                            <a:latin typeface="Cambria Math" panose="02040503050406030204" pitchFamily="18" charset="0"/>
                          </a:rPr>
                          <m:t>𝒃</m:t>
                        </m:r>
                      </m:sup>
                    </m:sSup>
                  </m:oMath>
                </a14:m>
                <a:endParaRPr lang="de-DE" sz="2200" b="1" dirty="0" smtClean="0"/>
              </a:p>
              <a:p>
                <a:pPr marL="0" indent="0">
                  <a:buClrTx/>
                  <a:buSzPct val="100000"/>
                  <a:buNone/>
                </a:pPr>
                <a:r>
                  <a:rPr lang="de-DE" sz="2200" dirty="0" smtClean="0"/>
                  <a:t>Zunächst sei an die Formel </a:t>
                </a:r>
                <a14:m>
                  <m:oMath xmlns:m="http://schemas.openxmlformats.org/officeDocument/2006/math">
                    <m:r>
                      <a:rPr lang="de-DE" sz="2200" b="0" i="1" dirty="0">
                        <a:latin typeface="Cambria Math" panose="02040503050406030204" pitchFamily="18" charset="0"/>
                      </a:rPr>
                      <m:t>𝑃</m:t>
                    </m:r>
                    <m:d>
                      <m:dPr>
                        <m:ctrlPr>
                          <a:rPr lang="de-DE" sz="2200" i="1" dirty="0">
                            <a:latin typeface="Cambria Math" panose="02040503050406030204" pitchFamily="18" charset="0"/>
                          </a:rPr>
                        </m:ctrlPr>
                      </m:dPr>
                      <m:e>
                        <m:r>
                          <a:rPr lang="de-DE" sz="2200" b="0" i="1" dirty="0" smtClean="0">
                            <a:latin typeface="Cambria Math" panose="02040503050406030204" pitchFamily="18" charset="0"/>
                          </a:rPr>
                          <m:t>𝑋</m:t>
                        </m:r>
                        <m:r>
                          <a:rPr lang="de-DE" sz="2200" b="0" i="1" dirty="0" smtClean="0">
                            <a:latin typeface="Cambria Math" panose="02040503050406030204" pitchFamily="18" charset="0"/>
                          </a:rPr>
                          <m:t>=</m:t>
                        </m:r>
                        <m:r>
                          <a:rPr lang="de-DE" sz="2200" b="0" i="1" dirty="0" smtClean="0">
                            <a:latin typeface="Cambria Math" panose="02040503050406030204" pitchFamily="18" charset="0"/>
                          </a:rPr>
                          <m:t>𝑘</m:t>
                        </m:r>
                      </m:e>
                    </m:d>
                    <m:r>
                      <a:rPr lang="de-DE" sz="2200" b="0" dirty="0">
                        <a:latin typeface="Cambria Math" panose="02040503050406030204" pitchFamily="18" charset="0"/>
                      </a:rPr>
                      <m:t>=</m:t>
                    </m:r>
                    <m:d>
                      <m:dPr>
                        <m:ctrlPr>
                          <a:rPr lang="de-DE" sz="2200" b="0" i="1" dirty="0" smtClean="0">
                            <a:latin typeface="Cambria Math" panose="02040503050406030204" pitchFamily="18" charset="0"/>
                          </a:rPr>
                        </m:ctrlPr>
                      </m:dPr>
                      <m:e>
                        <m:eqArr>
                          <m:eqArrPr>
                            <m:ctrlPr>
                              <a:rPr lang="de-DE" sz="2200" b="0" i="1" dirty="0" smtClean="0">
                                <a:latin typeface="Cambria Math" panose="02040503050406030204" pitchFamily="18" charset="0"/>
                              </a:rPr>
                            </m:ctrlPr>
                          </m:eqArrPr>
                          <m:e>
                            <m:r>
                              <a:rPr lang="de-DE" sz="2200" b="0" i="1" dirty="0" smtClean="0">
                                <a:latin typeface="Cambria Math" panose="02040503050406030204" pitchFamily="18" charset="0"/>
                              </a:rPr>
                              <m:t>𝑛</m:t>
                            </m:r>
                          </m:e>
                          <m:e>
                            <m:r>
                              <a:rPr lang="de-DE" sz="2200" b="0" i="1" dirty="0" smtClean="0">
                                <a:latin typeface="Cambria Math" panose="02040503050406030204" pitchFamily="18" charset="0"/>
                              </a:rPr>
                              <m:t>𝑘</m:t>
                            </m:r>
                          </m:e>
                        </m:eqArr>
                      </m:e>
                    </m:d>
                    <m:sSup>
                      <m:sSupPr>
                        <m:ctrlPr>
                          <a:rPr lang="de-DE" sz="2200" i="1" dirty="0">
                            <a:latin typeface="Cambria Math" panose="02040503050406030204" pitchFamily="18" charset="0"/>
                          </a:rPr>
                        </m:ctrlPr>
                      </m:sSupPr>
                      <m:e>
                        <m:r>
                          <a:rPr lang="de-DE" sz="2200" b="0" i="1" dirty="0" smtClean="0">
                            <a:latin typeface="Cambria Math" panose="02040503050406030204" pitchFamily="18" charset="0"/>
                          </a:rPr>
                          <m:t>𝑝</m:t>
                        </m:r>
                      </m:e>
                      <m:sup>
                        <m:r>
                          <a:rPr lang="de-DE" sz="2200" b="0" i="1" dirty="0" smtClean="0">
                            <a:latin typeface="Cambria Math" panose="02040503050406030204" pitchFamily="18" charset="0"/>
                          </a:rPr>
                          <m:t>𝑘</m:t>
                        </m:r>
                      </m:sup>
                    </m:sSup>
                    <m:sSup>
                      <m:sSupPr>
                        <m:ctrlPr>
                          <a:rPr lang="de-DE" sz="2200" b="0" i="1" dirty="0" smtClean="0">
                            <a:latin typeface="Cambria Math" panose="02040503050406030204" pitchFamily="18" charset="0"/>
                          </a:rPr>
                        </m:ctrlPr>
                      </m:sSupPr>
                      <m:e>
                        <m:d>
                          <m:dPr>
                            <m:ctrlPr>
                              <a:rPr lang="de-DE" sz="2200" b="0" i="1" dirty="0" smtClean="0">
                                <a:latin typeface="Cambria Math" panose="02040503050406030204" pitchFamily="18" charset="0"/>
                              </a:rPr>
                            </m:ctrlPr>
                          </m:dPr>
                          <m:e>
                            <m:r>
                              <a:rPr lang="de-DE" sz="2200" b="0" i="1" dirty="0" smtClean="0">
                                <a:latin typeface="Cambria Math" panose="02040503050406030204" pitchFamily="18" charset="0"/>
                              </a:rPr>
                              <m:t>1−</m:t>
                            </m:r>
                            <m:r>
                              <a:rPr lang="de-DE" sz="2200" b="0" i="1" dirty="0" smtClean="0">
                                <a:latin typeface="Cambria Math" panose="02040503050406030204" pitchFamily="18" charset="0"/>
                              </a:rPr>
                              <m:t>𝑝</m:t>
                            </m:r>
                          </m:e>
                        </m:d>
                      </m:e>
                      <m:sup>
                        <m:r>
                          <a:rPr lang="de-DE" sz="2200" b="0" i="1" dirty="0" smtClean="0">
                            <a:latin typeface="Cambria Math" panose="02040503050406030204" pitchFamily="18" charset="0"/>
                          </a:rPr>
                          <m:t>𝑛</m:t>
                        </m:r>
                        <m:r>
                          <a:rPr lang="de-DE" sz="2200" b="0" i="1" dirty="0" smtClean="0">
                            <a:latin typeface="Cambria Math" panose="02040503050406030204" pitchFamily="18" charset="0"/>
                          </a:rPr>
                          <m:t>−</m:t>
                        </m:r>
                        <m:r>
                          <a:rPr lang="de-DE" sz="2200" b="0" i="1" dirty="0" smtClean="0">
                            <a:latin typeface="Cambria Math" panose="02040503050406030204" pitchFamily="18" charset="0"/>
                          </a:rPr>
                          <m:t>𝑘</m:t>
                        </m:r>
                      </m:sup>
                    </m:sSup>
                  </m:oMath>
                </a14:m>
                <a:r>
                  <a:rPr lang="de-DE" sz="2200" dirty="0" smtClean="0"/>
                  <a:t> erinnert.</a:t>
                </a:r>
              </a:p>
              <a:p>
                <a:pPr marL="0" indent="0">
                  <a:buClrTx/>
                  <a:buSzPct val="100000"/>
                  <a:buNone/>
                </a:pPr>
                <a:r>
                  <a:rPr lang="de-DE" sz="2200" dirty="0" smtClean="0"/>
                  <a:t>Bei einer binomialverteilten Zufallsvariablen </a:t>
                </a:r>
                <a14:m>
                  <m:oMath xmlns:m="http://schemas.openxmlformats.org/officeDocument/2006/math">
                    <m:r>
                      <a:rPr lang="de-DE" sz="2200" i="1" dirty="0" smtClean="0">
                        <a:latin typeface="Cambria Math" panose="02040503050406030204" pitchFamily="18" charset="0"/>
                      </a:rPr>
                      <m:t>𝑋</m:t>
                    </m:r>
                  </m:oMath>
                </a14:m>
                <a:r>
                  <a:rPr lang="de-DE" sz="2200" dirty="0" smtClean="0"/>
                  <a:t> und einer Trefferwahrscheinlichkeit von </a:t>
                </a:r>
                <a14:m>
                  <m:oMath xmlns:m="http://schemas.openxmlformats.org/officeDocument/2006/math">
                    <m:r>
                      <a:rPr lang="de-DE" sz="2200" i="1" dirty="0" smtClean="0">
                        <a:latin typeface="Cambria Math" panose="02040503050406030204" pitchFamily="18" charset="0"/>
                      </a:rPr>
                      <m:t>𝑝</m:t>
                    </m:r>
                  </m:oMath>
                </a14:m>
                <a:r>
                  <a:rPr lang="de-DE" sz="2200" dirty="0" smtClean="0"/>
                  <a:t> gibt die Formel die Wahrscheinlichkeit von genau </a:t>
                </a:r>
                <a14:m>
                  <m:oMath xmlns:m="http://schemas.openxmlformats.org/officeDocument/2006/math">
                    <m:r>
                      <a:rPr lang="de-DE" sz="2200" i="1" dirty="0" smtClean="0">
                        <a:latin typeface="Cambria Math" panose="02040503050406030204" pitchFamily="18" charset="0"/>
                      </a:rPr>
                      <m:t>𝑘</m:t>
                    </m:r>
                  </m:oMath>
                </a14:m>
                <a:r>
                  <a:rPr lang="de-DE" sz="2200" dirty="0" smtClean="0"/>
                  <a:t> „Treffer“ bei </a:t>
                </a:r>
                <a14:m>
                  <m:oMath xmlns:m="http://schemas.openxmlformats.org/officeDocument/2006/math">
                    <m:r>
                      <a:rPr lang="de-DE" sz="2200" i="1" dirty="0" smtClean="0">
                        <a:latin typeface="Cambria Math" panose="02040503050406030204" pitchFamily="18" charset="0"/>
                      </a:rPr>
                      <m:t>𝑛</m:t>
                    </m:r>
                  </m:oMath>
                </a14:m>
                <a:r>
                  <a:rPr lang="de-DE" sz="2200" dirty="0" smtClean="0"/>
                  <a:t> Versuchen an.</a:t>
                </a:r>
              </a:p>
              <a:p>
                <a:pPr marL="0" indent="0">
                  <a:buClrTx/>
                  <a:buSzPct val="100000"/>
                  <a:buNone/>
                </a:pPr>
                <a:r>
                  <a:rPr lang="de-DE" sz="2200" dirty="0" smtClean="0"/>
                  <a:t>In der Aufgabe haben wir </a:t>
                </a:r>
                <a14:m>
                  <m:oMath xmlns:m="http://schemas.openxmlformats.org/officeDocument/2006/math">
                    <m:r>
                      <a:rPr lang="de-DE" sz="2200" i="1" dirty="0" smtClean="0">
                        <a:latin typeface="Cambria Math" panose="02040503050406030204" pitchFamily="18" charset="0"/>
                      </a:rPr>
                      <m:t>𝑛</m:t>
                    </m:r>
                    <m:r>
                      <a:rPr lang="de-DE" sz="2200" i="1" dirty="0" smtClean="0">
                        <a:latin typeface="Cambria Math" panose="02040503050406030204" pitchFamily="18" charset="0"/>
                      </a:rPr>
                      <m:t>=9</m:t>
                    </m:r>
                  </m:oMath>
                </a14:m>
                <a:r>
                  <a:rPr lang="de-DE" sz="2200" dirty="0" smtClean="0"/>
                  <a:t>, </a:t>
                </a:r>
                <a14:m>
                  <m:oMath xmlns:m="http://schemas.openxmlformats.org/officeDocument/2006/math">
                    <m:r>
                      <a:rPr lang="de-DE" sz="2200" i="1" dirty="0" smtClean="0">
                        <a:latin typeface="Cambria Math" panose="02040503050406030204" pitchFamily="18" charset="0"/>
                      </a:rPr>
                      <m:t>𝑝</m:t>
                    </m:r>
                    <m:r>
                      <a:rPr lang="de-DE" sz="2200" i="1" dirty="0" smtClean="0">
                        <a:latin typeface="Cambria Math" panose="02040503050406030204" pitchFamily="18" charset="0"/>
                      </a:rPr>
                      <m:t>=0,064</m:t>
                    </m:r>
                  </m:oMath>
                </a14:m>
                <a:r>
                  <a:rPr lang="de-DE" sz="2200" dirty="0" smtClean="0"/>
                  <a:t> und </a:t>
                </a:r>
                <a14:m>
                  <m:oMath xmlns:m="http://schemas.openxmlformats.org/officeDocument/2006/math">
                    <m:r>
                      <a:rPr lang="de-DE" sz="2200" i="1" dirty="0" smtClean="0">
                        <a:latin typeface="Cambria Math" panose="02040503050406030204" pitchFamily="18" charset="0"/>
                      </a:rPr>
                      <m:t>1−</m:t>
                    </m:r>
                    <m:r>
                      <a:rPr lang="de-DE" sz="2200" i="1" dirty="0" smtClean="0">
                        <a:latin typeface="Cambria Math" panose="02040503050406030204" pitchFamily="18" charset="0"/>
                      </a:rPr>
                      <m:t>𝑝</m:t>
                    </m:r>
                    <m:r>
                      <a:rPr lang="de-DE" sz="2200" i="1" dirty="0" smtClean="0">
                        <a:latin typeface="Cambria Math" panose="02040503050406030204" pitchFamily="18" charset="0"/>
                      </a:rPr>
                      <m:t>=0,936</m:t>
                    </m:r>
                  </m:oMath>
                </a14:m>
                <a:r>
                  <a:rPr lang="de-DE" sz="2200" dirty="0" smtClean="0"/>
                  <a:t>.</a:t>
                </a:r>
              </a:p>
              <a:p>
                <a:pPr marL="0" indent="0">
                  <a:buClrTx/>
                  <a:buSzPct val="100000"/>
                  <a:buNone/>
                </a:pPr>
                <a:r>
                  <a:rPr lang="de-DE" sz="2200" dirty="0" smtClean="0"/>
                  <a:t>Für </a:t>
                </a:r>
                <a14:m>
                  <m:oMath xmlns:m="http://schemas.openxmlformats.org/officeDocument/2006/math">
                    <m:r>
                      <a:rPr lang="de-DE" sz="2200" i="1" dirty="0" smtClean="0">
                        <a:latin typeface="Cambria Math" panose="02040503050406030204" pitchFamily="18" charset="0"/>
                      </a:rPr>
                      <m:t>𝑋</m:t>
                    </m:r>
                    <m:r>
                      <a:rPr lang="de-DE" sz="2200" i="1" dirty="0" smtClean="0">
                        <a:latin typeface="Cambria Math" panose="02040503050406030204" pitchFamily="18" charset="0"/>
                      </a:rPr>
                      <m:t>=9</m:t>
                    </m:r>
                  </m:oMath>
                </a14:m>
                <a:r>
                  <a:rPr lang="de-DE" sz="2200" dirty="0" smtClean="0"/>
                  <a:t> erhält man gemäß der Formel </a:t>
                </a:r>
              </a:p>
              <a:p>
                <a:pPr marL="0" indent="0">
                  <a:buClrTx/>
                  <a:buSzPct val="100000"/>
                  <a:buNone/>
                </a:pPr>
                <a14:m>
                  <m:oMathPara xmlns:m="http://schemas.openxmlformats.org/officeDocument/2006/math">
                    <m:oMathParaPr>
                      <m:jc m:val="centerGroup"/>
                    </m:oMathParaPr>
                    <m:oMath xmlns:m="http://schemas.openxmlformats.org/officeDocument/2006/math">
                      <m:r>
                        <a:rPr lang="de-DE" sz="2200" i="1" dirty="0">
                          <a:latin typeface="Cambria Math" panose="02040503050406030204" pitchFamily="18" charset="0"/>
                        </a:rPr>
                        <m:t>𝑃</m:t>
                      </m:r>
                      <m:d>
                        <m:dPr>
                          <m:ctrlPr>
                            <a:rPr lang="de-DE" sz="2200" i="1" dirty="0">
                              <a:latin typeface="Cambria Math" panose="02040503050406030204" pitchFamily="18" charset="0"/>
                            </a:rPr>
                          </m:ctrlPr>
                        </m:dPr>
                        <m:e>
                          <m:r>
                            <a:rPr lang="de-DE" sz="2200" i="1" dirty="0">
                              <a:latin typeface="Cambria Math" panose="02040503050406030204" pitchFamily="18" charset="0"/>
                            </a:rPr>
                            <m:t>𝑋</m:t>
                          </m:r>
                          <m:r>
                            <a:rPr lang="de-DE" sz="2200" i="1" dirty="0">
                              <a:latin typeface="Cambria Math" panose="02040503050406030204" pitchFamily="18" charset="0"/>
                            </a:rPr>
                            <m:t>=9</m:t>
                          </m:r>
                        </m:e>
                      </m:d>
                      <m:r>
                        <a:rPr lang="de-DE" sz="2200" dirty="0">
                          <a:latin typeface="Cambria Math" panose="02040503050406030204" pitchFamily="18" charset="0"/>
                        </a:rPr>
                        <m:t>=</m:t>
                      </m:r>
                      <m:d>
                        <m:dPr>
                          <m:ctrlPr>
                            <a:rPr lang="de-DE" sz="2200" i="1" dirty="0">
                              <a:latin typeface="Cambria Math" panose="02040503050406030204" pitchFamily="18" charset="0"/>
                            </a:rPr>
                          </m:ctrlPr>
                        </m:dPr>
                        <m:e>
                          <m:eqArr>
                            <m:eqArrPr>
                              <m:ctrlPr>
                                <a:rPr lang="de-DE" sz="2200" i="1" dirty="0">
                                  <a:latin typeface="Cambria Math" panose="02040503050406030204" pitchFamily="18" charset="0"/>
                                </a:rPr>
                              </m:ctrlPr>
                            </m:eqArrPr>
                            <m:e>
                              <m:r>
                                <a:rPr lang="de-DE" sz="2200" b="0" i="1" dirty="0" smtClean="0">
                                  <a:latin typeface="Cambria Math" panose="02040503050406030204" pitchFamily="18" charset="0"/>
                                </a:rPr>
                                <m:t>9</m:t>
                              </m:r>
                            </m:e>
                            <m:e>
                              <m:r>
                                <a:rPr lang="de-DE" sz="2200" b="0" i="1" dirty="0" smtClean="0">
                                  <a:latin typeface="Cambria Math" panose="02040503050406030204" pitchFamily="18" charset="0"/>
                                </a:rPr>
                                <m:t>9</m:t>
                              </m:r>
                            </m:e>
                          </m:eqArr>
                        </m:e>
                      </m:d>
                      <m:sSup>
                        <m:sSupPr>
                          <m:ctrlPr>
                            <a:rPr lang="de-DE" sz="2200" i="1" dirty="0">
                              <a:latin typeface="Cambria Math" panose="02040503050406030204" pitchFamily="18" charset="0"/>
                            </a:rPr>
                          </m:ctrlPr>
                        </m:sSupPr>
                        <m:e>
                          <m:r>
                            <a:rPr lang="de-DE" sz="2200" b="0" i="1" dirty="0" smtClean="0">
                              <a:latin typeface="Cambria Math" panose="02040503050406030204" pitchFamily="18" charset="0"/>
                            </a:rPr>
                            <m:t>0,064</m:t>
                          </m:r>
                        </m:e>
                        <m:sup>
                          <m:r>
                            <a:rPr lang="de-DE" sz="2200" b="0" i="1" dirty="0" smtClean="0">
                              <a:latin typeface="Cambria Math" panose="02040503050406030204" pitchFamily="18" charset="0"/>
                            </a:rPr>
                            <m:t>9</m:t>
                          </m:r>
                        </m:sup>
                      </m:sSup>
                      <m:r>
                        <a:rPr lang="de-DE" sz="2200" b="0" i="1" dirty="0" smtClean="0">
                          <a:latin typeface="Cambria Math" panose="02040503050406030204" pitchFamily="18" charset="0"/>
                        </a:rPr>
                        <m:t>⋅</m:t>
                      </m:r>
                      <m:sSup>
                        <m:sSupPr>
                          <m:ctrlPr>
                            <a:rPr lang="de-DE" sz="2200" i="1" dirty="0">
                              <a:latin typeface="Cambria Math" panose="02040503050406030204" pitchFamily="18" charset="0"/>
                            </a:rPr>
                          </m:ctrlPr>
                        </m:sSupPr>
                        <m:e>
                          <m:r>
                            <a:rPr lang="de-DE" sz="2200" b="0" i="1" dirty="0" smtClean="0">
                              <a:latin typeface="Cambria Math" panose="02040503050406030204" pitchFamily="18" charset="0"/>
                            </a:rPr>
                            <m:t>0,963</m:t>
                          </m:r>
                        </m:e>
                        <m:sup>
                          <m:r>
                            <a:rPr lang="de-DE" sz="2200" b="0" i="1" dirty="0" smtClean="0">
                              <a:latin typeface="Cambria Math" panose="02040503050406030204" pitchFamily="18" charset="0"/>
                            </a:rPr>
                            <m:t>9</m:t>
                          </m:r>
                          <m:r>
                            <a:rPr lang="de-DE" sz="2200" i="1" dirty="0">
                              <a:latin typeface="Cambria Math" panose="02040503050406030204" pitchFamily="18" charset="0"/>
                            </a:rPr>
                            <m:t>−</m:t>
                          </m:r>
                          <m:r>
                            <a:rPr lang="de-DE" sz="2200" b="0" i="1" dirty="0" smtClean="0">
                              <a:latin typeface="Cambria Math" panose="02040503050406030204" pitchFamily="18" charset="0"/>
                            </a:rPr>
                            <m:t>9</m:t>
                          </m:r>
                        </m:sup>
                      </m:sSup>
                      <m:r>
                        <a:rPr lang="de-DE" sz="2200" b="0" i="1" dirty="0" smtClean="0">
                          <a:latin typeface="Cambria Math" panose="02040503050406030204" pitchFamily="18" charset="0"/>
                        </a:rPr>
                        <m:t>=1⋅</m:t>
                      </m:r>
                      <m:sSup>
                        <m:sSupPr>
                          <m:ctrlPr>
                            <a:rPr lang="de-DE" sz="2200" i="1" dirty="0">
                              <a:latin typeface="Cambria Math" panose="02040503050406030204" pitchFamily="18" charset="0"/>
                            </a:rPr>
                          </m:ctrlPr>
                        </m:sSupPr>
                        <m:e>
                          <m:r>
                            <a:rPr lang="de-DE" sz="2200" i="1" dirty="0">
                              <a:latin typeface="Cambria Math" panose="02040503050406030204" pitchFamily="18" charset="0"/>
                            </a:rPr>
                            <m:t>0,064</m:t>
                          </m:r>
                        </m:e>
                        <m:sup>
                          <m:r>
                            <a:rPr lang="de-DE" sz="2200" i="1" dirty="0">
                              <a:latin typeface="Cambria Math" panose="02040503050406030204" pitchFamily="18" charset="0"/>
                            </a:rPr>
                            <m:t>9</m:t>
                          </m:r>
                        </m:sup>
                      </m:sSup>
                      <m:r>
                        <a:rPr lang="de-DE" sz="2200" i="1" dirty="0">
                          <a:latin typeface="Cambria Math" panose="02040503050406030204" pitchFamily="18" charset="0"/>
                        </a:rPr>
                        <m:t>⋅</m:t>
                      </m:r>
                      <m:r>
                        <a:rPr lang="de-DE" sz="2200" b="0" i="1" dirty="0" smtClean="0">
                          <a:latin typeface="Cambria Math" panose="02040503050406030204" pitchFamily="18" charset="0"/>
                        </a:rPr>
                        <m:t>1=</m:t>
                      </m:r>
                      <m:sSup>
                        <m:sSupPr>
                          <m:ctrlPr>
                            <a:rPr lang="de-DE" sz="2200" i="1" dirty="0">
                              <a:latin typeface="Cambria Math" panose="02040503050406030204" pitchFamily="18" charset="0"/>
                            </a:rPr>
                          </m:ctrlPr>
                        </m:sSupPr>
                        <m:e>
                          <m:r>
                            <a:rPr lang="de-DE" sz="2200" i="1" dirty="0">
                              <a:latin typeface="Cambria Math" panose="02040503050406030204" pitchFamily="18" charset="0"/>
                            </a:rPr>
                            <m:t>0,064</m:t>
                          </m:r>
                        </m:e>
                        <m:sup>
                          <m:r>
                            <a:rPr lang="de-DE" sz="2200" i="1" dirty="0">
                              <a:latin typeface="Cambria Math" panose="02040503050406030204" pitchFamily="18" charset="0"/>
                            </a:rPr>
                            <m:t>9</m:t>
                          </m:r>
                        </m:sup>
                      </m:sSup>
                    </m:oMath>
                  </m:oMathPara>
                </a14:m>
                <a:endParaRPr lang="de-DE" sz="2200" dirty="0" smtClean="0"/>
              </a:p>
              <a:p>
                <a:pPr marL="0" indent="0">
                  <a:buClrTx/>
                  <a:buSzPct val="100000"/>
                  <a:buNone/>
                </a:pPr>
                <a:r>
                  <a:rPr lang="de-DE" sz="2200" dirty="0"/>
                  <a:t>Für </a:t>
                </a:r>
                <a14:m>
                  <m:oMath xmlns:m="http://schemas.openxmlformats.org/officeDocument/2006/math">
                    <m:r>
                      <a:rPr lang="de-DE" sz="2200" i="1" dirty="0">
                        <a:latin typeface="Cambria Math" panose="02040503050406030204" pitchFamily="18" charset="0"/>
                      </a:rPr>
                      <m:t>𝑋</m:t>
                    </m:r>
                    <m:r>
                      <a:rPr lang="de-DE" sz="2200" i="1" dirty="0">
                        <a:latin typeface="Cambria Math" panose="02040503050406030204" pitchFamily="18" charset="0"/>
                      </a:rPr>
                      <m:t>=8</m:t>
                    </m:r>
                  </m:oMath>
                </a14:m>
                <a:r>
                  <a:rPr lang="de-DE" sz="2200" dirty="0"/>
                  <a:t> </a:t>
                </a:r>
                <a:r>
                  <a:rPr lang="de-DE" sz="2200" dirty="0" smtClean="0"/>
                  <a:t>gilt </a:t>
                </a:r>
                <a:endParaRPr lang="de-DE" sz="2200" dirty="0"/>
              </a:p>
              <a:p>
                <a:pPr marL="0" indent="0">
                  <a:buClrTx/>
                  <a:buSzPct val="100000"/>
                  <a:buNone/>
                </a:pPr>
                <a14:m>
                  <m:oMathPara xmlns:m="http://schemas.openxmlformats.org/officeDocument/2006/math">
                    <m:oMathParaPr>
                      <m:jc m:val="centerGroup"/>
                    </m:oMathParaPr>
                    <m:oMath xmlns:m="http://schemas.openxmlformats.org/officeDocument/2006/math">
                      <m:r>
                        <a:rPr lang="de-DE" sz="2200" i="1" dirty="0">
                          <a:latin typeface="Cambria Math" panose="02040503050406030204" pitchFamily="18" charset="0"/>
                        </a:rPr>
                        <m:t>𝑃</m:t>
                      </m:r>
                      <m:d>
                        <m:dPr>
                          <m:ctrlPr>
                            <a:rPr lang="de-DE" sz="2200" i="1" dirty="0">
                              <a:latin typeface="Cambria Math" panose="02040503050406030204" pitchFamily="18" charset="0"/>
                            </a:rPr>
                          </m:ctrlPr>
                        </m:dPr>
                        <m:e>
                          <m:r>
                            <a:rPr lang="de-DE" sz="2200" i="1" dirty="0">
                              <a:latin typeface="Cambria Math" panose="02040503050406030204" pitchFamily="18" charset="0"/>
                            </a:rPr>
                            <m:t>𝑋</m:t>
                          </m:r>
                          <m:r>
                            <a:rPr lang="de-DE" sz="2200" i="1" dirty="0">
                              <a:latin typeface="Cambria Math" panose="02040503050406030204" pitchFamily="18" charset="0"/>
                            </a:rPr>
                            <m:t>=8</m:t>
                          </m:r>
                        </m:e>
                      </m:d>
                      <m:r>
                        <a:rPr lang="de-DE" sz="2200" dirty="0">
                          <a:latin typeface="Cambria Math" panose="02040503050406030204" pitchFamily="18" charset="0"/>
                        </a:rPr>
                        <m:t>=</m:t>
                      </m:r>
                      <m:d>
                        <m:dPr>
                          <m:ctrlPr>
                            <a:rPr lang="de-DE" sz="2200" i="1" dirty="0">
                              <a:latin typeface="Cambria Math" panose="02040503050406030204" pitchFamily="18" charset="0"/>
                            </a:rPr>
                          </m:ctrlPr>
                        </m:dPr>
                        <m:e>
                          <m:eqArr>
                            <m:eqArrPr>
                              <m:ctrlPr>
                                <a:rPr lang="de-DE" sz="2200" i="1" dirty="0">
                                  <a:latin typeface="Cambria Math" panose="02040503050406030204" pitchFamily="18" charset="0"/>
                                </a:rPr>
                              </m:ctrlPr>
                            </m:eqArrPr>
                            <m:e>
                              <m:r>
                                <a:rPr lang="de-DE" sz="2200" i="1" dirty="0">
                                  <a:latin typeface="Cambria Math" panose="02040503050406030204" pitchFamily="18" charset="0"/>
                                </a:rPr>
                                <m:t>9</m:t>
                              </m:r>
                            </m:e>
                            <m:e>
                              <m:r>
                                <a:rPr lang="de-DE" sz="2200" b="0" i="1" dirty="0" smtClean="0">
                                  <a:latin typeface="Cambria Math" panose="02040503050406030204" pitchFamily="18" charset="0"/>
                                </a:rPr>
                                <m:t>8</m:t>
                              </m:r>
                            </m:e>
                          </m:eqArr>
                        </m:e>
                      </m:d>
                      <m:sSup>
                        <m:sSupPr>
                          <m:ctrlPr>
                            <a:rPr lang="de-DE" sz="2200" i="1" dirty="0">
                              <a:latin typeface="Cambria Math" panose="02040503050406030204" pitchFamily="18" charset="0"/>
                            </a:rPr>
                          </m:ctrlPr>
                        </m:sSupPr>
                        <m:e>
                          <m:r>
                            <a:rPr lang="de-DE" sz="2200" i="1" dirty="0">
                              <a:latin typeface="Cambria Math" panose="02040503050406030204" pitchFamily="18" charset="0"/>
                            </a:rPr>
                            <m:t>0,064</m:t>
                          </m:r>
                        </m:e>
                        <m:sup>
                          <m:r>
                            <a:rPr lang="de-DE" sz="2200" b="0" i="1" dirty="0" smtClean="0">
                              <a:latin typeface="Cambria Math" panose="02040503050406030204" pitchFamily="18" charset="0"/>
                            </a:rPr>
                            <m:t>8</m:t>
                          </m:r>
                        </m:sup>
                      </m:sSup>
                      <m:r>
                        <a:rPr lang="de-DE" sz="2200" i="1" dirty="0">
                          <a:latin typeface="Cambria Math" panose="02040503050406030204" pitchFamily="18" charset="0"/>
                        </a:rPr>
                        <m:t>⋅</m:t>
                      </m:r>
                      <m:sSup>
                        <m:sSupPr>
                          <m:ctrlPr>
                            <a:rPr lang="de-DE" sz="2200" i="1" dirty="0">
                              <a:latin typeface="Cambria Math" panose="02040503050406030204" pitchFamily="18" charset="0"/>
                            </a:rPr>
                          </m:ctrlPr>
                        </m:sSupPr>
                        <m:e>
                          <m:r>
                            <a:rPr lang="de-DE" sz="2200" i="1" dirty="0">
                              <a:latin typeface="Cambria Math" panose="02040503050406030204" pitchFamily="18" charset="0"/>
                            </a:rPr>
                            <m:t>0,963</m:t>
                          </m:r>
                        </m:e>
                        <m:sup>
                          <m:r>
                            <a:rPr lang="de-DE" sz="2200" i="1" dirty="0">
                              <a:latin typeface="Cambria Math" panose="02040503050406030204" pitchFamily="18" charset="0"/>
                            </a:rPr>
                            <m:t>9−</m:t>
                          </m:r>
                          <m:r>
                            <a:rPr lang="de-DE" sz="2200" b="0" i="1" dirty="0" smtClean="0">
                              <a:latin typeface="Cambria Math" panose="02040503050406030204" pitchFamily="18" charset="0"/>
                            </a:rPr>
                            <m:t>8</m:t>
                          </m:r>
                        </m:sup>
                      </m:sSup>
                      <m:r>
                        <a:rPr lang="de-DE" sz="2200" i="1" dirty="0">
                          <a:latin typeface="Cambria Math" panose="02040503050406030204" pitchFamily="18" charset="0"/>
                        </a:rPr>
                        <m:t>=</m:t>
                      </m:r>
                      <m:r>
                        <a:rPr lang="de-DE" sz="2200" b="0" i="1" dirty="0" smtClean="0">
                          <a:latin typeface="Cambria Math" panose="02040503050406030204" pitchFamily="18" charset="0"/>
                        </a:rPr>
                        <m:t>9</m:t>
                      </m:r>
                      <m:r>
                        <a:rPr lang="de-DE" sz="2200" i="1" dirty="0">
                          <a:latin typeface="Cambria Math" panose="02040503050406030204" pitchFamily="18" charset="0"/>
                        </a:rPr>
                        <m:t>⋅</m:t>
                      </m:r>
                      <m:sSup>
                        <m:sSupPr>
                          <m:ctrlPr>
                            <a:rPr lang="de-DE" sz="2200" i="1" dirty="0">
                              <a:latin typeface="Cambria Math" panose="02040503050406030204" pitchFamily="18" charset="0"/>
                            </a:rPr>
                          </m:ctrlPr>
                        </m:sSupPr>
                        <m:e>
                          <m:r>
                            <a:rPr lang="de-DE" sz="2200" i="1" dirty="0">
                              <a:latin typeface="Cambria Math" panose="02040503050406030204" pitchFamily="18" charset="0"/>
                            </a:rPr>
                            <m:t>0,064</m:t>
                          </m:r>
                        </m:e>
                        <m:sup>
                          <m:r>
                            <a:rPr lang="de-DE" sz="2200" b="0" i="1" dirty="0" smtClean="0">
                              <a:latin typeface="Cambria Math" panose="02040503050406030204" pitchFamily="18" charset="0"/>
                            </a:rPr>
                            <m:t>8</m:t>
                          </m:r>
                        </m:sup>
                      </m:sSup>
                      <m:r>
                        <a:rPr lang="de-DE" sz="2200" i="1" dirty="0">
                          <a:latin typeface="Cambria Math" panose="02040503050406030204" pitchFamily="18" charset="0"/>
                        </a:rPr>
                        <m:t>⋅</m:t>
                      </m:r>
                      <m:sSup>
                        <m:sSupPr>
                          <m:ctrlPr>
                            <a:rPr lang="de-DE" sz="2200" i="1" dirty="0">
                              <a:latin typeface="Cambria Math" panose="02040503050406030204" pitchFamily="18" charset="0"/>
                            </a:rPr>
                          </m:ctrlPr>
                        </m:sSupPr>
                        <m:e>
                          <m:r>
                            <a:rPr lang="de-DE" sz="2200" i="1" dirty="0">
                              <a:latin typeface="Cambria Math" panose="02040503050406030204" pitchFamily="18" charset="0"/>
                            </a:rPr>
                            <m:t>0,963</m:t>
                          </m:r>
                        </m:e>
                        <m:sup>
                          <m:r>
                            <a:rPr lang="de-DE" sz="2200" b="0" i="1" dirty="0" smtClean="0">
                              <a:latin typeface="Cambria Math" panose="02040503050406030204" pitchFamily="18" charset="0"/>
                            </a:rPr>
                            <m:t>1</m:t>
                          </m:r>
                        </m:sup>
                      </m:sSup>
                    </m:oMath>
                  </m:oMathPara>
                </a14:m>
                <a:endParaRPr lang="de-DE" sz="2200" dirty="0"/>
              </a:p>
            </p:txBody>
          </p:sp>
        </mc:Choice>
        <mc:Fallback xmlns="">
          <p:sp>
            <p:nvSpPr>
              <p:cNvPr id="58" name="Inhaltsplatzhalter 57"/>
              <p:cNvSpPr>
                <a:spLocks noGrp="1" noRot="1" noChangeAspect="1" noMove="1" noResize="1" noEditPoints="1" noAdjustHandles="1" noChangeArrowheads="1" noChangeShapeType="1" noTextEdit="1"/>
              </p:cNvSpPr>
              <p:nvPr>
                <p:ph sz="quarter" idx="1"/>
              </p:nvPr>
            </p:nvSpPr>
            <p:spPr>
              <a:blipFill>
                <a:blip r:embed="rId2"/>
                <a:stretch>
                  <a:fillRect l="-814" t="-1476"/>
                </a:stretch>
              </a:blipFill>
            </p:spPr>
            <p:txBody>
              <a:bodyPr/>
              <a:lstStyle/>
              <a:p>
                <a:r>
                  <a:rPr lang="de-DE">
                    <a:noFill/>
                  </a:rPr>
                  <a:t> </a:t>
                </a:r>
              </a:p>
            </p:txBody>
          </p:sp>
        </mc:Fallback>
      </mc:AlternateContent>
      <p:sp>
        <p:nvSpPr>
          <p:cNvPr id="13" name="Titel 12"/>
          <p:cNvSpPr>
            <a:spLocks noGrp="1"/>
          </p:cNvSpPr>
          <p:nvPr>
            <p:ph type="title"/>
          </p:nvPr>
        </p:nvSpPr>
        <p:spPr/>
        <p:txBody>
          <a:bodyPr>
            <a:normAutofit/>
          </a:bodyPr>
          <a:lstStyle/>
          <a:p>
            <a:r>
              <a:rPr lang="de-DE" sz="4000" dirty="0" smtClean="0"/>
              <a:t>Wahlteil 2019 – Aufgabe C 2</a:t>
            </a:r>
            <a:endParaRPr lang="de-DE" sz="4000" dirty="0"/>
          </a:p>
        </p:txBody>
      </p:sp>
    </p:spTree>
    <p:extLst>
      <p:ext uri="{BB962C8B-B14F-4D97-AF65-F5344CB8AC3E}">
        <p14:creationId xmlns:p14="http://schemas.microsoft.com/office/powerpoint/2010/main" val="208911030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alathea">
  <a:themeElements>
    <a:clrScheme name="Benutzerdefiniert 1">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0000FF"/>
      </a:hlink>
      <a:folHlink>
        <a:srgbClr val="7030A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athea">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0</TotalTime>
  <Words>437</Words>
  <Application>Microsoft Office PowerPoint</Application>
  <PresentationFormat>Benutzerdefiniert</PresentationFormat>
  <Paragraphs>108</Paragraphs>
  <Slides>15</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15</vt:i4>
      </vt:variant>
    </vt:vector>
  </HeadingPairs>
  <TitlesOfParts>
    <vt:vector size="21" baseType="lpstr">
      <vt:lpstr>Calibri</vt:lpstr>
      <vt:lpstr>Cambria Math</vt:lpstr>
      <vt:lpstr>Tw Cen MT Condensed</vt:lpstr>
      <vt:lpstr>Wingdings</vt:lpstr>
      <vt:lpstr>Wingdings 2</vt:lpstr>
      <vt:lpstr>Galathea</vt:lpstr>
      <vt:lpstr>PowerPoint-Präsentation</vt:lpstr>
      <vt:lpstr>Wahlteil 2019 – Aufgabe C 2</vt:lpstr>
      <vt:lpstr>Wahlteil 2019 – Aufgabe C 2</vt:lpstr>
      <vt:lpstr>Wahlteil 2019 – Aufgabe C 2</vt:lpstr>
      <vt:lpstr>Wahlteil 2019 – Aufgabe C 2</vt:lpstr>
      <vt:lpstr>Wahlteil 2019 – Aufgabe C 2</vt:lpstr>
      <vt:lpstr>Wahlteil 2019 – Aufgabe C 2</vt:lpstr>
      <vt:lpstr>Wahlteil 2019 – Aufgabe C 2</vt:lpstr>
      <vt:lpstr>Wahlteil 2019 – Aufgabe C 2</vt:lpstr>
      <vt:lpstr>Wahlteil 2019 – Aufgabe C 2</vt:lpstr>
      <vt:lpstr>Wahlteil 2019 – Aufgabe C 2</vt:lpstr>
      <vt:lpstr>Wahlteil 2019 – Aufgabe C 2</vt:lpstr>
      <vt:lpstr>Wahlteil 2019 – Aufgabe C 2</vt:lpstr>
      <vt:lpstr>Wahlteil 2019 – Aufgabe C 2</vt:lpstr>
      <vt:lpstr>Wahlteil 2019 – Aufgabe C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Klaus Messner</dc:creator>
  <cp:lastModifiedBy>Klaus Messner</cp:lastModifiedBy>
  <cp:revision>275</cp:revision>
  <dcterms:modified xsi:type="dcterms:W3CDTF">2019-11-08T15:50:44Z</dcterms:modified>
</cp:coreProperties>
</file>