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25"/>
  </p:notesMasterIdLst>
  <p:sldIdLst>
    <p:sldId id="256" r:id="rId2"/>
    <p:sldId id="258" r:id="rId3"/>
    <p:sldId id="259" r:id="rId4"/>
    <p:sldId id="260" r:id="rId5"/>
    <p:sldId id="266" r:id="rId6"/>
    <p:sldId id="279" r:id="rId7"/>
    <p:sldId id="261" r:id="rId8"/>
    <p:sldId id="281" r:id="rId9"/>
    <p:sldId id="282" r:id="rId10"/>
    <p:sldId id="263" r:id="rId11"/>
    <p:sldId id="283" r:id="rId12"/>
    <p:sldId id="284" r:id="rId13"/>
    <p:sldId id="285" r:id="rId14"/>
    <p:sldId id="286" r:id="rId15"/>
    <p:sldId id="294" r:id="rId16"/>
    <p:sldId id="280" r:id="rId17"/>
    <p:sldId id="287" r:id="rId18"/>
    <p:sldId id="288" r:id="rId19"/>
    <p:sldId id="289" r:id="rId20"/>
    <p:sldId id="290" r:id="rId21"/>
    <p:sldId id="291" r:id="rId22"/>
    <p:sldId id="292" r:id="rId23"/>
    <p:sldId id="293" r:id="rId24"/>
  </p:sldIdLst>
  <p:sldSz cx="10080625" cy="7559675"/>
  <p:notesSz cx="7559675" cy="10691813"/>
  <p:defaultText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262" autoAdjust="0"/>
  </p:normalViewPr>
  <p:slideViewPr>
    <p:cSldViewPr>
      <p:cViewPr varScale="1">
        <p:scale>
          <a:sx n="101" d="100"/>
          <a:sy n="101" d="100"/>
        </p:scale>
        <p:origin x="792" y="108"/>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DED8B071-2D22-4D06-877C-25E74B38C3CC}" type="datetimeFigureOut">
              <a:rPr lang="de-DE" smtClean="0"/>
              <a:t>25.04.2021</a:t>
            </a:fld>
            <a:endParaRPr lang="de-DE"/>
          </a:p>
        </p:txBody>
      </p:sp>
      <p:sp>
        <p:nvSpPr>
          <p:cNvPr id="4" name="Folienbildplatzhalter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D8247928-C5BF-4DBD-8378-9BAFE820D397}" type="slidenum">
              <a:rPr lang="de-DE" smtClean="0"/>
              <a:t>‹Nr.›</a:t>
            </a:fld>
            <a:endParaRPr lang="de-DE"/>
          </a:p>
        </p:txBody>
      </p:sp>
    </p:spTree>
    <p:extLst>
      <p:ext uri="{BB962C8B-B14F-4D97-AF65-F5344CB8AC3E}">
        <p14:creationId xmlns:p14="http://schemas.microsoft.com/office/powerpoint/2010/main" val="107904317"/>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2"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7"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6"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1" algn="l" defTabSz="9143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7" name="Rechteck 6"/>
          <p:cNvSpPr/>
          <p:nvPr/>
        </p:nvSpPr>
        <p:spPr bwMode="white">
          <a:xfrm>
            <a:off x="0" y="6581957"/>
            <a:ext cx="10080625" cy="97771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0" name="Rechteck 9"/>
          <p:cNvSpPr/>
          <p:nvPr/>
        </p:nvSpPr>
        <p:spPr>
          <a:xfrm>
            <a:off x="-10081" y="6672673"/>
            <a:ext cx="2479834" cy="78620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1" name="Rechteck 10"/>
          <p:cNvSpPr/>
          <p:nvPr/>
        </p:nvSpPr>
        <p:spPr>
          <a:xfrm>
            <a:off x="2600801" y="6662594"/>
            <a:ext cx="7479824" cy="78620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8" name="Titel 7"/>
          <p:cNvSpPr>
            <a:spLocks noGrp="1"/>
          </p:cNvSpPr>
          <p:nvPr>
            <p:ph type="ctrTitle"/>
          </p:nvPr>
        </p:nvSpPr>
        <p:spPr>
          <a:xfrm>
            <a:off x="2604161" y="4451809"/>
            <a:ext cx="7140443" cy="2015913"/>
          </a:xfrm>
        </p:spPr>
        <p:txBody>
          <a:bodyPr anchor="b"/>
          <a:lstStyle>
            <a:lvl1pPr>
              <a:defRPr cap="all" baseline="0"/>
            </a:lvl1pPr>
          </a:lstStyle>
          <a:p>
            <a:r>
              <a:rPr kumimoji="0" lang="de-DE"/>
              <a:t>Titelmasterformat durch Klicken bearbeiten</a:t>
            </a:r>
            <a:endParaRPr kumimoji="0" lang="en-US"/>
          </a:p>
        </p:txBody>
      </p:sp>
      <p:sp>
        <p:nvSpPr>
          <p:cNvPr id="9" name="Untertitel 8"/>
          <p:cNvSpPr>
            <a:spLocks noGrp="1"/>
          </p:cNvSpPr>
          <p:nvPr>
            <p:ph type="subTitle" idx="1"/>
          </p:nvPr>
        </p:nvSpPr>
        <p:spPr>
          <a:xfrm>
            <a:off x="2604162" y="6669045"/>
            <a:ext cx="7392458" cy="755968"/>
          </a:xfrm>
        </p:spPr>
        <p:txBody>
          <a:bodyPr anchor="ctr">
            <a:normAutofit/>
          </a:bodyPr>
          <a:lstStyle>
            <a:lvl1pPr marL="0" indent="0" algn="l">
              <a:buNone/>
              <a:defRPr sz="2900">
                <a:solidFill>
                  <a:srgbClr val="FFFFFF"/>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a:xfrm>
            <a:off x="84005" y="6689617"/>
            <a:ext cx="2268141" cy="755968"/>
          </a:xfrm>
        </p:spPr>
        <p:txBody>
          <a:bodyPr>
            <a:noAutofit/>
          </a:bodyPr>
          <a:lstStyle>
            <a:lvl1pPr algn="ctr">
              <a:defRPr sz="2200">
                <a:solidFill>
                  <a:srgbClr val="FFFFFF"/>
                </a:solidFill>
              </a:defRPr>
            </a:lvl1pPr>
          </a:lstStyle>
          <a:p>
            <a:r>
              <a:rPr lang="de-DE" sz="1400" smtClean="0"/>
              <a:t>&lt;Datum/Uhrzeit&gt;</a:t>
            </a:r>
            <a:endParaRPr lang="de-DE"/>
          </a:p>
        </p:txBody>
      </p:sp>
      <p:sp>
        <p:nvSpPr>
          <p:cNvPr id="17" name="Fußzeilenplatzhalter 16"/>
          <p:cNvSpPr>
            <a:spLocks noGrp="1"/>
          </p:cNvSpPr>
          <p:nvPr>
            <p:ph type="ftr" sz="quarter" idx="11"/>
          </p:nvPr>
        </p:nvSpPr>
        <p:spPr>
          <a:xfrm>
            <a:off x="2299001" y="260740"/>
            <a:ext cx="6468401" cy="402483"/>
          </a:xfrm>
        </p:spPr>
        <p:txBody>
          <a:bodyPr/>
          <a:lstStyle>
            <a:lvl1pPr algn="r">
              <a:defRPr>
                <a:solidFill>
                  <a:schemeClr val="tx2"/>
                </a:solidFill>
              </a:defRPr>
            </a:lvl1pPr>
          </a:lstStyle>
          <a:p>
            <a:pPr algn="ctr"/>
            <a:r>
              <a:rPr lang="de-DE" sz="1400"/>
              <a:t>&lt;Fußzeile&gt;</a:t>
            </a:r>
            <a:endParaRPr lang="de-DE"/>
          </a:p>
        </p:txBody>
      </p:sp>
      <p:sp>
        <p:nvSpPr>
          <p:cNvPr id="29" name="Foliennummernplatzhalter 28"/>
          <p:cNvSpPr>
            <a:spLocks noGrp="1"/>
          </p:cNvSpPr>
          <p:nvPr>
            <p:ph type="sldNum" sz="quarter" idx="12"/>
          </p:nvPr>
        </p:nvSpPr>
        <p:spPr>
          <a:xfrm>
            <a:off x="8820547" y="251989"/>
            <a:ext cx="924057" cy="419982"/>
          </a:xfrm>
        </p:spPr>
        <p:txBody>
          <a:bodyPr/>
          <a:lstStyle>
            <a:lvl1pPr>
              <a:defRPr>
                <a:solidFill>
                  <a:schemeClr val="tx2"/>
                </a:solidFill>
              </a:defRPr>
            </a:lvl1pPr>
          </a:lstStyle>
          <a:p>
            <a:pPr algn="r"/>
            <a:fld id="{11612171-5131-4161-9121-71D1E19191A1}" type="slidenum">
              <a:rPr lang="de-DE" sz="1400"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r>
              <a:rPr lang="de-DE" sz="1400" smtClean="0"/>
              <a:t>&lt;Datum/Uhrzeit&gt;</a:t>
            </a:r>
            <a:endParaRPr lang="de-DE"/>
          </a:p>
        </p:txBody>
      </p:sp>
      <p:sp>
        <p:nvSpPr>
          <p:cNvPr id="5" name="Fußzeilenplatzhalter 4"/>
          <p:cNvSpPr>
            <a:spLocks noGrp="1"/>
          </p:cNvSpPr>
          <p:nvPr>
            <p:ph type="ftr" sz="quarter" idx="11"/>
          </p:nvPr>
        </p:nvSpPr>
        <p:spPr/>
        <p:txBody>
          <a:bodyPr/>
          <a:lstStyle/>
          <a:p>
            <a:pPr algn="ctr"/>
            <a:r>
              <a:rPr lang="de-DE" sz="1400"/>
              <a:t>&lt;Fußzeile&gt;</a:t>
            </a:r>
            <a:endParaRPr lang="de-DE"/>
          </a:p>
        </p:txBody>
      </p:sp>
      <p:sp>
        <p:nvSpPr>
          <p:cNvPr id="6" name="Foliennummernplatzhalter 5"/>
          <p:cNvSpPr>
            <a:spLocks noGrp="1"/>
          </p:cNvSpPr>
          <p:nvPr>
            <p:ph type="sldNum" sz="quarter" idx="12"/>
          </p:nvPr>
        </p:nvSpPr>
        <p:spPr/>
        <p:txBody>
          <a:bodyPr/>
          <a:lstStyle/>
          <a:p>
            <a:pPr algn="r"/>
            <a:fld id="{11612171-5131-4161-9121-71D1E19191A1}" type="slidenum">
              <a:rPr lang="de-DE" sz="1400"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1"/>
      </p:bgRef>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24448" y="671972"/>
            <a:ext cx="2268141" cy="6080989"/>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504031" y="671971"/>
            <a:ext cx="6132380" cy="6080990"/>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7224448" y="6887706"/>
            <a:ext cx="2436151" cy="402483"/>
          </a:xfrm>
        </p:spPr>
        <p:txBody>
          <a:bodyPr/>
          <a:lstStyle/>
          <a:p>
            <a:r>
              <a:rPr lang="de-DE" sz="1400" smtClean="0"/>
              <a:t>&lt;Datum/Uhrzeit&gt;</a:t>
            </a:r>
            <a:endParaRPr lang="de-DE"/>
          </a:p>
        </p:txBody>
      </p:sp>
      <p:sp>
        <p:nvSpPr>
          <p:cNvPr id="5" name="Fußzeilenplatzhalter 4"/>
          <p:cNvSpPr>
            <a:spLocks noGrp="1"/>
          </p:cNvSpPr>
          <p:nvPr>
            <p:ph type="ftr" sz="quarter" idx="11"/>
          </p:nvPr>
        </p:nvSpPr>
        <p:spPr>
          <a:xfrm>
            <a:off x="504033" y="6887492"/>
            <a:ext cx="6144378" cy="402483"/>
          </a:xfrm>
        </p:spPr>
        <p:txBody>
          <a:bodyPr/>
          <a:lstStyle/>
          <a:p>
            <a:pPr algn="ctr"/>
            <a:r>
              <a:rPr lang="de-DE" sz="1400"/>
              <a:t>&lt;Fußzeile&gt;</a:t>
            </a:r>
            <a:endParaRPr lang="de-DE"/>
          </a:p>
        </p:txBody>
      </p:sp>
      <p:sp>
        <p:nvSpPr>
          <p:cNvPr id="7" name="Rechteck 6"/>
          <p:cNvSpPr/>
          <p:nvPr/>
        </p:nvSpPr>
        <p:spPr bwMode="white">
          <a:xfrm>
            <a:off x="6720767" y="0"/>
            <a:ext cx="352822" cy="7559675"/>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8" name="Rechteck 7"/>
          <p:cNvSpPr/>
          <p:nvPr/>
        </p:nvSpPr>
        <p:spPr>
          <a:xfrm>
            <a:off x="6771170" y="671971"/>
            <a:ext cx="252016" cy="6887704"/>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9" name="Rechteck 8"/>
          <p:cNvSpPr/>
          <p:nvPr/>
        </p:nvSpPr>
        <p:spPr>
          <a:xfrm>
            <a:off x="6771170" y="0"/>
            <a:ext cx="252016" cy="587975"/>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6603191" y="159228"/>
            <a:ext cx="587975" cy="269518"/>
          </a:xfrm>
        </p:spPr>
        <p:txBody>
          <a:bodyPr/>
          <a:lstStyle/>
          <a:p>
            <a:pPr algn="r"/>
            <a:fld id="{11612171-5131-4161-9121-71D1E19191A1}" type="slidenum">
              <a:rPr lang="de-DE" sz="1400"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1" y="337321"/>
            <a:ext cx="9071640" cy="1262520"/>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504001" y="1769040"/>
            <a:ext cx="9071640" cy="4385160"/>
          </a:xfrm>
          <a:prstGeom prst="rect">
            <a:avLst/>
          </a:prstGeom>
        </p:spPr>
        <p:txBody>
          <a:bodyPr wrap="none"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75402" y="251989"/>
            <a:ext cx="8988557" cy="1091953"/>
          </a:xfrm>
        </p:spPr>
        <p:txBody>
          <a:bodyPr/>
          <a:lstStyle/>
          <a:p>
            <a:r>
              <a:rPr kumimoji="0" lang="de-DE"/>
              <a:t>Titelmasterformat durch Klicken bearbeiten</a:t>
            </a:r>
            <a:endParaRPr kumimoji="0" lang="en-US"/>
          </a:p>
        </p:txBody>
      </p:sp>
      <p:sp>
        <p:nvSpPr>
          <p:cNvPr id="4" name="Datumsplatzhalter 3"/>
          <p:cNvSpPr>
            <a:spLocks noGrp="1"/>
          </p:cNvSpPr>
          <p:nvPr>
            <p:ph type="dt" sz="half" idx="10"/>
          </p:nvPr>
        </p:nvSpPr>
        <p:spPr/>
        <p:txBody>
          <a:bodyPr/>
          <a:lstStyle/>
          <a:p>
            <a:r>
              <a:rPr lang="de-DE" sz="1400" smtClean="0"/>
              <a:t>&lt;Datum/Uhrzeit&gt;</a:t>
            </a:r>
            <a:endParaRPr lang="de-DE"/>
          </a:p>
        </p:txBody>
      </p:sp>
      <p:sp>
        <p:nvSpPr>
          <p:cNvPr id="5" name="Fußzeilenplatzhalter 4"/>
          <p:cNvSpPr>
            <a:spLocks noGrp="1"/>
          </p:cNvSpPr>
          <p:nvPr>
            <p:ph type="ftr" sz="quarter" idx="11"/>
          </p:nvPr>
        </p:nvSpPr>
        <p:spPr/>
        <p:txBody>
          <a:bodyPr/>
          <a:lstStyle/>
          <a:p>
            <a:pPr algn="ctr"/>
            <a:r>
              <a:rPr lang="de-DE" sz="1400"/>
              <a:t>&lt;Fußzeile&gt;</a:t>
            </a:r>
            <a:endParaRPr lang="de-DE"/>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algn="r"/>
            <a:fld id="{11612171-5131-4161-9121-71D1E19191A1}" type="slidenum">
              <a:rPr lang="de-DE" sz="1400" smtClean="0"/>
              <a:t>‹Nr.›</a:t>
            </a:fld>
            <a:endParaRPr lang="de-DE"/>
          </a:p>
        </p:txBody>
      </p:sp>
      <p:sp>
        <p:nvSpPr>
          <p:cNvPr id="8" name="Inhaltsplatzhalter 7"/>
          <p:cNvSpPr>
            <a:spLocks noGrp="1"/>
          </p:cNvSpPr>
          <p:nvPr>
            <p:ph sz="quarter" idx="1"/>
          </p:nvPr>
        </p:nvSpPr>
        <p:spPr>
          <a:xfrm>
            <a:off x="675402" y="1763924"/>
            <a:ext cx="8988557" cy="4955787"/>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3">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12095" y="3023870"/>
            <a:ext cx="7852737" cy="1844421"/>
          </a:xfrm>
        </p:spPr>
        <p:txBody>
          <a:bodyPr anchor="t"/>
          <a:lstStyle>
            <a:lvl1pPr marL="0" indent="0">
              <a:buNone/>
              <a:defRPr sz="310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de-DE"/>
              <a:t>Textmasterformat bearbeiten</a:t>
            </a:r>
          </a:p>
        </p:txBody>
      </p:sp>
      <p:sp>
        <p:nvSpPr>
          <p:cNvPr id="7" name="Rechteck 6"/>
          <p:cNvSpPr/>
          <p:nvPr/>
        </p:nvSpPr>
        <p:spPr bwMode="white">
          <a:xfrm>
            <a:off x="0" y="1679928"/>
            <a:ext cx="10080625" cy="125994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8" name="Rechteck 7"/>
          <p:cNvSpPr/>
          <p:nvPr/>
        </p:nvSpPr>
        <p:spPr>
          <a:xfrm>
            <a:off x="0" y="1763924"/>
            <a:ext cx="1428089" cy="109195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9" name="Rechteck 8"/>
          <p:cNvSpPr/>
          <p:nvPr/>
        </p:nvSpPr>
        <p:spPr>
          <a:xfrm>
            <a:off x="1512094" y="1763924"/>
            <a:ext cx="8568531" cy="109195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 name="Titel 1"/>
          <p:cNvSpPr>
            <a:spLocks noGrp="1"/>
          </p:cNvSpPr>
          <p:nvPr>
            <p:ph type="title"/>
          </p:nvPr>
        </p:nvSpPr>
        <p:spPr>
          <a:xfrm>
            <a:off x="1512094" y="1763924"/>
            <a:ext cx="8400521" cy="1091953"/>
          </a:xfrm>
        </p:spPr>
        <p:txBody>
          <a:bodyPr/>
          <a:lstStyle>
            <a:lvl1pPr algn="l">
              <a:buNone/>
              <a:defRPr sz="4900" b="0" cap="none">
                <a:solidFill>
                  <a:srgbClr val="FFFFFF"/>
                </a:solidFill>
              </a:defRPr>
            </a:lvl1pPr>
          </a:lstStyle>
          <a:p>
            <a:r>
              <a:rPr kumimoji="0" lang="de-DE"/>
              <a:t>Titelmasterformat durch Klicken bearbeiten</a:t>
            </a:r>
            <a:endParaRPr kumimoji="0" lang="en-US"/>
          </a:p>
        </p:txBody>
      </p:sp>
      <p:sp>
        <p:nvSpPr>
          <p:cNvPr id="12" name="Datumsplatzhalter 11"/>
          <p:cNvSpPr>
            <a:spLocks noGrp="1"/>
          </p:cNvSpPr>
          <p:nvPr>
            <p:ph type="dt" sz="half" idx="10"/>
          </p:nvPr>
        </p:nvSpPr>
        <p:spPr/>
        <p:txBody>
          <a:bodyPr/>
          <a:lstStyle/>
          <a:p>
            <a:r>
              <a:rPr lang="de-DE" sz="1400" smtClean="0"/>
              <a:t>&lt;Datum/Uhrzeit&gt;</a:t>
            </a:r>
            <a:endParaRPr lang="de-DE"/>
          </a:p>
        </p:txBody>
      </p:sp>
      <p:sp>
        <p:nvSpPr>
          <p:cNvPr id="13" name="Foliennummernplatzhalter 12"/>
          <p:cNvSpPr>
            <a:spLocks noGrp="1"/>
          </p:cNvSpPr>
          <p:nvPr>
            <p:ph type="sldNum" sz="quarter" idx="11"/>
          </p:nvPr>
        </p:nvSpPr>
        <p:spPr>
          <a:xfrm>
            <a:off x="0" y="1931917"/>
            <a:ext cx="1428089" cy="773468"/>
          </a:xfrm>
        </p:spPr>
        <p:txBody>
          <a:bodyPr>
            <a:noAutofit/>
          </a:bodyPr>
          <a:lstStyle>
            <a:lvl1pPr>
              <a:defRPr sz="2600">
                <a:solidFill>
                  <a:srgbClr val="FFFFFF"/>
                </a:solidFill>
              </a:defRPr>
            </a:lvl1pPr>
          </a:lstStyle>
          <a:p>
            <a:pPr algn="r"/>
            <a:fld id="{11612171-5131-4161-9121-71D1E19191A1}" type="slidenum">
              <a:rPr lang="de-DE" sz="1400" smtClean="0"/>
              <a:t>‹Nr.›</a:t>
            </a:fld>
            <a:endParaRPr lang="de-DE"/>
          </a:p>
        </p:txBody>
      </p:sp>
      <p:sp>
        <p:nvSpPr>
          <p:cNvPr id="14" name="Fußzeilenplatzhalter 13"/>
          <p:cNvSpPr>
            <a:spLocks noGrp="1"/>
          </p:cNvSpPr>
          <p:nvPr>
            <p:ph type="ftr" sz="quarter" idx="12"/>
          </p:nvPr>
        </p:nvSpPr>
        <p:spPr/>
        <p:txBody>
          <a:bodyPr/>
          <a:lstStyle/>
          <a:p>
            <a:pPr algn="ctr"/>
            <a:r>
              <a:rPr lang="de-DE" sz="1400"/>
              <a:t>&lt;Fußzeile&gt;</a:t>
            </a:r>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9" name="Inhaltsplatzhalter 8"/>
          <p:cNvSpPr>
            <a:spLocks noGrp="1"/>
          </p:cNvSpPr>
          <p:nvPr>
            <p:ph sz="quarter" idx="1"/>
          </p:nvPr>
        </p:nvSpPr>
        <p:spPr>
          <a:xfrm>
            <a:off x="672041" y="1752203"/>
            <a:ext cx="4284266" cy="5039783"/>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1" name="Inhaltsplatzhalter 10"/>
          <p:cNvSpPr>
            <a:spLocks noGrp="1"/>
          </p:cNvSpPr>
          <p:nvPr>
            <p:ph sz="quarter" idx="2"/>
          </p:nvPr>
        </p:nvSpPr>
        <p:spPr>
          <a:xfrm>
            <a:off x="5341167" y="1752203"/>
            <a:ext cx="4284266" cy="5039783"/>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8" name="Datumsplatzhalter 7"/>
          <p:cNvSpPr>
            <a:spLocks noGrp="1"/>
          </p:cNvSpPr>
          <p:nvPr>
            <p:ph type="dt" sz="half" idx="15"/>
          </p:nvPr>
        </p:nvSpPr>
        <p:spPr/>
        <p:txBody>
          <a:bodyPr rtlCol="0"/>
          <a:lstStyle/>
          <a:p>
            <a:r>
              <a:rPr lang="de-DE" sz="1400" smtClean="0"/>
              <a:t>&lt;Datum/Uhrzeit&gt;</a:t>
            </a:r>
            <a:endParaRPr lang="de-DE"/>
          </a:p>
        </p:txBody>
      </p:sp>
      <p:sp>
        <p:nvSpPr>
          <p:cNvPr id="10" name="Foliennummernplatzhalter 9"/>
          <p:cNvSpPr>
            <a:spLocks noGrp="1"/>
          </p:cNvSpPr>
          <p:nvPr>
            <p:ph type="sldNum" sz="quarter" idx="16"/>
          </p:nvPr>
        </p:nvSpPr>
        <p:spPr/>
        <p:txBody>
          <a:bodyPr rtlCol="0"/>
          <a:lstStyle/>
          <a:p>
            <a:pPr algn="r"/>
            <a:fld id="{11612171-5131-4161-9121-71D1E19191A1}" type="slidenum">
              <a:rPr lang="de-DE" sz="1400" smtClean="0"/>
              <a:t>‹Nr.›</a:t>
            </a:fld>
            <a:endParaRPr lang="de-DE"/>
          </a:p>
        </p:txBody>
      </p:sp>
      <p:sp>
        <p:nvSpPr>
          <p:cNvPr id="12" name="Fußzeilenplatzhalter 11"/>
          <p:cNvSpPr>
            <a:spLocks noGrp="1"/>
          </p:cNvSpPr>
          <p:nvPr>
            <p:ph type="ftr" sz="quarter" idx="17"/>
          </p:nvPr>
        </p:nvSpPr>
        <p:spPr/>
        <p:txBody>
          <a:bodyPr rtlCol="0"/>
          <a:lstStyle/>
          <a:p>
            <a:pPr algn="ctr"/>
            <a:r>
              <a:rPr lang="de-DE" sz="1400"/>
              <a:t>&lt;Fußzeile&gt;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88037" y="300987"/>
            <a:ext cx="8988557" cy="958959"/>
          </a:xfrm>
        </p:spPr>
        <p:txBody>
          <a:bodyPr anchor="ctr"/>
          <a:lstStyle>
            <a:lvl1pPr>
              <a:defRPr/>
            </a:lvl1pPr>
          </a:lstStyle>
          <a:p>
            <a:r>
              <a:rPr kumimoji="0" lang="de-DE"/>
              <a:t>Titelmasterformat durch Klicken bearbeiten</a:t>
            </a:r>
            <a:endParaRPr kumimoji="0" lang="en-US"/>
          </a:p>
        </p:txBody>
      </p:sp>
      <p:sp>
        <p:nvSpPr>
          <p:cNvPr id="11" name="Inhaltsplatzhalter 10"/>
          <p:cNvSpPr>
            <a:spLocks noGrp="1"/>
          </p:cNvSpPr>
          <p:nvPr>
            <p:ph sz="quarter" idx="2"/>
          </p:nvPr>
        </p:nvSpPr>
        <p:spPr>
          <a:xfrm>
            <a:off x="672041" y="2687885"/>
            <a:ext cx="4284266" cy="394783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5292328" y="2687885"/>
            <a:ext cx="4284266" cy="394783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0" name="Datumsplatzhalter 9"/>
          <p:cNvSpPr>
            <a:spLocks noGrp="1"/>
          </p:cNvSpPr>
          <p:nvPr>
            <p:ph type="dt" sz="half" idx="15"/>
          </p:nvPr>
        </p:nvSpPr>
        <p:spPr/>
        <p:txBody>
          <a:bodyPr rtlCol="0"/>
          <a:lstStyle/>
          <a:p>
            <a:r>
              <a:rPr lang="de-DE" sz="1400" smtClean="0"/>
              <a:t>&lt;Datum/Uhrzeit&gt;</a:t>
            </a:r>
            <a:endParaRPr lang="de-DE"/>
          </a:p>
        </p:txBody>
      </p:sp>
      <p:sp>
        <p:nvSpPr>
          <p:cNvPr id="12" name="Foliennummernplatzhalter 11"/>
          <p:cNvSpPr>
            <a:spLocks noGrp="1"/>
          </p:cNvSpPr>
          <p:nvPr>
            <p:ph type="sldNum" sz="quarter" idx="16"/>
          </p:nvPr>
        </p:nvSpPr>
        <p:spPr/>
        <p:txBody>
          <a:bodyPr rtlCol="0"/>
          <a:lstStyle/>
          <a:p>
            <a:pPr algn="r"/>
            <a:fld id="{11612171-5131-4161-9121-71D1E19191A1}" type="slidenum">
              <a:rPr lang="de-DE" sz="1400" smtClean="0"/>
              <a:t>‹Nr.›</a:t>
            </a:fld>
            <a:endParaRPr lang="de-DE"/>
          </a:p>
        </p:txBody>
      </p:sp>
      <p:sp>
        <p:nvSpPr>
          <p:cNvPr id="14" name="Fußzeilenplatzhalter 13"/>
          <p:cNvSpPr>
            <a:spLocks noGrp="1"/>
          </p:cNvSpPr>
          <p:nvPr>
            <p:ph type="ftr" sz="quarter" idx="17"/>
          </p:nvPr>
        </p:nvSpPr>
        <p:spPr/>
        <p:txBody>
          <a:bodyPr rtlCol="0"/>
          <a:lstStyle/>
          <a:p>
            <a:pPr algn="ctr"/>
            <a:r>
              <a:rPr lang="de-DE" sz="1400"/>
              <a:t>&lt;Fußzeile&gt;</a:t>
            </a:r>
            <a:endParaRPr lang="de-DE"/>
          </a:p>
        </p:txBody>
      </p:sp>
      <p:sp>
        <p:nvSpPr>
          <p:cNvPr id="16" name="Textplatzhalter 15"/>
          <p:cNvSpPr>
            <a:spLocks noGrp="1"/>
          </p:cNvSpPr>
          <p:nvPr>
            <p:ph type="body" sz="quarter" idx="1"/>
          </p:nvPr>
        </p:nvSpPr>
        <p:spPr>
          <a:xfrm>
            <a:off x="672041" y="1931917"/>
            <a:ext cx="4284266" cy="705570"/>
          </a:xfrm>
          <a:solidFill>
            <a:schemeClr val="accent2"/>
          </a:solidFill>
        </p:spPr>
        <p:txBody>
          <a:bodyPr rtlCol="0" anchor="ctr"/>
          <a:lstStyle>
            <a:lvl1pPr marL="0" indent="0">
              <a:buFontTx/>
              <a:buNone/>
              <a:defRPr sz="2200" b="1">
                <a:solidFill>
                  <a:srgbClr val="FFFFFF"/>
                </a:solidFill>
              </a:defRPr>
            </a:lvl1pPr>
          </a:lstStyle>
          <a:p>
            <a:pPr lvl="0" eaLnBrk="1" latinLnBrk="0" hangingPunct="1"/>
            <a:r>
              <a:rPr kumimoji="0" lang="de-DE"/>
              <a:t>Textmasterformat bearbeiten</a:t>
            </a:r>
          </a:p>
        </p:txBody>
      </p:sp>
      <p:sp>
        <p:nvSpPr>
          <p:cNvPr id="15" name="Textplatzhalter 14"/>
          <p:cNvSpPr>
            <a:spLocks noGrp="1"/>
          </p:cNvSpPr>
          <p:nvPr>
            <p:ph type="body" sz="quarter" idx="3"/>
          </p:nvPr>
        </p:nvSpPr>
        <p:spPr>
          <a:xfrm>
            <a:off x="5292328" y="1931917"/>
            <a:ext cx="4284266" cy="705570"/>
          </a:xfrm>
          <a:solidFill>
            <a:schemeClr val="accent4"/>
          </a:solidFill>
        </p:spPr>
        <p:txBody>
          <a:bodyPr rtlCol="0" anchor="ctr"/>
          <a:lstStyle>
            <a:lvl1pPr marL="0" indent="0">
              <a:buFontTx/>
              <a:buNone/>
              <a:defRPr sz="2200" b="1">
                <a:solidFill>
                  <a:srgbClr val="FFFFFF"/>
                </a:solidFill>
              </a:defRPr>
            </a:lvl1pPr>
          </a:lstStyle>
          <a:p>
            <a:pPr lvl="0" eaLnBrk="1" latinLnBrk="0" hangingPunct="1"/>
            <a:r>
              <a:rPr kumimoji="0" lang="de-DE"/>
              <a:t>Textmasterformat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r>
              <a:rPr lang="de-DE" sz="1400" smtClean="0"/>
              <a:t>&lt;Datum/Uhrzeit&gt;</a:t>
            </a:r>
            <a:endParaRPr lang="de-DE"/>
          </a:p>
        </p:txBody>
      </p:sp>
      <p:sp>
        <p:nvSpPr>
          <p:cNvPr id="4" name="Fußzeilenplatzhalter 3"/>
          <p:cNvSpPr>
            <a:spLocks noGrp="1"/>
          </p:cNvSpPr>
          <p:nvPr>
            <p:ph type="ftr" sz="quarter" idx="11"/>
          </p:nvPr>
        </p:nvSpPr>
        <p:spPr/>
        <p:txBody>
          <a:bodyPr/>
          <a:lstStyle/>
          <a:p>
            <a:pPr algn="ctr"/>
            <a:r>
              <a:rPr lang="de-DE" sz="1400"/>
              <a:t>&lt;Fußzeile&gt;</a:t>
            </a:r>
            <a:endParaRPr lang="de-DE"/>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algn="r"/>
            <a:fld id="{11612171-5131-4161-9121-71D1E19191A1}" type="slidenum">
              <a:rPr lang="de-DE" sz="1400"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z="1400" smtClean="0"/>
              <a:t>&lt;Datum/Uhrzeit&gt;</a:t>
            </a:r>
            <a:endParaRPr lang="de-DE"/>
          </a:p>
        </p:txBody>
      </p:sp>
      <p:sp>
        <p:nvSpPr>
          <p:cNvPr id="3" name="Fußzeilenplatzhalter 2"/>
          <p:cNvSpPr>
            <a:spLocks noGrp="1"/>
          </p:cNvSpPr>
          <p:nvPr>
            <p:ph type="ftr" sz="quarter" idx="11"/>
          </p:nvPr>
        </p:nvSpPr>
        <p:spPr/>
        <p:txBody>
          <a:bodyPr/>
          <a:lstStyle/>
          <a:p>
            <a:pPr algn="ctr"/>
            <a:r>
              <a:rPr lang="de-DE" sz="1400"/>
              <a:t>&lt;Fußzeile&gt;</a:t>
            </a:r>
            <a:endParaRPr lang="de-DE"/>
          </a:p>
        </p:txBody>
      </p:sp>
      <p:sp>
        <p:nvSpPr>
          <p:cNvPr id="4" name="Foliennummernplatzhalter 3"/>
          <p:cNvSpPr>
            <a:spLocks noGrp="1"/>
          </p:cNvSpPr>
          <p:nvPr>
            <p:ph type="sldNum" sz="quarter" idx="12"/>
          </p:nvPr>
        </p:nvSpPr>
        <p:spPr>
          <a:xfrm>
            <a:off x="0" y="6887704"/>
            <a:ext cx="588036" cy="419982"/>
          </a:xfrm>
        </p:spPr>
        <p:txBody>
          <a:bodyPr/>
          <a:lstStyle>
            <a:lvl1pPr>
              <a:defRPr>
                <a:solidFill>
                  <a:schemeClr val="tx2"/>
                </a:solidFill>
              </a:defRPr>
            </a:lvl1pPr>
          </a:lstStyle>
          <a:p>
            <a:pPr algn="r"/>
            <a:fld id="{11612171-5131-4161-9121-71D1E19191A1}" type="slidenum">
              <a:rPr lang="de-DE" sz="1400"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2042" y="300987"/>
            <a:ext cx="8904552" cy="958959"/>
          </a:xfrm>
        </p:spPr>
        <p:txBody>
          <a:bodyPr anchor="ctr"/>
          <a:lstStyle>
            <a:lvl1pPr algn="l">
              <a:buNone/>
              <a:defRPr sz="4900" b="0"/>
            </a:lvl1pPr>
          </a:lstStyle>
          <a:p>
            <a:r>
              <a:rPr kumimoji="0" lang="de-DE"/>
              <a:t>Titelmasterformat durch Klicken bearbeiten</a:t>
            </a:r>
            <a:endParaRPr kumimoji="0" lang="en-US"/>
          </a:p>
        </p:txBody>
      </p:sp>
      <p:sp>
        <p:nvSpPr>
          <p:cNvPr id="5" name="Datumsplatzhalter 4"/>
          <p:cNvSpPr>
            <a:spLocks noGrp="1"/>
          </p:cNvSpPr>
          <p:nvPr>
            <p:ph type="dt" sz="half" idx="10"/>
          </p:nvPr>
        </p:nvSpPr>
        <p:spPr/>
        <p:txBody>
          <a:bodyPr/>
          <a:lstStyle/>
          <a:p>
            <a:r>
              <a:rPr lang="de-DE" sz="1400" smtClean="0"/>
              <a:t>&lt;Datum/Uhrzeit&gt;</a:t>
            </a:r>
            <a:endParaRPr lang="de-DE"/>
          </a:p>
        </p:txBody>
      </p:sp>
      <p:sp>
        <p:nvSpPr>
          <p:cNvPr id="6" name="Fußzeilenplatzhalter 5"/>
          <p:cNvSpPr>
            <a:spLocks noGrp="1"/>
          </p:cNvSpPr>
          <p:nvPr>
            <p:ph type="ftr" sz="quarter" idx="11"/>
          </p:nvPr>
        </p:nvSpPr>
        <p:spPr/>
        <p:txBody>
          <a:bodyPr/>
          <a:lstStyle/>
          <a:p>
            <a:pPr algn="ctr"/>
            <a:r>
              <a:rPr lang="de-DE" sz="1400"/>
              <a:t>&lt;Fußzeile&gt;</a:t>
            </a:r>
            <a:endParaRPr lang="de-DE"/>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algn="r"/>
            <a:fld id="{11612171-5131-4161-9121-71D1E19191A1}" type="slidenum">
              <a:rPr lang="de-DE" sz="1400" smtClean="0"/>
              <a:t>‹Nr.›</a:t>
            </a:fld>
            <a:endParaRPr lang="de-DE"/>
          </a:p>
        </p:txBody>
      </p:sp>
      <p:sp>
        <p:nvSpPr>
          <p:cNvPr id="3" name="Textplatzhalter 2"/>
          <p:cNvSpPr>
            <a:spLocks noGrp="1"/>
          </p:cNvSpPr>
          <p:nvPr>
            <p:ph type="body" idx="2"/>
          </p:nvPr>
        </p:nvSpPr>
        <p:spPr>
          <a:xfrm>
            <a:off x="672042" y="1931917"/>
            <a:ext cx="1764109" cy="4787794"/>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1191" tIns="201589" rIns="151191" bIns="100794"/>
          <a:lstStyle>
            <a:lvl1pPr marL="0" indent="0">
              <a:spcAft>
                <a:spcPts val="1102"/>
              </a:spcAft>
              <a:buNone/>
              <a:defRPr sz="2000"/>
            </a:lvl1pPr>
            <a:lvl2pPr>
              <a:buNone/>
              <a:defRPr sz="1300"/>
            </a:lvl2pPr>
            <a:lvl3pPr>
              <a:buNone/>
              <a:defRPr sz="1100"/>
            </a:lvl3pPr>
            <a:lvl4pPr>
              <a:buNone/>
              <a:defRPr sz="1000"/>
            </a:lvl4pPr>
            <a:lvl5pPr>
              <a:buNone/>
              <a:defRPr sz="1000"/>
            </a:lvl5pPr>
          </a:lstStyle>
          <a:p>
            <a:pPr lvl="0" eaLnBrk="1" latinLnBrk="0" hangingPunct="1"/>
            <a:r>
              <a:rPr kumimoji="0" lang="de-DE"/>
              <a:t>Textmasterformat bearbeiten</a:t>
            </a:r>
          </a:p>
        </p:txBody>
      </p:sp>
      <p:sp>
        <p:nvSpPr>
          <p:cNvPr id="9" name="Inhaltsplatzhalter 8"/>
          <p:cNvSpPr>
            <a:spLocks noGrp="1"/>
          </p:cNvSpPr>
          <p:nvPr>
            <p:ph sz="quarter" idx="1"/>
          </p:nvPr>
        </p:nvSpPr>
        <p:spPr>
          <a:xfrm>
            <a:off x="2604161" y="1931917"/>
            <a:ext cx="7056438" cy="4871791"/>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764109" y="6047740"/>
            <a:ext cx="8064500" cy="755968"/>
          </a:xfrm>
        </p:spPr>
        <p:txBody>
          <a:bodyPr/>
          <a:lstStyle>
            <a:lvl1pPr marL="0" indent="0">
              <a:buFontTx/>
              <a:buNone/>
              <a:defRPr sz="1900"/>
            </a:lvl1pPr>
            <a:lvl2pPr>
              <a:buFontTx/>
              <a:buNone/>
              <a:defRPr sz="1300"/>
            </a:lvl2pPr>
            <a:lvl3pPr>
              <a:buFontTx/>
              <a:buNone/>
              <a:defRPr sz="1100"/>
            </a:lvl3pPr>
            <a:lvl4pPr>
              <a:buFontTx/>
              <a:buNone/>
              <a:defRPr sz="1000"/>
            </a:lvl4pPr>
            <a:lvl5pPr>
              <a:buFontTx/>
              <a:buNone/>
              <a:defRPr sz="1000"/>
            </a:lvl5pPr>
          </a:lstStyle>
          <a:p>
            <a:pPr lvl="0" eaLnBrk="1" latinLnBrk="0" hangingPunct="1"/>
            <a:r>
              <a:rPr kumimoji="0" lang="de-DE"/>
              <a:t>Textmasterformat bearbeiten</a:t>
            </a:r>
          </a:p>
        </p:txBody>
      </p:sp>
      <p:sp>
        <p:nvSpPr>
          <p:cNvPr id="8" name="Rechteck 7"/>
          <p:cNvSpPr/>
          <p:nvPr/>
        </p:nvSpPr>
        <p:spPr bwMode="white">
          <a:xfrm>
            <a:off x="-10081" y="5039783"/>
            <a:ext cx="10080625" cy="97771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9" name="Rechteck 8"/>
          <p:cNvSpPr/>
          <p:nvPr/>
        </p:nvSpPr>
        <p:spPr>
          <a:xfrm>
            <a:off x="-10081" y="5140579"/>
            <a:ext cx="1612900" cy="78620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0" name="Rechteck 9"/>
          <p:cNvSpPr/>
          <p:nvPr/>
        </p:nvSpPr>
        <p:spPr>
          <a:xfrm>
            <a:off x="1703626" y="5130500"/>
            <a:ext cx="8376999" cy="78620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 name="Titel 1"/>
          <p:cNvSpPr>
            <a:spLocks noGrp="1"/>
          </p:cNvSpPr>
          <p:nvPr>
            <p:ph type="title"/>
          </p:nvPr>
        </p:nvSpPr>
        <p:spPr>
          <a:xfrm>
            <a:off x="1764109" y="5123779"/>
            <a:ext cx="8064500" cy="755968"/>
          </a:xfrm>
        </p:spPr>
        <p:txBody>
          <a:bodyPr anchor="ctr"/>
          <a:lstStyle>
            <a:lvl1pPr algn="l">
              <a:buNone/>
              <a:defRPr sz="3100" b="0">
                <a:solidFill>
                  <a:srgbClr val="FFFFFF"/>
                </a:solidFill>
              </a:defRPr>
            </a:lvl1pPr>
          </a:lstStyle>
          <a:p>
            <a:r>
              <a:rPr kumimoji="0" lang="de-DE"/>
              <a:t>Titelmasterformat durch Klicken bearbeiten</a:t>
            </a:r>
            <a:endParaRPr kumimoji="0" lang="en-US"/>
          </a:p>
        </p:txBody>
      </p:sp>
      <p:sp>
        <p:nvSpPr>
          <p:cNvPr id="11" name="Rechteck 10"/>
          <p:cNvSpPr/>
          <p:nvPr/>
        </p:nvSpPr>
        <p:spPr bwMode="white">
          <a:xfrm>
            <a:off x="1596099" y="0"/>
            <a:ext cx="110887" cy="756975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2" name="Datumsplatzhalter 11"/>
          <p:cNvSpPr>
            <a:spLocks noGrp="1"/>
          </p:cNvSpPr>
          <p:nvPr>
            <p:ph type="dt" sz="half" idx="10"/>
          </p:nvPr>
        </p:nvSpPr>
        <p:spPr>
          <a:xfrm>
            <a:off x="6888427" y="6887704"/>
            <a:ext cx="2940182" cy="402483"/>
          </a:xfrm>
        </p:spPr>
        <p:txBody>
          <a:bodyPr rtlCol="0"/>
          <a:lstStyle/>
          <a:p>
            <a:r>
              <a:rPr lang="de-DE" sz="1400" smtClean="0"/>
              <a:t>&lt;Datum/Uhrzeit&gt;</a:t>
            </a:r>
            <a:endParaRPr lang="de-DE"/>
          </a:p>
        </p:txBody>
      </p:sp>
      <p:sp>
        <p:nvSpPr>
          <p:cNvPr id="13" name="Foliennummernplatzhalter 12"/>
          <p:cNvSpPr>
            <a:spLocks noGrp="1"/>
          </p:cNvSpPr>
          <p:nvPr>
            <p:ph type="sldNum" sz="quarter" idx="11"/>
          </p:nvPr>
        </p:nvSpPr>
        <p:spPr>
          <a:xfrm>
            <a:off x="0" y="5144778"/>
            <a:ext cx="1596099" cy="731472"/>
          </a:xfrm>
        </p:spPr>
        <p:txBody>
          <a:bodyPr rtlCol="0"/>
          <a:lstStyle>
            <a:lvl1pPr>
              <a:defRPr sz="3100"/>
            </a:lvl1pPr>
          </a:lstStyle>
          <a:p>
            <a:pPr algn="r"/>
            <a:fld id="{11612171-5131-4161-9121-71D1E19191A1}" type="slidenum">
              <a:rPr lang="de-DE" sz="1400" smtClean="0"/>
              <a:t>‹Nr.›</a:t>
            </a:fld>
            <a:endParaRPr lang="de-DE"/>
          </a:p>
        </p:txBody>
      </p:sp>
      <p:sp>
        <p:nvSpPr>
          <p:cNvPr id="14" name="Fußzeilenplatzhalter 13"/>
          <p:cNvSpPr>
            <a:spLocks noGrp="1"/>
          </p:cNvSpPr>
          <p:nvPr>
            <p:ph type="ftr" sz="quarter" idx="12"/>
          </p:nvPr>
        </p:nvSpPr>
        <p:spPr>
          <a:xfrm>
            <a:off x="1764109" y="6887490"/>
            <a:ext cx="5040313" cy="402483"/>
          </a:xfrm>
        </p:spPr>
        <p:txBody>
          <a:bodyPr rtlCol="0"/>
          <a:lstStyle/>
          <a:p>
            <a:pPr algn="ctr"/>
            <a:r>
              <a:rPr lang="de-DE" sz="1400"/>
              <a:t>&lt;Fußzeile&gt;</a:t>
            </a:r>
            <a:endParaRPr lang="de-DE"/>
          </a:p>
        </p:txBody>
      </p:sp>
      <p:sp>
        <p:nvSpPr>
          <p:cNvPr id="3" name="Bildplatzhalter 2"/>
          <p:cNvSpPr>
            <a:spLocks noGrp="1"/>
          </p:cNvSpPr>
          <p:nvPr>
            <p:ph type="pic" idx="1"/>
          </p:nvPr>
        </p:nvSpPr>
        <p:spPr>
          <a:xfrm>
            <a:off x="1720427" y="0"/>
            <a:ext cx="8360198" cy="5036423"/>
          </a:xfrm>
          <a:solidFill>
            <a:schemeClr val="accent1">
              <a:tint val="40000"/>
            </a:schemeClr>
          </a:solidFill>
          <a:ln>
            <a:noFill/>
          </a:ln>
        </p:spPr>
        <p:txBody>
          <a:bodyPr/>
          <a:lstStyle>
            <a:lvl1pPr marL="0" indent="0">
              <a:buNone/>
              <a:defRPr sz="3500"/>
            </a:lvl1pPr>
          </a:lstStyle>
          <a:p>
            <a:r>
              <a:rPr kumimoji="0" lang="de-DE"/>
              <a:t>Bild durch Klicken auf Symbol hinzufügen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672042" y="251989"/>
            <a:ext cx="8988557" cy="1091953"/>
          </a:xfrm>
          <a:prstGeom prst="rect">
            <a:avLst/>
          </a:prstGeom>
        </p:spPr>
        <p:txBody>
          <a:bodyPr vert="horz" lIns="100794" tIns="50397" rIns="100794" bIns="50397" anchor="ctr">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675402" y="1763924"/>
            <a:ext cx="8988557" cy="4989386"/>
          </a:xfrm>
          <a:prstGeom prst="rect">
            <a:avLst/>
          </a:prstGeom>
        </p:spPr>
        <p:txBody>
          <a:bodyPr vert="horz" lIns="100794" tIns="50397" rIns="100794" bIns="50397">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a:off x="6720417" y="6887704"/>
            <a:ext cx="2940182" cy="402483"/>
          </a:xfrm>
          <a:prstGeom prst="rect">
            <a:avLst/>
          </a:prstGeom>
        </p:spPr>
        <p:txBody>
          <a:bodyPr vert="horz" lIns="100794" tIns="50397" rIns="100794" bIns="50397" anchor="ctr" anchorCtr="0"/>
          <a:lstStyle>
            <a:lvl1pPr algn="l" eaLnBrk="1" latinLnBrk="0" hangingPunct="1">
              <a:defRPr kumimoji="0" sz="1500">
                <a:solidFill>
                  <a:schemeClr val="tx2"/>
                </a:solidFill>
              </a:defRPr>
            </a:lvl1pPr>
          </a:lstStyle>
          <a:p>
            <a:r>
              <a:rPr lang="de-DE" sz="1400" smtClean="0"/>
              <a:t>&lt;Datum/Uhrzeit&gt;</a:t>
            </a:r>
            <a:endParaRPr lang="de-DE"/>
          </a:p>
        </p:txBody>
      </p:sp>
      <p:sp>
        <p:nvSpPr>
          <p:cNvPr id="3" name="Fußzeilenplatzhalter 2"/>
          <p:cNvSpPr>
            <a:spLocks noGrp="1"/>
          </p:cNvSpPr>
          <p:nvPr>
            <p:ph type="ftr" sz="quarter" idx="3"/>
          </p:nvPr>
        </p:nvSpPr>
        <p:spPr>
          <a:xfrm>
            <a:off x="672042" y="6887490"/>
            <a:ext cx="5976368" cy="402483"/>
          </a:xfrm>
          <a:prstGeom prst="rect">
            <a:avLst/>
          </a:prstGeom>
        </p:spPr>
        <p:txBody>
          <a:bodyPr vert="horz" lIns="100794" tIns="50397" rIns="100794" bIns="50397" anchor="ctr"/>
          <a:lstStyle>
            <a:lvl1pPr algn="r" eaLnBrk="1" latinLnBrk="0" hangingPunct="1">
              <a:defRPr kumimoji="0" sz="1500">
                <a:solidFill>
                  <a:schemeClr val="tx2"/>
                </a:solidFill>
              </a:defRPr>
            </a:lvl1pPr>
          </a:lstStyle>
          <a:p>
            <a:pPr algn="ctr"/>
            <a:r>
              <a:rPr lang="de-DE" sz="1400"/>
              <a:t>&lt;Fußzeile&gt;</a:t>
            </a:r>
            <a:endParaRPr lang="de-DE"/>
          </a:p>
        </p:txBody>
      </p:sp>
      <p:sp>
        <p:nvSpPr>
          <p:cNvPr id="7" name="Rechteck 6"/>
          <p:cNvSpPr/>
          <p:nvPr/>
        </p:nvSpPr>
        <p:spPr bwMode="white">
          <a:xfrm>
            <a:off x="0" y="1360741"/>
            <a:ext cx="10080625" cy="35278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8" name="Rechteck 7"/>
          <p:cNvSpPr/>
          <p:nvPr/>
        </p:nvSpPr>
        <p:spPr>
          <a:xfrm>
            <a:off x="0" y="1411139"/>
            <a:ext cx="588036" cy="25198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9" name="Rechteck 8"/>
          <p:cNvSpPr/>
          <p:nvPr/>
        </p:nvSpPr>
        <p:spPr>
          <a:xfrm>
            <a:off x="651040" y="1411139"/>
            <a:ext cx="9429585" cy="25198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3" name="Foliennummernplatzhalter 22"/>
          <p:cNvSpPr>
            <a:spLocks noGrp="1"/>
          </p:cNvSpPr>
          <p:nvPr>
            <p:ph type="sldNum" sz="quarter" idx="4"/>
          </p:nvPr>
        </p:nvSpPr>
        <p:spPr>
          <a:xfrm>
            <a:off x="0" y="1402389"/>
            <a:ext cx="588036" cy="269490"/>
          </a:xfrm>
          <a:prstGeom prst="rect">
            <a:avLst/>
          </a:prstGeom>
        </p:spPr>
        <p:txBody>
          <a:bodyPr vert="horz" lIns="100794" tIns="50397" rIns="100794" bIns="50397" anchor="ctr" anchorCtr="0">
            <a:normAutofit/>
          </a:bodyPr>
          <a:lstStyle>
            <a:lvl1pPr algn="ctr" eaLnBrk="1" latinLnBrk="0" hangingPunct="1">
              <a:defRPr kumimoji="0" sz="1500" b="1">
                <a:solidFill>
                  <a:srgbClr val="FFFFFF"/>
                </a:solidFill>
              </a:defRPr>
            </a:lvl1pPr>
          </a:lstStyle>
          <a:p>
            <a:pPr algn="r"/>
            <a:fld id="{11612171-5131-4161-9121-71D1E19191A1}" type="slidenum">
              <a:rPr lang="de-DE" sz="1400" smtClean="0"/>
              <a:t>‹Nr.›</a:t>
            </a:fld>
            <a:endParaRPr lang="de-DE"/>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rtl="0" eaLnBrk="1" latinLnBrk="0" hangingPunct="1">
        <a:spcBef>
          <a:spcPct val="0"/>
        </a:spcBef>
        <a:buNone/>
        <a:defRPr kumimoji="0" sz="4900" kern="1200">
          <a:solidFill>
            <a:schemeClr val="tx2"/>
          </a:solidFill>
          <a:latin typeface="+mj-lt"/>
          <a:ea typeface="+mj-ea"/>
          <a:cs typeface="+mj-cs"/>
        </a:defRPr>
      </a:lvl1pPr>
    </p:titleStyle>
    <p:bodyStyle>
      <a:lvl1pPr marL="352780" indent="-352780" algn="l" rtl="0" eaLnBrk="1" latinLnBrk="0" hangingPunct="1">
        <a:spcBef>
          <a:spcPts val="772"/>
        </a:spcBef>
        <a:buClr>
          <a:schemeClr val="accent2"/>
        </a:buClr>
        <a:buSzPct val="60000"/>
        <a:buFont typeface="Wingdings"/>
        <a:buChar char=""/>
        <a:defRPr kumimoji="0" sz="3200" kern="1200">
          <a:solidFill>
            <a:schemeClr val="tx1"/>
          </a:solidFill>
          <a:latin typeface="+mn-lt"/>
          <a:ea typeface="+mn-ea"/>
          <a:cs typeface="+mn-cs"/>
        </a:defRPr>
      </a:lvl1pPr>
      <a:lvl2pPr marL="705560" indent="-302383" algn="l" rtl="0" eaLnBrk="1" latinLnBrk="0" hangingPunct="1">
        <a:spcBef>
          <a:spcPts val="606"/>
        </a:spcBef>
        <a:buClr>
          <a:schemeClr val="accent1"/>
        </a:buClr>
        <a:buSzPct val="70000"/>
        <a:buFont typeface="Wingdings 2"/>
        <a:buChar char=""/>
        <a:defRPr kumimoji="0" sz="2900" kern="1200">
          <a:solidFill>
            <a:schemeClr val="tx1"/>
          </a:solidFill>
          <a:latin typeface="+mn-lt"/>
          <a:ea typeface="+mn-ea"/>
          <a:cs typeface="+mn-cs"/>
        </a:defRPr>
      </a:lvl2pPr>
      <a:lvl3pPr marL="1007943" indent="-251986" algn="l" rtl="0" eaLnBrk="1" latinLnBrk="0" hangingPunct="1">
        <a:spcBef>
          <a:spcPts val="551"/>
        </a:spcBef>
        <a:buClr>
          <a:schemeClr val="accent2"/>
        </a:buClr>
        <a:buSzPct val="75000"/>
        <a:buFont typeface="Wingdings"/>
        <a:buChar char=""/>
        <a:defRPr kumimoji="0" sz="2500" kern="1200">
          <a:solidFill>
            <a:schemeClr val="tx1"/>
          </a:solidFill>
          <a:latin typeface="+mn-lt"/>
          <a:ea typeface="+mn-ea"/>
          <a:cs typeface="+mn-cs"/>
        </a:defRPr>
      </a:lvl3pPr>
      <a:lvl4pPr marL="1511915" indent="-251986" algn="l" rtl="0" eaLnBrk="1" latinLnBrk="0" hangingPunct="1">
        <a:spcBef>
          <a:spcPts val="441"/>
        </a:spcBef>
        <a:buClr>
          <a:schemeClr val="accent3"/>
        </a:buClr>
        <a:buSzPct val="75000"/>
        <a:buFont typeface="Wingdings"/>
        <a:buChar char=""/>
        <a:defRPr kumimoji="0" sz="2200" kern="1200">
          <a:solidFill>
            <a:schemeClr val="tx1"/>
          </a:solidFill>
          <a:latin typeface="+mn-lt"/>
          <a:ea typeface="+mn-ea"/>
          <a:cs typeface="+mn-cs"/>
        </a:defRPr>
      </a:lvl4pPr>
      <a:lvl5pPr marL="2015886" indent="-251986" algn="l" rtl="0" eaLnBrk="1" latinLnBrk="0" hangingPunct="1">
        <a:spcBef>
          <a:spcPts val="441"/>
        </a:spcBef>
        <a:buClr>
          <a:schemeClr val="accent4"/>
        </a:buClr>
        <a:buSzPct val="65000"/>
        <a:buFont typeface="Wingdings"/>
        <a:buChar char=""/>
        <a:defRPr kumimoji="0" sz="2200" kern="1200">
          <a:solidFill>
            <a:schemeClr val="tx1"/>
          </a:solidFill>
          <a:latin typeface="+mn-lt"/>
          <a:ea typeface="+mn-ea"/>
          <a:cs typeface="+mn-cs"/>
        </a:defRPr>
      </a:lvl5pPr>
      <a:lvl6pPr marL="2318269" indent="-251986" algn="l" rtl="0" eaLnBrk="1" latinLnBrk="0" hangingPunct="1">
        <a:spcBef>
          <a:spcPct val="20000"/>
        </a:spcBef>
        <a:buClr>
          <a:schemeClr val="accent1"/>
        </a:buClr>
        <a:buFont typeface="Wingdings"/>
        <a:buChar char="§"/>
        <a:defRPr kumimoji="0" sz="2000" kern="1200" baseline="0">
          <a:solidFill>
            <a:schemeClr val="tx1"/>
          </a:solidFill>
          <a:latin typeface="+mn-lt"/>
          <a:ea typeface="+mn-ea"/>
          <a:cs typeface="+mn-cs"/>
        </a:defRPr>
      </a:lvl6pPr>
      <a:lvl7pPr marL="2620652" indent="-251986" algn="l" rtl="0" eaLnBrk="1" latinLnBrk="0" hangingPunct="1">
        <a:spcBef>
          <a:spcPct val="20000"/>
        </a:spcBef>
        <a:buClr>
          <a:schemeClr val="accent2"/>
        </a:buClr>
        <a:buFont typeface="Wingdings"/>
        <a:buChar char="§"/>
        <a:defRPr kumimoji="0" sz="2000" kern="1200" baseline="0">
          <a:solidFill>
            <a:schemeClr val="tx1"/>
          </a:solidFill>
          <a:latin typeface="+mn-lt"/>
          <a:ea typeface="+mn-ea"/>
          <a:cs typeface="+mn-cs"/>
        </a:defRPr>
      </a:lvl7pPr>
      <a:lvl8pPr marL="2923035" indent="-251986" algn="l" rtl="0" eaLnBrk="1" latinLnBrk="0" hangingPunct="1">
        <a:spcBef>
          <a:spcPct val="20000"/>
        </a:spcBef>
        <a:buClr>
          <a:schemeClr val="accent3"/>
        </a:buClr>
        <a:buFont typeface="Wingdings"/>
        <a:buChar char="§"/>
        <a:defRPr kumimoji="0" sz="2000" kern="1200" baseline="0">
          <a:solidFill>
            <a:schemeClr val="tx1"/>
          </a:solidFill>
          <a:latin typeface="+mn-lt"/>
          <a:ea typeface="+mn-ea"/>
          <a:cs typeface="+mn-cs"/>
        </a:defRPr>
      </a:lvl8pPr>
      <a:lvl9pPr marL="3225418" indent="-251986" algn="l" rtl="0" eaLnBrk="1" latinLnBrk="0" hangingPunct="1">
        <a:spcBef>
          <a:spcPct val="20000"/>
        </a:spcBef>
        <a:buClr>
          <a:schemeClr val="accent4"/>
        </a:buClr>
        <a:buFont typeface="Wingdings"/>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laus_messner@web.d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learning-freiburg.d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40.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46.png"/><Relationship Id="rId5" Type="http://schemas.openxmlformats.org/officeDocument/2006/relationships/image" Target="../media/image8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70.png"/><Relationship Id="rId9" Type="http://schemas.openxmlformats.org/officeDocument/2006/relationships/image" Target="../media/image44.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7.png"/><Relationship Id="rId3" Type="http://schemas.openxmlformats.org/officeDocument/2006/relationships/image" Target="../media/image62.png"/><Relationship Id="rId21" Type="http://schemas.openxmlformats.org/officeDocument/2006/relationships/image" Target="../media/image82.png"/><Relationship Id="rId7" Type="http://schemas.openxmlformats.org/officeDocument/2006/relationships/image" Target="../media/image66.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6.png"/><Relationship Id="rId2" Type="http://schemas.openxmlformats.org/officeDocument/2006/relationships/image" Target="../media/image61.png"/><Relationship Id="rId16" Type="http://schemas.openxmlformats.org/officeDocument/2006/relationships/image" Target="../media/image76.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1.png"/><Relationship Id="rId24" Type="http://schemas.openxmlformats.org/officeDocument/2006/relationships/image" Target="../media/image85.png"/><Relationship Id="rId5" Type="http://schemas.openxmlformats.org/officeDocument/2006/relationships/image" Target="../media/image64.png"/><Relationship Id="rId15" Type="http://schemas.openxmlformats.org/officeDocument/2006/relationships/image" Target="../media/image75.png"/><Relationship Id="rId23" Type="http://schemas.openxmlformats.org/officeDocument/2006/relationships/image" Target="../media/image84.png"/><Relationship Id="rId10" Type="http://schemas.openxmlformats.org/officeDocument/2006/relationships/image" Target="../media/image69.png"/><Relationship Id="rId19" Type="http://schemas.openxmlformats.org/officeDocument/2006/relationships/image" Target="../media/image7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4.png"/><Relationship Id="rId22"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72.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image" Target="../media/image61.png"/><Relationship Id="rId21" Type="http://schemas.openxmlformats.org/officeDocument/2006/relationships/image" Target="../media/image104.png"/><Relationship Id="rId7" Type="http://schemas.openxmlformats.org/officeDocument/2006/relationships/image" Target="../media/image93.png"/><Relationship Id="rId12" Type="http://schemas.openxmlformats.org/officeDocument/2006/relationships/image" Target="../media/image97.png"/><Relationship Id="rId17" Type="http://schemas.openxmlformats.org/officeDocument/2006/relationships/image" Target="../media/image100.png"/><Relationship Id="rId25" Type="http://schemas.openxmlformats.org/officeDocument/2006/relationships/image" Target="../media/image108.png"/><Relationship Id="rId2" Type="http://schemas.openxmlformats.org/officeDocument/2006/relationships/image" Target="../media/image88.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6.png"/><Relationship Id="rId24" Type="http://schemas.openxmlformats.org/officeDocument/2006/relationships/image" Target="../media/image107.png"/><Relationship Id="rId5" Type="http://schemas.openxmlformats.org/officeDocument/2006/relationships/image" Target="../media/image91.png"/><Relationship Id="rId15" Type="http://schemas.openxmlformats.org/officeDocument/2006/relationships/image" Target="../media/image98.png"/><Relationship Id="rId23" Type="http://schemas.openxmlformats.org/officeDocument/2006/relationships/image" Target="../media/image106.png"/><Relationship Id="rId10" Type="http://schemas.openxmlformats.org/officeDocument/2006/relationships/image" Target="../media/image68.png"/><Relationship Id="rId19" Type="http://schemas.openxmlformats.org/officeDocument/2006/relationships/image" Target="../media/image102.png"/><Relationship Id="rId4" Type="http://schemas.openxmlformats.org/officeDocument/2006/relationships/image" Target="../media/image89.png"/><Relationship Id="rId9" Type="http://schemas.openxmlformats.org/officeDocument/2006/relationships/image" Target="../media/image95.png"/><Relationship Id="rId14" Type="http://schemas.openxmlformats.org/officeDocument/2006/relationships/image" Target="../media/image73.png"/><Relationship Id="rId22" Type="http://schemas.openxmlformats.org/officeDocument/2006/relationships/image" Target="../media/image105.png"/><Relationship Id="rId27" Type="http://schemas.openxmlformats.org/officeDocument/2006/relationships/image" Target="../media/image110.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72.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image" Target="../media/image61.png"/><Relationship Id="rId21" Type="http://schemas.openxmlformats.org/officeDocument/2006/relationships/image" Target="../media/image104.png"/><Relationship Id="rId7" Type="http://schemas.openxmlformats.org/officeDocument/2006/relationships/image" Target="../media/image93.png"/><Relationship Id="rId12" Type="http://schemas.openxmlformats.org/officeDocument/2006/relationships/image" Target="../media/image97.png"/><Relationship Id="rId17" Type="http://schemas.openxmlformats.org/officeDocument/2006/relationships/image" Target="../media/image100.png"/><Relationship Id="rId25" Type="http://schemas.openxmlformats.org/officeDocument/2006/relationships/image" Target="../media/image108.png"/><Relationship Id="rId2" Type="http://schemas.openxmlformats.org/officeDocument/2006/relationships/image" Target="../media/image111.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6.png"/><Relationship Id="rId24" Type="http://schemas.openxmlformats.org/officeDocument/2006/relationships/image" Target="../media/image107.png"/><Relationship Id="rId5" Type="http://schemas.openxmlformats.org/officeDocument/2006/relationships/image" Target="../media/image91.png"/><Relationship Id="rId15" Type="http://schemas.openxmlformats.org/officeDocument/2006/relationships/image" Target="../media/image98.png"/><Relationship Id="rId23" Type="http://schemas.openxmlformats.org/officeDocument/2006/relationships/image" Target="../media/image106.png"/><Relationship Id="rId10" Type="http://schemas.openxmlformats.org/officeDocument/2006/relationships/image" Target="../media/image68.png"/><Relationship Id="rId19" Type="http://schemas.openxmlformats.org/officeDocument/2006/relationships/image" Target="../media/image102.png"/><Relationship Id="rId4" Type="http://schemas.openxmlformats.org/officeDocument/2006/relationships/image" Target="../media/image89.png"/><Relationship Id="rId9" Type="http://schemas.openxmlformats.org/officeDocument/2006/relationships/image" Target="../media/image95.png"/><Relationship Id="rId14" Type="http://schemas.openxmlformats.org/officeDocument/2006/relationships/image" Target="../media/image73.png"/><Relationship Id="rId22" Type="http://schemas.openxmlformats.org/officeDocument/2006/relationships/image" Target="../media/image105.png"/><Relationship Id="rId27" Type="http://schemas.openxmlformats.org/officeDocument/2006/relationships/image" Target="../media/image1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9.png"/><Relationship Id="rId12"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9.png"/><Relationship Id="rId12"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Line 2"/>
          <p:cNvSpPr/>
          <p:nvPr/>
        </p:nvSpPr>
        <p:spPr>
          <a:xfrm>
            <a:off x="180001" y="7092000"/>
            <a:ext cx="9720000" cy="0"/>
          </a:xfrm>
          <a:prstGeom prst="line">
            <a:avLst/>
          </a:prstGeom>
          <a:ln>
            <a:solidFill>
              <a:srgbClr val="808080"/>
            </a:solidFill>
          </a:ln>
        </p:spPr>
      </p:sp>
      <p:pic>
        <p:nvPicPr>
          <p:cNvPr id="39" name="Grafik 38"/>
          <p:cNvPicPr/>
          <p:nvPr/>
        </p:nvPicPr>
        <p:blipFill>
          <a:blip r:embed="rId2"/>
          <a:stretch>
            <a:fillRect/>
          </a:stretch>
        </p:blipFill>
        <p:spPr>
          <a:xfrm>
            <a:off x="235440" y="7183440"/>
            <a:ext cx="304920" cy="304920"/>
          </a:xfrm>
          <a:prstGeom prst="rect">
            <a:avLst/>
          </a:prstGeom>
        </p:spPr>
      </p:pic>
      <p:sp>
        <p:nvSpPr>
          <p:cNvPr id="40" name="TextShape 3"/>
          <p:cNvSpPr txBox="1"/>
          <p:nvPr/>
        </p:nvSpPr>
        <p:spPr>
          <a:xfrm>
            <a:off x="612000" y="7115040"/>
            <a:ext cx="9180000" cy="390960"/>
          </a:xfrm>
          <a:prstGeom prst="rect">
            <a:avLst/>
          </a:prstGeom>
        </p:spPr>
        <p:txBody>
          <a:bodyPr wrap="none" lIns="0" tIns="0" rIns="0" bIns="0" anchor="ctr"/>
          <a:lstStyle/>
          <a:p>
            <a:r>
              <a:rPr lang="de-DE" sz="2000" dirty="0">
                <a:hlinkClick r:id="rId3"/>
              </a:rPr>
              <a:t>klaus_messner@web.de</a:t>
            </a:r>
            <a:r>
              <a:rPr lang="de-DE" sz="2000" dirty="0"/>
              <a:t>			     		</a:t>
            </a:r>
            <a:r>
              <a:rPr lang="de-DE" sz="2000" dirty="0">
                <a:hlinkClick r:id="rId4"/>
              </a:rPr>
              <a:t>www.elearning-freiburg.de</a:t>
            </a:r>
            <a:endParaRPr dirty="0"/>
          </a:p>
        </p:txBody>
      </p:sp>
      <p:sp>
        <p:nvSpPr>
          <p:cNvPr id="5" name="Inhaltsplatzhalter 4"/>
          <p:cNvSpPr>
            <a:spLocks noGrp="1"/>
          </p:cNvSpPr>
          <p:nvPr>
            <p:ph sz="quarter" idx="1"/>
          </p:nvPr>
        </p:nvSpPr>
        <p:spPr/>
        <p:txBody>
          <a:bodyPr>
            <a:normAutofit/>
          </a:bodyPr>
          <a:lstStyle/>
          <a:p>
            <a:pPr marL="0" indent="0" algn="ctr">
              <a:buNone/>
            </a:pPr>
            <a:r>
              <a:rPr lang="de-DE" sz="4400" dirty="0">
                <a:solidFill>
                  <a:srgbClr val="2300DC"/>
                </a:solidFill>
              </a:rPr>
              <a:t>Abiturprüfung Mathematik </a:t>
            </a:r>
            <a:r>
              <a:rPr lang="de-DE" sz="4400" dirty="0" smtClean="0">
                <a:solidFill>
                  <a:srgbClr val="2300DC"/>
                </a:solidFill>
              </a:rPr>
              <a:t>2020 </a:t>
            </a:r>
            <a:r>
              <a:rPr lang="de-DE" sz="4400" dirty="0">
                <a:solidFill>
                  <a:srgbClr val="2300DC"/>
                </a:solidFill>
              </a:rPr>
              <a:t>Baden-Württemberg</a:t>
            </a:r>
            <a:endParaRPr lang="de-DE" sz="4400" dirty="0"/>
          </a:p>
          <a:p>
            <a:pPr marL="0" indent="0" algn="ctr">
              <a:buNone/>
            </a:pPr>
            <a:r>
              <a:rPr lang="de-DE" sz="4400" dirty="0">
                <a:solidFill>
                  <a:srgbClr val="2300DC"/>
                </a:solidFill>
              </a:rPr>
              <a:t>Allgemeinbildende Gymnasien</a:t>
            </a:r>
            <a:endParaRPr lang="de-DE" sz="4400" dirty="0"/>
          </a:p>
          <a:p>
            <a:pPr marL="0" indent="0" algn="ctr">
              <a:buNone/>
            </a:pPr>
            <a:r>
              <a:rPr lang="de-DE" sz="4400" dirty="0">
                <a:solidFill>
                  <a:srgbClr val="0000FF"/>
                </a:solidFill>
              </a:rPr>
              <a:t>Pflichtteil</a:t>
            </a:r>
            <a:endParaRPr lang="de-DE" sz="4400" dirty="0"/>
          </a:p>
          <a:p>
            <a:pPr marL="0" indent="0" algn="ctr">
              <a:buNone/>
            </a:pPr>
            <a:r>
              <a:rPr lang="de-DE" sz="4400" dirty="0">
                <a:solidFill>
                  <a:srgbClr val="FF0000"/>
                </a:solidFill>
              </a:rPr>
              <a:t>Lösungen</a:t>
            </a:r>
            <a:endParaRPr lang="de-DE"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t>Aufgabe 6</a:t>
                </a:r>
                <a:endParaRPr lang="de-DE" sz="2200" dirty="0"/>
              </a:p>
              <a:p>
                <a:pPr marL="0" indent="0">
                  <a:buClrTx/>
                  <a:buSzPct val="100000"/>
                  <a:buNone/>
                </a:pPr>
                <a:r>
                  <a:rPr lang="de-DE" sz="2200" dirty="0" smtClean="0"/>
                  <a:t>Gegeben sind die Ebenen </a:t>
                </a:r>
                <a14:m>
                  <m:oMath xmlns:m="http://schemas.openxmlformats.org/officeDocument/2006/math">
                    <m:r>
                      <a:rPr lang="de-DE" sz="2200" i="1" dirty="0">
                        <a:latin typeface="Cambria Math" panose="02040503050406030204" pitchFamily="18" charset="0"/>
                      </a:rPr>
                      <m:t>𝐸</m:t>
                    </m:r>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b="0" i="1" dirty="0" smtClean="0">
                        <a:latin typeface="Cambria Math" panose="02040503050406030204" pitchFamily="18" charset="0"/>
                      </a:rPr>
                      <m:t>+</m:t>
                    </m:r>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2</m:t>
                        </m:r>
                      </m:sub>
                    </m:sSub>
                    <m:r>
                      <a:rPr lang="de-DE" sz="2200" i="1" dirty="0">
                        <a:latin typeface="Cambria Math" panose="02040503050406030204" pitchFamily="18" charset="0"/>
                      </a:rPr>
                      <m:t>+</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3</m:t>
                        </m:r>
                      </m:sub>
                    </m:sSub>
                    <m:r>
                      <a:rPr lang="de-DE" sz="2200" i="1" dirty="0">
                        <a:latin typeface="Cambria Math" panose="02040503050406030204" pitchFamily="18" charset="0"/>
                      </a:rPr>
                      <m:t>=</m:t>
                    </m:r>
                    <m:r>
                      <a:rPr lang="de-DE" sz="2200" b="0" i="1" dirty="0" smtClean="0">
                        <a:latin typeface="Cambria Math" panose="02040503050406030204" pitchFamily="18" charset="0"/>
                      </a:rPr>
                      <m:t>6</m:t>
                    </m:r>
                  </m:oMath>
                </a14:m>
                <a:r>
                  <a:rPr lang="de-DE" sz="2200" dirty="0" smtClean="0"/>
                  <a:t> und  </a:t>
                </a:r>
                <a14:m>
                  <m:oMath xmlns:m="http://schemas.openxmlformats.org/officeDocument/2006/math">
                    <m:r>
                      <a:rPr lang="de-DE" sz="2200" b="0" i="1" dirty="0" smtClean="0">
                        <a:latin typeface="Cambria Math" panose="02040503050406030204" pitchFamily="18" charset="0"/>
                      </a:rPr>
                      <m:t>𝐹</m:t>
                    </m:r>
                    <m:r>
                      <a:rPr lang="de-DE" sz="2200" i="1" dirty="0" smtClean="0">
                        <a:latin typeface="Cambria Math" panose="02040503050406030204" pitchFamily="18" charset="0"/>
                      </a:rPr>
                      <m:t>: 2</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2</m:t>
                        </m:r>
                      </m:sub>
                    </m:sSub>
                    <m:r>
                      <a:rPr lang="de-DE" sz="2200" i="1" dirty="0" smtClean="0">
                        <a:latin typeface="Cambria Math" panose="02040503050406030204" pitchFamily="18" charset="0"/>
                      </a:rPr>
                      <m:t>+</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3</m:t>
                        </m:r>
                      </m:sub>
                    </m:sSub>
                    <m:r>
                      <a:rPr lang="de-DE" sz="2200" i="1" dirty="0" smtClean="0">
                        <a:latin typeface="Cambria Math" panose="02040503050406030204" pitchFamily="18" charset="0"/>
                      </a:rPr>
                      <m:t>=4</m:t>
                    </m:r>
                  </m:oMath>
                </a14:m>
                <a:r>
                  <a:rPr lang="de-DE" sz="2200" dirty="0" smtClean="0"/>
                  <a:t>.</a:t>
                </a:r>
              </a:p>
              <a:p>
                <a:pPr marL="457200" indent="-457200">
                  <a:buClrTx/>
                  <a:buSzPct val="100000"/>
                  <a:buFont typeface="+mj-lt"/>
                  <a:buAutoNum type="alphaLcParenR"/>
                </a:pPr>
                <a:r>
                  <a:rPr lang="de-DE" sz="2200" dirty="0" smtClean="0"/>
                  <a:t>Stellen Sie die beiden Ebenen in einem gemeinsamen Koordinatensystem dar.</a:t>
                </a:r>
              </a:p>
              <a:p>
                <a:pPr marL="457200" indent="-457200">
                  <a:buClrTx/>
                  <a:buSzPct val="100000"/>
                  <a:buFont typeface="+mj-lt"/>
                  <a:buAutoNum type="alphaLcParenR"/>
                </a:pPr>
                <a:r>
                  <a:rPr lang="de-DE" sz="2200" dirty="0" smtClean="0"/>
                  <a:t>Bestimmen Sie eine Gleichung der Schnittgeraden der beiden Ebenen.</a:t>
                </a:r>
              </a:p>
              <a:p>
                <a:pPr marL="457200" indent="-457200">
                  <a:buClrTx/>
                  <a:buSzPct val="100000"/>
                  <a:buFont typeface="+mj-lt"/>
                  <a:buAutoNum type="alphaLcParenR"/>
                </a:pPr>
                <a:r>
                  <a:rPr lang="de-DE" sz="2200" dirty="0" smtClean="0"/>
                  <a:t>Berechnen Sie den Abstand des Punktes </a:t>
                </a:r>
                <a14:m>
                  <m:oMath xmlns:m="http://schemas.openxmlformats.org/officeDocument/2006/math">
                    <m:r>
                      <a:rPr lang="de-DE" sz="2200" b="0" i="1" smtClean="0">
                        <a:latin typeface="Cambria Math" panose="02040503050406030204" pitchFamily="18" charset="0"/>
                      </a:rPr>
                      <m:t>𝑂</m:t>
                    </m:r>
                    <m:d>
                      <m:dPr>
                        <m:ctrlPr>
                          <a:rPr lang="de-DE" sz="2200" b="0" i="1" smtClean="0">
                            <a:latin typeface="Cambria Math" panose="02040503050406030204" pitchFamily="18" charset="0"/>
                          </a:rPr>
                        </m:ctrlPr>
                      </m:dPr>
                      <m:e>
                        <m:r>
                          <a:rPr lang="de-DE" sz="2200" b="0" i="1" smtClean="0">
                            <a:latin typeface="Cambria Math" panose="02040503050406030204" pitchFamily="18" charset="0"/>
                          </a:rPr>
                          <m:t>0|0|0</m:t>
                        </m:r>
                      </m:e>
                    </m:d>
                  </m:oMath>
                </a14:m>
                <a:r>
                  <a:rPr lang="de-DE" sz="2200" dirty="0" smtClean="0"/>
                  <a:t> von der Ebene </a:t>
                </a:r>
                <a14:m>
                  <m:oMath xmlns:m="http://schemas.openxmlformats.org/officeDocument/2006/math">
                    <m:r>
                      <a:rPr lang="de-DE" sz="2200" i="1" dirty="0" smtClean="0">
                        <a:latin typeface="Cambria Math" panose="02040503050406030204" pitchFamily="18" charset="0"/>
                      </a:rPr>
                      <m:t>𝐸</m:t>
                    </m:r>
                  </m:oMath>
                </a14:m>
                <a:r>
                  <a:rPr lang="de-DE" sz="2200" dirty="0" smtClean="0"/>
                  <a:t>.</a:t>
                </a:r>
              </a:p>
              <a:p>
                <a:pPr marL="0" indent="0">
                  <a:buClrTx/>
                  <a:buSzPct val="100000"/>
                  <a:buNone/>
                </a:pPr>
                <a:r>
                  <a:rPr lang="de-DE" sz="2200" dirty="0" smtClean="0"/>
                  <a:t>								         (5 </a:t>
                </a:r>
                <a:r>
                  <a:rPr lang="de-DE" sz="2200" dirty="0"/>
                  <a:t>VP)</a:t>
                </a:r>
              </a:p>
              <a:p>
                <a:pPr marL="0" indent="0">
                  <a:buClrTx/>
                  <a:buSzPct val="100000"/>
                  <a:buNone/>
                </a:pP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1085"/>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spTree>
    <p:extLst>
      <p:ext uri="{BB962C8B-B14F-4D97-AF65-F5344CB8AC3E}">
        <p14:creationId xmlns:p14="http://schemas.microsoft.com/office/powerpoint/2010/main" val="417844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solidFill>
                      <a:srgbClr val="FF0000"/>
                    </a:solidFill>
                  </a:rPr>
                  <a:t>Lösung Aufgabe 6 a)</a:t>
                </a:r>
                <a:endParaRPr lang="de-DE" sz="2200" dirty="0">
                  <a:solidFill>
                    <a:srgbClr val="FF0000"/>
                  </a:solidFill>
                </a:endParaRPr>
              </a:p>
              <a:p>
                <a:pPr marL="0" indent="0">
                  <a:buClrTx/>
                  <a:buSzPct val="100000"/>
                  <a:buNone/>
                </a:pPr>
                <a:r>
                  <a:rPr lang="de-DE" sz="2200" dirty="0" smtClean="0"/>
                  <a:t>Darstellung der Ebenen </a:t>
                </a:r>
                <a14:m>
                  <m:oMath xmlns:m="http://schemas.openxmlformats.org/officeDocument/2006/math">
                    <m:r>
                      <a:rPr lang="de-DE" sz="2200" i="1" dirty="0">
                        <a:latin typeface="Cambria Math" panose="02040503050406030204" pitchFamily="18" charset="0"/>
                      </a:rPr>
                      <m:t>𝐸</m:t>
                    </m:r>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b="0" i="1" dirty="0" smtClean="0">
                        <a:latin typeface="Cambria Math" panose="02040503050406030204" pitchFamily="18" charset="0"/>
                      </a:rPr>
                      <m:t>+</m:t>
                    </m:r>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2</m:t>
                        </m:r>
                      </m:sub>
                    </m:sSub>
                    <m:r>
                      <a:rPr lang="de-DE" sz="2200" i="1" dirty="0">
                        <a:latin typeface="Cambria Math" panose="02040503050406030204" pitchFamily="18" charset="0"/>
                      </a:rPr>
                      <m:t>+</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3</m:t>
                        </m:r>
                      </m:sub>
                    </m:sSub>
                    <m:r>
                      <a:rPr lang="de-DE" sz="2200" i="1" dirty="0">
                        <a:latin typeface="Cambria Math" panose="02040503050406030204" pitchFamily="18" charset="0"/>
                      </a:rPr>
                      <m:t>=</m:t>
                    </m:r>
                    <m:r>
                      <a:rPr lang="de-DE" sz="2200" b="0" i="1" dirty="0" smtClean="0">
                        <a:latin typeface="Cambria Math" panose="02040503050406030204" pitchFamily="18" charset="0"/>
                      </a:rPr>
                      <m:t>6</m:t>
                    </m:r>
                  </m:oMath>
                </a14:m>
                <a:r>
                  <a:rPr lang="de-DE" sz="2200" dirty="0" smtClean="0"/>
                  <a:t> und  </a:t>
                </a:r>
                <a14:m>
                  <m:oMath xmlns:m="http://schemas.openxmlformats.org/officeDocument/2006/math">
                    <m:r>
                      <a:rPr lang="de-DE" sz="2200" b="0" i="1" dirty="0" smtClean="0">
                        <a:latin typeface="Cambria Math" panose="02040503050406030204" pitchFamily="18" charset="0"/>
                      </a:rPr>
                      <m:t>𝐹</m:t>
                    </m:r>
                    <m:r>
                      <a:rPr lang="de-DE" sz="2200" i="1" dirty="0" smtClean="0">
                        <a:latin typeface="Cambria Math" panose="02040503050406030204" pitchFamily="18" charset="0"/>
                      </a:rPr>
                      <m:t>: 2</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2</m:t>
                        </m:r>
                      </m:sub>
                    </m:sSub>
                    <m:r>
                      <a:rPr lang="de-DE" sz="2200" i="1" dirty="0" smtClean="0">
                        <a:latin typeface="Cambria Math" panose="02040503050406030204" pitchFamily="18" charset="0"/>
                      </a:rPr>
                      <m:t>+</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3</m:t>
                        </m:r>
                      </m:sub>
                    </m:sSub>
                    <m:r>
                      <a:rPr lang="de-DE" sz="2200" i="1" dirty="0" smtClean="0">
                        <a:latin typeface="Cambria Math" panose="02040503050406030204" pitchFamily="18" charset="0"/>
                      </a:rPr>
                      <m:t>=4</m:t>
                    </m:r>
                  </m:oMath>
                </a14:m>
                <a:r>
                  <a:rPr lang="de-DE" sz="2200" dirty="0" smtClean="0"/>
                  <a:t>.</a:t>
                </a:r>
              </a:p>
              <a:p>
                <a:pPr marL="0" indent="0">
                  <a:buClrTx/>
                  <a:buSzPct val="100000"/>
                  <a:buNone/>
                </a:pPr>
                <a:r>
                  <a:rPr lang="de-DE" sz="2200" dirty="0" smtClean="0"/>
                  <a:t>Wir ermitteln zunächst jeweils die Spurpunkte von </a:t>
                </a:r>
                <a14:m>
                  <m:oMath xmlns:m="http://schemas.openxmlformats.org/officeDocument/2006/math">
                    <m:r>
                      <a:rPr lang="de-DE" sz="2200" i="1" dirty="0" smtClean="0">
                        <a:latin typeface="Cambria Math" panose="02040503050406030204" pitchFamily="18" charset="0"/>
                      </a:rPr>
                      <m:t>𝐸</m:t>
                    </m:r>
                  </m:oMath>
                </a14:m>
                <a:r>
                  <a:rPr lang="de-DE" sz="2200" dirty="0" smtClean="0"/>
                  <a:t>, indem wir jeweils zwei Koordinaten Null setzen und nach der dritten auflösen. Dadurch erhalten wir für </a:t>
                </a:r>
                <a14:m>
                  <m:oMath xmlns:m="http://schemas.openxmlformats.org/officeDocument/2006/math">
                    <m:r>
                      <a:rPr lang="de-DE" sz="2200" i="1" dirty="0" smtClean="0">
                        <a:latin typeface="Cambria Math" panose="02040503050406030204" pitchFamily="18" charset="0"/>
                      </a:rPr>
                      <m:t>𝐸</m:t>
                    </m:r>
                  </m:oMath>
                </a14:m>
                <a:r>
                  <a:rPr lang="de-DE" sz="2200" dirty="0" smtClean="0"/>
                  <a:t>: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𝑆</m:t>
                        </m:r>
                      </m:e>
                      <m:sub>
                        <m:r>
                          <a:rPr lang="de-DE" sz="2200" i="1" dirty="0" smtClean="0">
                            <a:latin typeface="Cambria Math" panose="02040503050406030204" pitchFamily="18" charset="0"/>
                          </a:rPr>
                          <m:t>1</m:t>
                        </m:r>
                      </m:sub>
                    </m:sSub>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3</m:t>
                        </m:r>
                        <m:d>
                          <m:dPr>
                            <m:begChr m:val="|"/>
                            <m:endChr m:val="|"/>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e>
                        </m:d>
                        <m:r>
                          <a:rPr lang="de-DE" sz="2200" i="1" dirty="0" smtClean="0">
                            <a:latin typeface="Cambria Math" panose="02040503050406030204" pitchFamily="18" charset="0"/>
                          </a:rPr>
                          <m:t>0</m:t>
                        </m:r>
                      </m:e>
                    </m:d>
                  </m:oMath>
                </a14:m>
                <a:r>
                  <a:rPr lang="de-DE" sz="2200" dirty="0" smtClean="0"/>
                  <a:t>,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𝑆</m:t>
                        </m:r>
                      </m:e>
                      <m:sub>
                        <m:r>
                          <a:rPr lang="de-DE" sz="2200" i="1" dirty="0" smtClean="0">
                            <a:latin typeface="Cambria Math" panose="02040503050406030204" pitchFamily="18" charset="0"/>
                          </a:rPr>
                          <m:t>2</m:t>
                        </m:r>
                      </m:sub>
                    </m:sSub>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d>
                          <m:dPr>
                            <m:begChr m:val="|"/>
                            <m:endChr m:val="|"/>
                            <m:ctrlPr>
                              <a:rPr lang="de-DE" sz="2200" i="1" dirty="0" smtClean="0">
                                <a:latin typeface="Cambria Math" panose="02040503050406030204" pitchFamily="18" charset="0"/>
                              </a:rPr>
                            </m:ctrlPr>
                          </m:dPr>
                          <m:e>
                            <m:r>
                              <a:rPr lang="de-DE" sz="2200" i="1" dirty="0" smtClean="0">
                                <a:latin typeface="Cambria Math" panose="02040503050406030204" pitchFamily="18" charset="0"/>
                              </a:rPr>
                              <m:t>3</m:t>
                            </m:r>
                          </m:e>
                        </m:d>
                        <m:r>
                          <a:rPr lang="de-DE" sz="2200" i="1" dirty="0" smtClean="0">
                            <a:latin typeface="Cambria Math" panose="02040503050406030204" pitchFamily="18" charset="0"/>
                          </a:rPr>
                          <m:t>0</m:t>
                        </m:r>
                      </m:e>
                    </m:d>
                  </m:oMath>
                </a14:m>
                <a:r>
                  <a:rPr lang="de-DE" sz="2200" dirty="0" smtClean="0"/>
                  <a:t> und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𝑆</m:t>
                        </m:r>
                      </m:e>
                      <m:sub>
                        <m:r>
                          <a:rPr lang="de-DE" sz="2200" i="1" dirty="0" smtClean="0">
                            <a:latin typeface="Cambria Math" panose="02040503050406030204" pitchFamily="18" charset="0"/>
                          </a:rPr>
                          <m:t>3</m:t>
                        </m:r>
                      </m:sub>
                    </m:sSub>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d>
                          <m:dPr>
                            <m:begChr m:val="|"/>
                            <m:endChr m:val="|"/>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e>
                        </m:d>
                        <m:r>
                          <a:rPr lang="de-DE" sz="2200" i="1" dirty="0" smtClean="0">
                            <a:latin typeface="Cambria Math" panose="02040503050406030204" pitchFamily="18" charset="0"/>
                          </a:rPr>
                          <m:t>6</m:t>
                        </m:r>
                      </m:e>
                    </m:d>
                  </m:oMath>
                </a14:m>
                <a:r>
                  <a:rPr lang="de-DE" sz="2200" dirty="0" smtClean="0"/>
                  <a:t>.</a:t>
                </a:r>
              </a:p>
              <a:p>
                <a:pPr marL="0" indent="0">
                  <a:buClrTx/>
                  <a:buSzPct val="100000"/>
                  <a:buNone/>
                </a:pPr>
                <a:r>
                  <a:rPr lang="de-DE" sz="2200" dirty="0" smtClean="0"/>
                  <a:t>Analog erhalten wir für </a:t>
                </a:r>
                <a14:m>
                  <m:oMath xmlns:m="http://schemas.openxmlformats.org/officeDocument/2006/math">
                    <m:r>
                      <a:rPr lang="de-DE" sz="2200" i="1" dirty="0" smtClean="0">
                        <a:latin typeface="Cambria Math" panose="02040503050406030204" pitchFamily="18" charset="0"/>
                      </a:rPr>
                      <m:t>𝐹</m:t>
                    </m:r>
                  </m:oMath>
                </a14:m>
                <a:r>
                  <a:rPr lang="de-DE" sz="2200" dirty="0" smtClean="0"/>
                  <a:t> die Spurpunkte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𝑇</m:t>
                        </m:r>
                      </m:e>
                      <m:sub>
                        <m:r>
                          <a:rPr lang="de-DE" sz="2200" b="0" i="1" dirty="0" smtClean="0">
                            <a:latin typeface="Cambria Math" panose="02040503050406030204" pitchFamily="18" charset="0"/>
                          </a:rPr>
                          <m:t>2</m:t>
                        </m:r>
                      </m:sub>
                    </m:sSub>
                    <m:r>
                      <a:rPr lang="de-DE" sz="2200" i="1" dirty="0" smtClean="0">
                        <a:latin typeface="Cambria Math" panose="02040503050406030204" pitchFamily="18" charset="0"/>
                      </a:rPr>
                      <m:t>(0|2|0)</m:t>
                    </m:r>
                  </m:oMath>
                </a14:m>
                <a:r>
                  <a:rPr lang="de-DE" sz="2200" dirty="0" smtClean="0"/>
                  <a:t>,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𝑇</m:t>
                        </m:r>
                      </m:e>
                      <m:sub>
                        <m:r>
                          <a:rPr lang="de-DE" sz="2200" b="0" i="1" dirty="0" smtClean="0">
                            <a:latin typeface="Cambria Math" panose="02040503050406030204" pitchFamily="18" charset="0"/>
                          </a:rPr>
                          <m:t>3</m:t>
                        </m:r>
                      </m:sub>
                    </m:sSub>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d>
                          <m:dPr>
                            <m:begChr m:val="|"/>
                            <m:endChr m:val="|"/>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e>
                        </m:d>
                        <m:r>
                          <a:rPr lang="de-DE" sz="2200" i="1" dirty="0" smtClean="0">
                            <a:latin typeface="Cambria Math" panose="02040503050406030204" pitchFamily="18" charset="0"/>
                          </a:rPr>
                          <m:t>4</m:t>
                        </m:r>
                      </m:e>
                    </m:d>
                  </m:oMath>
                </a14:m>
                <a:r>
                  <a:rPr lang="de-DE" sz="2200" dirty="0" smtClean="0"/>
                  <a:t>.</a:t>
                </a:r>
                <a:br>
                  <a:rPr lang="de-DE" sz="2200" dirty="0" smtClean="0"/>
                </a:br>
                <a:r>
                  <a:rPr lang="de-DE" sz="2200" dirty="0" smtClean="0"/>
                  <a:t>(Beachte, dass in der Gleichung für </a:t>
                </a:r>
                <a14:m>
                  <m:oMath xmlns:m="http://schemas.openxmlformats.org/officeDocument/2006/math">
                    <m:r>
                      <a:rPr lang="de-DE" sz="2200" i="1" dirty="0" smtClean="0">
                        <a:latin typeface="Cambria Math" panose="02040503050406030204" pitchFamily="18" charset="0"/>
                      </a:rPr>
                      <m:t>𝐹</m:t>
                    </m:r>
                  </m:oMath>
                </a14:m>
                <a:r>
                  <a:rPr lang="de-DE" sz="2200" dirty="0" smtClean="0"/>
                  <a:t> keine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oMath>
                </a14:m>
                <a:r>
                  <a:rPr lang="de-DE" sz="2200" dirty="0" smtClean="0"/>
                  <a:t>-Koordinate vorkommt.</a:t>
                </a:r>
                <a:br>
                  <a:rPr lang="de-DE" sz="2200" dirty="0" smtClean="0"/>
                </a:br>
                <a:r>
                  <a:rPr lang="de-DE" sz="2200" dirty="0" smtClean="0"/>
                  <a:t>Das bedeutet, dass </a:t>
                </a:r>
                <a14:m>
                  <m:oMath xmlns:m="http://schemas.openxmlformats.org/officeDocument/2006/math">
                    <m:r>
                      <a:rPr lang="de-DE" sz="2200" i="1" dirty="0" smtClean="0">
                        <a:latin typeface="Cambria Math" panose="02040503050406030204" pitchFamily="18" charset="0"/>
                      </a:rPr>
                      <m:t>𝐹</m:t>
                    </m:r>
                  </m:oMath>
                </a14:m>
                <a:r>
                  <a:rPr lang="de-DE" sz="2200" dirty="0" smtClean="0"/>
                  <a:t> keinen Schnittpunkt mit der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oMath>
                </a14:m>
                <a:r>
                  <a:rPr lang="de-DE" sz="2200" dirty="0" smtClean="0"/>
                  <a:t>-Achse hat und wir daher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oMath>
                </a14:m>
                <a:r>
                  <a:rPr lang="de-DE" sz="2200" dirty="0" smtClean="0"/>
                  <a:t> frei wählen können, z.B. wie hier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r>
                      <a:rPr lang="de-DE" sz="2200" i="1" dirty="0" smtClean="0">
                        <a:latin typeface="Cambria Math" panose="02040503050406030204" pitchFamily="18" charset="0"/>
                      </a:rPr>
                      <m:t>=0</m:t>
                    </m:r>
                  </m:oMath>
                </a14:m>
                <a:r>
                  <a:rPr lang="de-DE" sz="2200" dirty="0" smtClean="0"/>
                  <a:t>).</a:t>
                </a:r>
              </a:p>
              <a:p>
                <a:pPr marL="0" indent="0">
                  <a:buClrTx/>
                  <a:buSzPct val="100000"/>
                  <a:buNone/>
                </a:pPr>
                <a:r>
                  <a:rPr lang="de-DE" sz="2200" dirty="0" smtClean="0"/>
                  <a:t>Nun zeichnet man die Spurpunkte in ein Koordinatensystem ein und verbinde diese. Unter Beachtung, dass </a:t>
                </a:r>
                <a14:m>
                  <m:oMath xmlns:m="http://schemas.openxmlformats.org/officeDocument/2006/math">
                    <m:r>
                      <a:rPr lang="de-DE" sz="2200" i="1" dirty="0" smtClean="0">
                        <a:latin typeface="Cambria Math" panose="02040503050406030204" pitchFamily="18" charset="0"/>
                      </a:rPr>
                      <m:t>𝐹</m:t>
                    </m:r>
                  </m:oMath>
                </a14:m>
                <a:r>
                  <a:rPr lang="de-DE" sz="2200" dirty="0" smtClean="0"/>
                  <a:t> parallel zur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oMath>
                </a14:m>
                <a:r>
                  <a:rPr lang="de-DE" sz="2200" dirty="0" smtClean="0"/>
                  <a:t>-Achse verläuft erhält man folgendes Schaubild:</a:t>
                </a:r>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1425"/>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7926123" y="107429"/>
                <a:ext cx="2154502" cy="584775"/>
              </a:xfrm>
              <a:prstGeom prst="rect">
                <a:avLst/>
              </a:prstGeom>
            </p:spPr>
            <p:txBody>
              <a:bodyPr wrap="square">
                <a:spAutoFit/>
              </a:bodyPr>
              <a:lstStyle/>
              <a:p>
                <a14:m>
                  <m:oMath xmlns:m="http://schemas.openxmlformats.org/officeDocument/2006/math">
                    <m:r>
                      <a:rPr lang="de-DE" sz="1600" i="1" dirty="0" smtClean="0">
                        <a:latin typeface="Cambria Math" panose="02040503050406030204" pitchFamily="18" charset="0"/>
                      </a:rPr>
                      <m:t>𝐸</m:t>
                    </m:r>
                    <m:r>
                      <a:rPr lang="de-DE" sz="1600" i="1" dirty="0" smtClean="0">
                        <a:latin typeface="Cambria Math" panose="02040503050406030204" pitchFamily="18" charset="0"/>
                      </a:rPr>
                      <m:t>:2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1</m:t>
                        </m:r>
                      </m:sub>
                    </m:sSub>
                    <m:r>
                      <a:rPr lang="de-DE" sz="1600" i="1" dirty="0">
                        <a:latin typeface="Cambria Math" panose="02040503050406030204" pitchFamily="18" charset="0"/>
                      </a:rPr>
                      <m:t>+2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2</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=6</m:t>
                    </m:r>
                  </m:oMath>
                </a14:m>
                <a:r>
                  <a:rPr lang="de-DE" sz="1600" dirty="0" smtClean="0"/>
                  <a:t> </a:t>
                </a:r>
              </a:p>
              <a:p>
                <a14:m>
                  <m:oMath xmlns:m="http://schemas.openxmlformats.org/officeDocument/2006/math">
                    <m:r>
                      <a:rPr lang="de-DE" sz="1600" i="1" dirty="0">
                        <a:latin typeface="Cambria Math" panose="02040503050406030204" pitchFamily="18" charset="0"/>
                      </a:rPr>
                      <m:t>𝐹</m:t>
                    </m:r>
                    <m:r>
                      <a:rPr lang="de-DE" sz="1600" i="1" dirty="0">
                        <a:latin typeface="Cambria Math" panose="02040503050406030204" pitchFamily="18" charset="0"/>
                      </a:rPr>
                      <m:t>: 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2</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=4</m:t>
                    </m:r>
                  </m:oMath>
                </a14:m>
                <a:r>
                  <a:rPr lang="de-DE" sz="1600" dirty="0" smtClean="0"/>
                  <a:t> </a:t>
                </a:r>
                <a:endParaRPr lang="de-DE" sz="1600" dirty="0"/>
              </a:p>
            </p:txBody>
          </p:sp>
        </mc:Choice>
        <mc:Fallback xmlns="">
          <p:sp>
            <p:nvSpPr>
              <p:cNvPr id="2" name="Rechteck 1"/>
              <p:cNvSpPr>
                <a:spLocks noRot="1" noChangeAspect="1" noMove="1" noResize="1" noEditPoints="1" noAdjustHandles="1" noChangeArrowheads="1" noChangeShapeType="1" noTextEdit="1"/>
              </p:cNvSpPr>
              <p:nvPr/>
            </p:nvSpPr>
            <p:spPr>
              <a:xfrm>
                <a:off x="7926123" y="107429"/>
                <a:ext cx="2154502" cy="584775"/>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747016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dirty="0" smtClean="0"/>
                  <a:t>Schaubild der Ebenen </a:t>
                </a:r>
                <a:br>
                  <a:rPr lang="de-DE" sz="2200" dirty="0" smtClean="0"/>
                </a:br>
                <a14:m>
                  <m:oMath xmlns:m="http://schemas.openxmlformats.org/officeDocument/2006/math">
                    <m:r>
                      <a:rPr lang="de-DE" sz="2200" i="1" dirty="0" smtClean="0">
                        <a:latin typeface="Cambria Math" panose="02040503050406030204" pitchFamily="18" charset="0"/>
                      </a:rPr>
                      <m:t>𝐸</m:t>
                    </m:r>
                  </m:oMath>
                </a14:m>
                <a:r>
                  <a:rPr lang="de-DE" sz="2200" dirty="0" smtClean="0"/>
                  <a:t> und </a:t>
                </a:r>
                <a14:m>
                  <m:oMath xmlns:m="http://schemas.openxmlformats.org/officeDocument/2006/math">
                    <m:r>
                      <a:rPr lang="de-DE" sz="2200" i="1" dirty="0" smtClean="0">
                        <a:latin typeface="Cambria Math" panose="02040503050406030204" pitchFamily="18" charset="0"/>
                      </a:rPr>
                      <m:t>𝐹</m:t>
                    </m:r>
                  </m:oMath>
                </a14:m>
                <a:r>
                  <a:rPr lang="de-DE" sz="2200" dirty="0" smtClean="0"/>
                  <a:t>:</a:t>
                </a:r>
              </a:p>
              <a:p>
                <a:pPr marL="0" indent="0">
                  <a:buClrTx/>
                  <a:buSzPct val="100000"/>
                  <a:buNone/>
                </a:pP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a:stretch>
              </a:blipFill>
            </p:spPr>
            <p:txBody>
              <a:bodyPr/>
              <a:lstStyle/>
              <a:p>
                <a:r>
                  <a:rPr lang="de-DE">
                    <a:noFill/>
                  </a:rPr>
                  <a:t> </a:t>
                </a:r>
              </a:p>
            </p:txBody>
          </p:sp>
        </mc:Fallback>
      </mc:AlternateContent>
      <p:grpSp>
        <p:nvGrpSpPr>
          <p:cNvPr id="5" name="Gruppieren 4"/>
          <p:cNvGrpSpPr/>
          <p:nvPr/>
        </p:nvGrpSpPr>
        <p:grpSpPr>
          <a:xfrm>
            <a:off x="3674008" y="1782155"/>
            <a:ext cx="5328592" cy="5263784"/>
            <a:chOff x="2376016" y="1907629"/>
            <a:chExt cx="5328592" cy="5263784"/>
          </a:xfrm>
        </p:grpSpPr>
        <p:pic>
          <p:nvPicPr>
            <p:cNvPr id="6" name="Grafik 5"/>
            <p:cNvPicPr>
              <a:picLocks noChangeAspect="1"/>
            </p:cNvPicPr>
            <p:nvPr/>
          </p:nvPicPr>
          <p:blipFill>
            <a:blip r:embed="rId3">
              <a:duotone>
                <a:schemeClr val="accent6">
                  <a:shade val="45000"/>
                  <a:satMod val="135000"/>
                </a:schemeClr>
                <a:prstClr val="white"/>
              </a:duotone>
            </a:blip>
            <a:stretch>
              <a:fillRect/>
            </a:stretch>
          </p:blipFill>
          <p:spPr>
            <a:xfrm>
              <a:off x="2376016" y="1907629"/>
              <a:ext cx="5328592" cy="5263784"/>
            </a:xfrm>
            <a:prstGeom prst="rect">
              <a:avLst/>
            </a:prstGeom>
          </p:spPr>
        </p:pic>
        <p:cxnSp>
          <p:nvCxnSpPr>
            <p:cNvPr id="7" name="Gerader Verbinder 6"/>
            <p:cNvCxnSpPr/>
            <p:nvPr/>
          </p:nvCxnSpPr>
          <p:spPr>
            <a:xfrm flipV="1">
              <a:off x="2592040" y="5075981"/>
              <a:ext cx="1872208" cy="1872208"/>
            </a:xfrm>
            <a:prstGeom prst="line">
              <a:avLst/>
            </a:prstGeom>
            <a:ln w="127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flipH="1">
              <a:off x="3744854" y="5333101"/>
              <a:ext cx="3516657" cy="0"/>
            </a:xfrm>
            <a:prstGeom prst="line">
              <a:avLst/>
            </a:prstGeom>
            <a:ln w="127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4237950" y="2131559"/>
              <a:ext cx="0" cy="3636048"/>
            </a:xfrm>
            <a:prstGeom prst="line">
              <a:avLst/>
            </a:prstGeom>
            <a:ln w="127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feld 9"/>
                <p:cNvSpPr txBox="1"/>
                <p:nvPr/>
              </p:nvSpPr>
              <p:spPr>
                <a:xfrm>
                  <a:off x="2684686" y="6834172"/>
                  <a:ext cx="2438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𝑥</m:t>
                            </m:r>
                          </m:e>
                          <m:sub>
                            <m:r>
                              <a:rPr lang="de-DE" sz="1600" b="0" i="1" smtClean="0">
                                <a:latin typeface="Cambria Math" panose="02040503050406030204" pitchFamily="18" charset="0"/>
                              </a:rPr>
                              <m:t>1</m:t>
                            </m:r>
                          </m:sub>
                        </m:sSub>
                      </m:oMath>
                    </m:oMathPara>
                  </a14:m>
                  <a:endParaRPr lang="de-DE" sz="16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2684686" y="6834172"/>
                  <a:ext cx="243848" cy="246221"/>
                </a:xfrm>
                <a:prstGeom prst="rect">
                  <a:avLst/>
                </a:prstGeom>
                <a:blipFill>
                  <a:blip r:embed="rId4"/>
                  <a:stretch>
                    <a:fillRect l="-10000" r="-75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7099379" y="5333816"/>
                  <a:ext cx="2485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𝑥</m:t>
                            </m:r>
                          </m:e>
                          <m:sub>
                            <m:r>
                              <a:rPr lang="de-DE" sz="1600" b="0" i="1" smtClean="0">
                                <a:latin typeface="Cambria Math" panose="02040503050406030204" pitchFamily="18" charset="0"/>
                              </a:rPr>
                              <m:t>2</m:t>
                            </m:r>
                          </m:sub>
                        </m:sSub>
                      </m:oMath>
                    </m:oMathPara>
                  </a14:m>
                  <a:endParaRPr lang="de-DE"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7099379" y="5333816"/>
                  <a:ext cx="248594" cy="246221"/>
                </a:xfrm>
                <a:prstGeom prst="rect">
                  <a:avLst/>
                </a:prstGeom>
                <a:blipFill>
                  <a:blip r:embed="rId5"/>
                  <a:stretch>
                    <a:fillRect l="-12500" r="-10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3960192" y="2082467"/>
                  <a:ext cx="2485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𝑥</m:t>
                            </m:r>
                          </m:e>
                          <m:sub>
                            <m:r>
                              <a:rPr lang="de-DE" sz="1600" b="0" i="1" smtClean="0">
                                <a:latin typeface="Cambria Math" panose="02040503050406030204" pitchFamily="18" charset="0"/>
                              </a:rPr>
                              <m:t>3</m:t>
                            </m:r>
                          </m:sub>
                        </m:sSub>
                      </m:oMath>
                    </m:oMathPara>
                  </a14:m>
                  <a:endParaRPr lang="de-DE" sz="16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3960192" y="2082467"/>
                  <a:ext cx="248594" cy="246221"/>
                </a:xfrm>
                <a:prstGeom prst="rect">
                  <a:avLst/>
                </a:prstGeom>
                <a:blipFill>
                  <a:blip r:embed="rId6"/>
                  <a:stretch>
                    <a:fillRect l="-12500" r="-10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4295849" y="3401255"/>
                  <a:ext cx="2413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𝑇</m:t>
                            </m:r>
                          </m:e>
                          <m:sub>
                            <m:r>
                              <a:rPr lang="de-DE" sz="1600" b="0" i="1" smtClean="0">
                                <a:latin typeface="Cambria Math" panose="02040503050406030204" pitchFamily="18" charset="0"/>
                              </a:rPr>
                              <m:t>3</m:t>
                            </m:r>
                          </m:sub>
                        </m:sSub>
                      </m:oMath>
                    </m:oMathPara>
                  </a14:m>
                  <a:endParaRPr lang="de-DE"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4295849" y="3401255"/>
                  <a:ext cx="241348" cy="246221"/>
                </a:xfrm>
                <a:prstGeom prst="rect">
                  <a:avLst/>
                </a:prstGeom>
                <a:blipFill>
                  <a:blip r:embed="rId7"/>
                  <a:stretch>
                    <a:fillRect l="-20513" r="-7692" b="-12195"/>
                  </a:stretch>
                </a:blipFill>
              </p:spPr>
              <p:txBody>
                <a:bodyPr/>
                <a:lstStyle/>
                <a:p>
                  <a:r>
                    <a:rPr lang="de-DE">
                      <a:noFill/>
                    </a:rPr>
                    <a:t> </a:t>
                  </a:r>
                </a:p>
              </p:txBody>
            </p:sp>
          </mc:Fallback>
        </mc:AlternateContent>
        <p:cxnSp>
          <p:nvCxnSpPr>
            <p:cNvPr id="16" name="Gerader Verbinder 15"/>
            <p:cNvCxnSpPr/>
            <p:nvPr/>
          </p:nvCxnSpPr>
          <p:spPr>
            <a:xfrm>
              <a:off x="4688297" y="5259069"/>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143142" y="5261183"/>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621533" y="5261093"/>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6086652" y="5263207"/>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6539957" y="5261183"/>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7005076" y="5263297"/>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3988855" y="5483387"/>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3754442" y="5718135"/>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3525895" y="5950261"/>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3291572" y="6181005"/>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3055000" y="6407303"/>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2828612" y="6643875"/>
              <a:ext cx="0" cy="129386"/>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feld 27"/>
                <p:cNvSpPr txBox="1"/>
                <p:nvPr/>
              </p:nvSpPr>
              <p:spPr>
                <a:xfrm>
                  <a:off x="5537609" y="5382761"/>
                  <a:ext cx="1603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3</m:t>
                        </m:r>
                      </m:oMath>
                    </m:oMathPara>
                  </a14:m>
                  <a:endParaRPr lang="de-DE" sz="1600" dirty="0"/>
                </a:p>
              </p:txBody>
            </p:sp>
          </mc:Choice>
          <mc:Fallback xmlns="">
            <p:sp>
              <p:nvSpPr>
                <p:cNvPr id="28" name="Textfeld 27"/>
                <p:cNvSpPr txBox="1">
                  <a:spLocks noRot="1" noChangeAspect="1" noMove="1" noResize="1" noEditPoints="1" noAdjustHandles="1" noChangeArrowheads="1" noChangeShapeType="1" noTextEdit="1"/>
                </p:cNvSpPr>
                <p:nvPr/>
              </p:nvSpPr>
              <p:spPr>
                <a:xfrm>
                  <a:off x="5537609" y="5382761"/>
                  <a:ext cx="160300" cy="246221"/>
                </a:xfrm>
                <a:prstGeom prst="rect">
                  <a:avLst/>
                </a:prstGeom>
                <a:blipFill>
                  <a:blip r:embed="rId8"/>
                  <a:stretch>
                    <a:fillRect l="-25926" r="-25926" b="-487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feld 28"/>
                <p:cNvSpPr txBox="1"/>
                <p:nvPr/>
              </p:nvSpPr>
              <p:spPr>
                <a:xfrm>
                  <a:off x="3456136" y="6065551"/>
                  <a:ext cx="1603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3</m:t>
                        </m:r>
                      </m:oMath>
                    </m:oMathPara>
                  </a14:m>
                  <a:endParaRPr lang="de-DE" sz="1600" dirty="0"/>
                </a:p>
              </p:txBody>
            </p:sp>
          </mc:Choice>
          <mc:Fallback xmlns="">
            <p:sp>
              <p:nvSpPr>
                <p:cNvPr id="29" name="Textfeld 28"/>
                <p:cNvSpPr txBox="1">
                  <a:spLocks noRot="1" noChangeAspect="1" noMove="1" noResize="1" noEditPoints="1" noAdjustHandles="1" noChangeArrowheads="1" noChangeShapeType="1" noTextEdit="1"/>
                </p:cNvSpPr>
                <p:nvPr/>
              </p:nvSpPr>
              <p:spPr>
                <a:xfrm>
                  <a:off x="3456136" y="6065551"/>
                  <a:ext cx="160300" cy="246221"/>
                </a:xfrm>
                <a:prstGeom prst="rect">
                  <a:avLst/>
                </a:prstGeom>
                <a:blipFill>
                  <a:blip r:embed="rId9"/>
                  <a:stretch>
                    <a:fillRect l="-30769" r="-26923" b="-487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3989304" y="2468862"/>
                  <a:ext cx="16030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6</m:t>
                        </m:r>
                      </m:oMath>
                    </m:oMathPara>
                  </a14:m>
                  <a:endParaRPr lang="de-DE" sz="1600" dirty="0"/>
                </a:p>
              </p:txBody>
            </p:sp>
          </mc:Choice>
          <mc:Fallback xmlns="">
            <p:sp>
              <p:nvSpPr>
                <p:cNvPr id="30" name="Textfeld 29"/>
                <p:cNvSpPr txBox="1">
                  <a:spLocks noRot="1" noChangeAspect="1" noMove="1" noResize="1" noEditPoints="1" noAdjustHandles="1" noChangeArrowheads="1" noChangeShapeType="1" noTextEdit="1"/>
                </p:cNvSpPr>
                <p:nvPr/>
              </p:nvSpPr>
              <p:spPr>
                <a:xfrm>
                  <a:off x="3989304" y="2468862"/>
                  <a:ext cx="160300" cy="246221"/>
                </a:xfrm>
                <a:prstGeom prst="rect">
                  <a:avLst/>
                </a:prstGeom>
                <a:blipFill>
                  <a:blip r:embed="rId10"/>
                  <a:stretch>
                    <a:fillRect l="-25926" r="-25926" b="-4878"/>
                  </a:stretch>
                </a:blipFill>
              </p:spPr>
              <p:txBody>
                <a:bodyPr/>
                <a:lstStyle/>
                <a:p>
                  <a:r>
                    <a:rPr lang="de-DE">
                      <a:noFill/>
                    </a:rPr>
                    <a:t> </a:t>
                  </a:r>
                </a:p>
              </p:txBody>
            </p:sp>
          </mc:Fallback>
        </mc:AlternateContent>
        <p:cxnSp>
          <p:nvCxnSpPr>
            <p:cNvPr id="31" name="Gerader Verbinder 30"/>
            <p:cNvCxnSpPr/>
            <p:nvPr/>
          </p:nvCxnSpPr>
          <p:spPr>
            <a:xfrm flipH="1">
              <a:off x="4156495" y="4880505"/>
              <a:ext cx="132835" cy="0"/>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a:off x="4165059" y="4417545"/>
              <a:ext cx="132835" cy="0"/>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H="1">
              <a:off x="4165059" y="3965039"/>
              <a:ext cx="132835" cy="0"/>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H="1">
              <a:off x="4173623" y="3502079"/>
              <a:ext cx="132835" cy="0"/>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flipH="1">
              <a:off x="4165942" y="3049483"/>
              <a:ext cx="132835" cy="0"/>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a:off x="4174506" y="2586523"/>
              <a:ext cx="132835" cy="0"/>
            </a:xfrm>
            <a:prstGeom prst="line">
              <a:avLst/>
            </a:prstGeom>
            <a:ln w="1270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feld 47"/>
                <p:cNvSpPr txBox="1"/>
                <p:nvPr/>
              </p:nvSpPr>
              <p:spPr>
                <a:xfrm>
                  <a:off x="4257872" y="2465151"/>
                  <a:ext cx="2415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𝑆</m:t>
                            </m:r>
                          </m:e>
                          <m:sub>
                            <m:r>
                              <a:rPr lang="de-DE" sz="1600" b="0" i="1" smtClean="0">
                                <a:latin typeface="Cambria Math" panose="02040503050406030204" pitchFamily="18" charset="0"/>
                              </a:rPr>
                              <m:t>3</m:t>
                            </m:r>
                          </m:sub>
                        </m:sSub>
                      </m:oMath>
                    </m:oMathPara>
                  </a14:m>
                  <a:endParaRPr lang="de-DE" sz="1600" dirty="0"/>
                </a:p>
              </p:txBody>
            </p:sp>
          </mc:Choice>
          <mc:Fallback xmlns="">
            <p:sp>
              <p:nvSpPr>
                <p:cNvPr id="48" name="Textfeld 47"/>
                <p:cNvSpPr txBox="1">
                  <a:spLocks noRot="1" noChangeAspect="1" noMove="1" noResize="1" noEditPoints="1" noAdjustHandles="1" noChangeArrowheads="1" noChangeShapeType="1" noTextEdit="1"/>
                </p:cNvSpPr>
                <p:nvPr/>
              </p:nvSpPr>
              <p:spPr>
                <a:xfrm>
                  <a:off x="4257872" y="2465151"/>
                  <a:ext cx="241541" cy="246221"/>
                </a:xfrm>
                <a:prstGeom prst="rect">
                  <a:avLst/>
                </a:prstGeom>
                <a:blipFill>
                  <a:blip r:embed="rId11"/>
                  <a:stretch>
                    <a:fillRect l="-17500" r="-5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Textfeld 48"/>
                <p:cNvSpPr txBox="1"/>
                <p:nvPr/>
              </p:nvSpPr>
              <p:spPr>
                <a:xfrm>
                  <a:off x="3277071" y="5781230"/>
                  <a:ext cx="2367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𝑆</m:t>
                            </m:r>
                          </m:e>
                          <m:sub>
                            <m:r>
                              <a:rPr lang="de-DE" sz="1600" b="0" i="1" smtClean="0">
                                <a:latin typeface="Cambria Math" panose="02040503050406030204" pitchFamily="18" charset="0"/>
                              </a:rPr>
                              <m:t>1</m:t>
                            </m:r>
                          </m:sub>
                        </m:sSub>
                      </m:oMath>
                    </m:oMathPara>
                  </a14:m>
                  <a:endParaRPr lang="de-DE" sz="1600" dirty="0"/>
                </a:p>
              </p:txBody>
            </p:sp>
          </mc:Choice>
          <mc:Fallback xmlns="">
            <p:sp>
              <p:nvSpPr>
                <p:cNvPr id="49" name="Textfeld 48"/>
                <p:cNvSpPr txBox="1">
                  <a:spLocks noRot="1" noChangeAspect="1" noMove="1" noResize="1" noEditPoints="1" noAdjustHandles="1" noChangeArrowheads="1" noChangeShapeType="1" noTextEdit="1"/>
                </p:cNvSpPr>
                <p:nvPr/>
              </p:nvSpPr>
              <p:spPr>
                <a:xfrm>
                  <a:off x="3277071" y="5781230"/>
                  <a:ext cx="236795" cy="246221"/>
                </a:xfrm>
                <a:prstGeom prst="rect">
                  <a:avLst/>
                </a:prstGeom>
                <a:blipFill>
                  <a:blip r:embed="rId12"/>
                  <a:stretch>
                    <a:fillRect l="-21053" r="-7895"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p:cNvSpPr txBox="1"/>
                <p:nvPr/>
              </p:nvSpPr>
              <p:spPr>
                <a:xfrm>
                  <a:off x="5616376" y="5099250"/>
                  <a:ext cx="2415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𝑆</m:t>
                            </m:r>
                          </m:e>
                          <m:sub>
                            <m:r>
                              <a:rPr lang="de-DE" sz="1600" b="0" i="1" smtClean="0">
                                <a:latin typeface="Cambria Math" panose="02040503050406030204" pitchFamily="18" charset="0"/>
                              </a:rPr>
                              <m:t>2</m:t>
                            </m:r>
                          </m:sub>
                        </m:sSub>
                      </m:oMath>
                    </m:oMathPara>
                  </a14:m>
                  <a:endParaRPr lang="de-DE" sz="16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5616376" y="5099250"/>
                  <a:ext cx="241541" cy="246221"/>
                </a:xfrm>
                <a:prstGeom prst="rect">
                  <a:avLst/>
                </a:prstGeom>
                <a:blipFill>
                  <a:blip r:embed="rId13"/>
                  <a:stretch>
                    <a:fillRect l="-17500" r="-5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5172682" y="2860261"/>
                  <a:ext cx="17831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𝐹</m:t>
                        </m:r>
                      </m:oMath>
                    </m:oMathPara>
                  </a14:m>
                  <a:endParaRPr lang="de-DE" sz="1600" dirty="0"/>
                </a:p>
              </p:txBody>
            </p:sp>
          </mc:Choice>
          <mc:Fallback xmlns="">
            <p:sp>
              <p:nvSpPr>
                <p:cNvPr id="52" name="Textfeld 51"/>
                <p:cNvSpPr txBox="1">
                  <a:spLocks noRot="1" noChangeAspect="1" noMove="1" noResize="1" noEditPoints="1" noAdjustHandles="1" noChangeArrowheads="1" noChangeShapeType="1" noTextEdit="1"/>
                </p:cNvSpPr>
                <p:nvPr/>
              </p:nvSpPr>
              <p:spPr>
                <a:xfrm>
                  <a:off x="5172682" y="2860261"/>
                  <a:ext cx="178319" cy="246221"/>
                </a:xfrm>
                <a:prstGeom prst="rect">
                  <a:avLst/>
                </a:prstGeom>
                <a:blipFill>
                  <a:blip r:embed="rId14"/>
                  <a:stretch>
                    <a:fillRect l="-23333" r="-20000" b="-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feld 49"/>
                <p:cNvSpPr txBox="1"/>
                <p:nvPr/>
              </p:nvSpPr>
              <p:spPr>
                <a:xfrm>
                  <a:off x="4257872" y="2860261"/>
                  <a:ext cx="1827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𝐸</m:t>
                        </m:r>
                      </m:oMath>
                    </m:oMathPara>
                  </a14:m>
                  <a:endParaRPr lang="de-DE" sz="1600" dirty="0"/>
                </a:p>
              </p:txBody>
            </p:sp>
          </mc:Choice>
          <mc:Fallback xmlns="">
            <p:sp>
              <p:nvSpPr>
                <p:cNvPr id="50" name="Textfeld 49"/>
                <p:cNvSpPr txBox="1">
                  <a:spLocks noRot="1" noChangeAspect="1" noMove="1" noResize="1" noEditPoints="1" noAdjustHandles="1" noChangeArrowheads="1" noChangeShapeType="1" noTextEdit="1"/>
                </p:cNvSpPr>
                <p:nvPr/>
              </p:nvSpPr>
              <p:spPr>
                <a:xfrm>
                  <a:off x="4257872" y="2860261"/>
                  <a:ext cx="182742" cy="246221"/>
                </a:xfrm>
                <a:prstGeom prst="rect">
                  <a:avLst/>
                </a:prstGeom>
                <a:blipFill>
                  <a:blip r:embed="rId15"/>
                  <a:stretch>
                    <a:fillRect l="-23333" r="-23333" b="-5000"/>
                  </a:stretch>
                </a:blipFill>
              </p:spPr>
              <p:txBody>
                <a:bodyPr/>
                <a:lstStyle/>
                <a:p>
                  <a:r>
                    <a:rPr lang="de-DE">
                      <a:noFill/>
                    </a:rPr>
                    <a:t> </a:t>
                  </a:r>
                </a:p>
              </p:txBody>
            </p:sp>
          </mc:Fallback>
        </mc:AlternateContent>
      </p:grpSp>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6984528" y="107429"/>
                <a:ext cx="3096097" cy="584775"/>
              </a:xfrm>
              <a:prstGeom prst="rect">
                <a:avLst/>
              </a:prstGeom>
            </p:spPr>
            <p:txBody>
              <a:bodyPr wrap="square">
                <a:spAutoFit/>
              </a:bodyPr>
              <a:lstStyle/>
              <a:p>
                <a14:m>
                  <m:oMath xmlns:m="http://schemas.openxmlformats.org/officeDocument/2006/math">
                    <m:r>
                      <a:rPr lang="de-DE" sz="1600" i="1" dirty="0">
                        <a:latin typeface="Cambria Math" panose="02040503050406030204" pitchFamily="18" charset="0"/>
                      </a:rPr>
                      <m:t>𝐸</m:t>
                    </m:r>
                    <m:r>
                      <a:rPr lang="de-DE" sz="1600" i="1" dirty="0">
                        <a:latin typeface="Cambria Math" panose="02040503050406030204" pitchFamily="18" charset="0"/>
                      </a:rPr>
                      <m:t>:</m:t>
                    </m:r>
                  </m:oMath>
                </a14:m>
                <a:r>
                  <a:rPr lang="de-DE" sz="1600" dirty="0" smtClean="0"/>
                  <a:t>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𝑆</m:t>
                        </m:r>
                      </m:e>
                      <m:sub>
                        <m:r>
                          <a:rPr lang="de-DE" sz="1600" i="1" dirty="0">
                            <a:latin typeface="Cambria Math" panose="02040503050406030204" pitchFamily="18" charset="0"/>
                          </a:rPr>
                          <m:t>1</m:t>
                        </m:r>
                      </m:sub>
                    </m:sSub>
                    <m:d>
                      <m:dPr>
                        <m:ctrlPr>
                          <a:rPr lang="de-DE" sz="1600" i="1" dirty="0">
                            <a:latin typeface="Cambria Math" panose="02040503050406030204" pitchFamily="18" charset="0"/>
                          </a:rPr>
                        </m:ctrlPr>
                      </m:dPr>
                      <m:e>
                        <m:r>
                          <a:rPr lang="de-DE" sz="1600" i="1" dirty="0">
                            <a:latin typeface="Cambria Math" panose="02040503050406030204" pitchFamily="18" charset="0"/>
                          </a:rPr>
                          <m:t>3</m:t>
                        </m:r>
                        <m:d>
                          <m:dPr>
                            <m:begChr m:val="|"/>
                            <m:endChr m:val="|"/>
                            <m:ctrlPr>
                              <a:rPr lang="de-DE" sz="1600" i="1" dirty="0">
                                <a:latin typeface="Cambria Math" panose="02040503050406030204" pitchFamily="18" charset="0"/>
                              </a:rPr>
                            </m:ctrlPr>
                          </m:dPr>
                          <m:e>
                            <m:r>
                              <a:rPr lang="de-DE" sz="1600" i="1" dirty="0">
                                <a:latin typeface="Cambria Math" panose="02040503050406030204" pitchFamily="18" charset="0"/>
                              </a:rPr>
                              <m:t>0</m:t>
                            </m:r>
                          </m:e>
                        </m:d>
                        <m:r>
                          <a:rPr lang="de-DE" sz="1600" i="1" dirty="0">
                            <a:latin typeface="Cambria Math" panose="02040503050406030204" pitchFamily="18" charset="0"/>
                          </a:rPr>
                          <m:t>0</m:t>
                        </m:r>
                      </m:e>
                    </m:d>
                  </m:oMath>
                </a14:m>
                <a:r>
                  <a:rPr lang="de-DE" sz="1600" dirty="0"/>
                  <a:t>,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𝑆</m:t>
                        </m:r>
                      </m:e>
                      <m:sub>
                        <m:r>
                          <a:rPr lang="de-DE" sz="1600" i="1" dirty="0">
                            <a:latin typeface="Cambria Math" panose="02040503050406030204" pitchFamily="18" charset="0"/>
                          </a:rPr>
                          <m:t>2</m:t>
                        </m:r>
                      </m:sub>
                    </m:sSub>
                    <m:d>
                      <m:dPr>
                        <m:ctrlPr>
                          <a:rPr lang="de-DE" sz="1600" i="1" dirty="0">
                            <a:latin typeface="Cambria Math" panose="02040503050406030204" pitchFamily="18" charset="0"/>
                          </a:rPr>
                        </m:ctrlPr>
                      </m:dPr>
                      <m:e>
                        <m:r>
                          <a:rPr lang="de-DE" sz="1600" i="1" dirty="0">
                            <a:latin typeface="Cambria Math" panose="02040503050406030204" pitchFamily="18" charset="0"/>
                          </a:rPr>
                          <m:t>0</m:t>
                        </m:r>
                        <m:d>
                          <m:dPr>
                            <m:begChr m:val="|"/>
                            <m:endChr m:val="|"/>
                            <m:ctrlPr>
                              <a:rPr lang="de-DE" sz="1600" i="1" dirty="0">
                                <a:latin typeface="Cambria Math" panose="02040503050406030204" pitchFamily="18" charset="0"/>
                              </a:rPr>
                            </m:ctrlPr>
                          </m:dPr>
                          <m:e>
                            <m:r>
                              <a:rPr lang="de-DE" sz="1600" i="1" dirty="0">
                                <a:latin typeface="Cambria Math" panose="02040503050406030204" pitchFamily="18" charset="0"/>
                              </a:rPr>
                              <m:t>3</m:t>
                            </m:r>
                          </m:e>
                        </m:d>
                        <m:r>
                          <a:rPr lang="de-DE" sz="1600" i="1" dirty="0">
                            <a:latin typeface="Cambria Math" panose="02040503050406030204" pitchFamily="18" charset="0"/>
                          </a:rPr>
                          <m:t>0</m:t>
                        </m:r>
                      </m:e>
                    </m:d>
                  </m:oMath>
                </a14:m>
                <a:r>
                  <a:rPr lang="de-DE" sz="1600" dirty="0" smtClean="0"/>
                  <a:t>,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𝑆</m:t>
                        </m:r>
                      </m:e>
                      <m:sub>
                        <m:r>
                          <a:rPr lang="de-DE" sz="1600" i="1" dirty="0">
                            <a:latin typeface="Cambria Math" panose="02040503050406030204" pitchFamily="18" charset="0"/>
                          </a:rPr>
                          <m:t>3</m:t>
                        </m:r>
                      </m:sub>
                    </m:sSub>
                    <m:d>
                      <m:dPr>
                        <m:ctrlPr>
                          <a:rPr lang="de-DE" sz="1600" i="1" dirty="0">
                            <a:latin typeface="Cambria Math" panose="02040503050406030204" pitchFamily="18" charset="0"/>
                          </a:rPr>
                        </m:ctrlPr>
                      </m:dPr>
                      <m:e>
                        <m:r>
                          <a:rPr lang="de-DE" sz="1600" i="1" dirty="0">
                            <a:latin typeface="Cambria Math" panose="02040503050406030204" pitchFamily="18" charset="0"/>
                          </a:rPr>
                          <m:t>0</m:t>
                        </m:r>
                        <m:d>
                          <m:dPr>
                            <m:begChr m:val="|"/>
                            <m:endChr m:val="|"/>
                            <m:ctrlPr>
                              <a:rPr lang="de-DE" sz="1600" i="1" dirty="0">
                                <a:latin typeface="Cambria Math" panose="02040503050406030204" pitchFamily="18" charset="0"/>
                              </a:rPr>
                            </m:ctrlPr>
                          </m:dPr>
                          <m:e>
                            <m:r>
                              <a:rPr lang="de-DE" sz="1600" i="1" dirty="0">
                                <a:latin typeface="Cambria Math" panose="02040503050406030204" pitchFamily="18" charset="0"/>
                              </a:rPr>
                              <m:t>0</m:t>
                            </m:r>
                          </m:e>
                        </m:d>
                        <m:r>
                          <a:rPr lang="de-DE" sz="1600" i="1" dirty="0">
                            <a:latin typeface="Cambria Math" panose="02040503050406030204" pitchFamily="18" charset="0"/>
                          </a:rPr>
                          <m:t>6</m:t>
                        </m:r>
                      </m:e>
                    </m:d>
                  </m:oMath>
                </a14:m>
                <a:endParaRPr lang="de-DE" sz="1600" dirty="0" smtClean="0"/>
              </a:p>
              <a:p>
                <a14:m>
                  <m:oMath xmlns:m="http://schemas.openxmlformats.org/officeDocument/2006/math">
                    <m:r>
                      <a:rPr lang="de-DE" sz="1600" i="1" dirty="0">
                        <a:latin typeface="Cambria Math" panose="02040503050406030204" pitchFamily="18" charset="0"/>
                      </a:rPr>
                      <m:t>𝐹</m:t>
                    </m:r>
                    <m:r>
                      <a:rPr lang="de-DE" sz="1600" i="1" dirty="0">
                        <a:latin typeface="Cambria Math" panose="02040503050406030204" pitchFamily="18" charset="0"/>
                      </a:rPr>
                      <m:t>:</m:t>
                    </m:r>
                  </m:oMath>
                </a14:m>
                <a:r>
                  <a:rPr lang="de-DE" sz="1600" dirty="0" smtClean="0"/>
                  <a:t>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𝑇</m:t>
                        </m:r>
                      </m:e>
                      <m:sub>
                        <m:r>
                          <a:rPr lang="de-DE" sz="1600" i="1" dirty="0">
                            <a:latin typeface="Cambria Math" panose="02040503050406030204" pitchFamily="18" charset="0"/>
                          </a:rPr>
                          <m:t>2</m:t>
                        </m:r>
                      </m:sub>
                    </m:sSub>
                    <m:r>
                      <a:rPr lang="de-DE" sz="1600" i="1" dirty="0">
                        <a:latin typeface="Cambria Math" panose="02040503050406030204" pitchFamily="18" charset="0"/>
                      </a:rPr>
                      <m:t>(0|2|0)</m:t>
                    </m:r>
                  </m:oMath>
                </a14:m>
                <a:r>
                  <a:rPr lang="de-DE" sz="1600" dirty="0"/>
                  <a:t>,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𝑇</m:t>
                        </m:r>
                      </m:e>
                      <m:sub>
                        <m:r>
                          <a:rPr lang="de-DE" sz="1600" i="1" dirty="0">
                            <a:latin typeface="Cambria Math" panose="02040503050406030204" pitchFamily="18" charset="0"/>
                          </a:rPr>
                          <m:t>3</m:t>
                        </m:r>
                      </m:sub>
                    </m:sSub>
                    <m:d>
                      <m:dPr>
                        <m:ctrlPr>
                          <a:rPr lang="de-DE" sz="1600" i="1" dirty="0">
                            <a:latin typeface="Cambria Math" panose="02040503050406030204" pitchFamily="18" charset="0"/>
                          </a:rPr>
                        </m:ctrlPr>
                      </m:dPr>
                      <m:e>
                        <m:r>
                          <a:rPr lang="de-DE" sz="1600" i="1" dirty="0">
                            <a:latin typeface="Cambria Math" panose="02040503050406030204" pitchFamily="18" charset="0"/>
                          </a:rPr>
                          <m:t>0</m:t>
                        </m:r>
                        <m:d>
                          <m:dPr>
                            <m:begChr m:val="|"/>
                            <m:endChr m:val="|"/>
                            <m:ctrlPr>
                              <a:rPr lang="de-DE" sz="1600" i="1" dirty="0">
                                <a:latin typeface="Cambria Math" panose="02040503050406030204" pitchFamily="18" charset="0"/>
                              </a:rPr>
                            </m:ctrlPr>
                          </m:dPr>
                          <m:e>
                            <m:r>
                              <a:rPr lang="de-DE" sz="1600" i="1" dirty="0">
                                <a:latin typeface="Cambria Math" panose="02040503050406030204" pitchFamily="18" charset="0"/>
                              </a:rPr>
                              <m:t>0</m:t>
                            </m:r>
                          </m:e>
                        </m:d>
                        <m:r>
                          <a:rPr lang="de-DE" sz="1600" i="1" dirty="0">
                            <a:latin typeface="Cambria Math" panose="02040503050406030204" pitchFamily="18" charset="0"/>
                          </a:rPr>
                          <m:t>4</m:t>
                        </m:r>
                      </m:e>
                    </m:d>
                  </m:oMath>
                </a14:m>
                <a:endParaRPr lang="de-DE" sz="1600" dirty="0"/>
              </a:p>
            </p:txBody>
          </p:sp>
        </mc:Choice>
        <mc:Fallback xmlns="">
          <p:sp>
            <p:nvSpPr>
              <p:cNvPr id="2" name="Rechteck 1"/>
              <p:cNvSpPr>
                <a:spLocks noRot="1" noChangeAspect="1" noMove="1" noResize="1" noEditPoints="1" noAdjustHandles="1" noChangeArrowheads="1" noChangeShapeType="1" noTextEdit="1"/>
              </p:cNvSpPr>
              <p:nvPr/>
            </p:nvSpPr>
            <p:spPr>
              <a:xfrm>
                <a:off x="6984528" y="107429"/>
                <a:ext cx="3096097" cy="584775"/>
              </a:xfrm>
              <a:prstGeom prst="rect">
                <a:avLst/>
              </a:prstGeom>
              <a:blipFill>
                <a:blip r:embed="rId16"/>
                <a:stretch>
                  <a:fillRect t="-3125" b="-12500"/>
                </a:stretch>
              </a:blipFill>
            </p:spPr>
            <p:txBody>
              <a:bodyPr/>
              <a:lstStyle/>
              <a:p>
                <a:r>
                  <a:rPr lang="de-DE">
                    <a:noFill/>
                  </a:rPr>
                  <a:t> </a:t>
                </a:r>
              </a:p>
            </p:txBody>
          </p:sp>
        </mc:Fallback>
      </mc:AlternateContent>
      <p:sp>
        <p:nvSpPr>
          <p:cNvPr id="54" name="Ellipse 53"/>
          <p:cNvSpPr/>
          <p:nvPr/>
        </p:nvSpPr>
        <p:spPr>
          <a:xfrm>
            <a:off x="4807338" y="5875502"/>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p:cNvSpPr/>
          <p:nvPr/>
        </p:nvSpPr>
        <p:spPr>
          <a:xfrm>
            <a:off x="5517893" y="2444452"/>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p:cNvCxnSpPr>
            <a:endCxn id="55" idx="3"/>
          </p:cNvCxnSpPr>
          <p:nvPr/>
        </p:nvCxnSpPr>
        <p:spPr>
          <a:xfrm flipV="1">
            <a:off x="4843338" y="5224250"/>
            <a:ext cx="2069653" cy="67772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stCxn id="54" idx="7"/>
            <a:endCxn id="58" idx="0"/>
          </p:cNvCxnSpPr>
          <p:nvPr/>
        </p:nvCxnSpPr>
        <p:spPr>
          <a:xfrm flipV="1">
            <a:off x="4838066" y="2444452"/>
            <a:ext cx="697827" cy="343632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a:stCxn id="55" idx="5"/>
            <a:endCxn id="58" idx="1"/>
          </p:cNvCxnSpPr>
          <p:nvPr/>
        </p:nvCxnSpPr>
        <p:spPr>
          <a:xfrm flipH="1" flipV="1">
            <a:off x="5523165" y="2449724"/>
            <a:ext cx="1415282" cy="277452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feld 66"/>
              <p:cNvSpPr txBox="1"/>
              <p:nvPr/>
            </p:nvSpPr>
            <p:spPr>
              <a:xfrm>
                <a:off x="6192440" y="4973776"/>
                <a:ext cx="2415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𝑇</m:t>
                          </m:r>
                        </m:e>
                        <m:sub>
                          <m:r>
                            <a:rPr lang="de-DE" sz="1600" b="0" i="1" smtClean="0">
                              <a:latin typeface="Cambria Math" panose="02040503050406030204" pitchFamily="18" charset="0"/>
                            </a:rPr>
                            <m:t>2</m:t>
                          </m:r>
                        </m:sub>
                      </m:sSub>
                    </m:oMath>
                  </m:oMathPara>
                </a14:m>
                <a:endParaRPr lang="de-DE" sz="1600" dirty="0"/>
              </a:p>
            </p:txBody>
          </p:sp>
        </mc:Choice>
        <mc:Fallback xmlns="">
          <p:sp>
            <p:nvSpPr>
              <p:cNvPr id="67" name="Textfeld 66"/>
              <p:cNvSpPr txBox="1">
                <a:spLocks noRot="1" noChangeAspect="1" noMove="1" noResize="1" noEditPoints="1" noAdjustHandles="1" noChangeArrowheads="1" noChangeShapeType="1" noTextEdit="1"/>
              </p:cNvSpPr>
              <p:nvPr/>
            </p:nvSpPr>
            <p:spPr>
              <a:xfrm>
                <a:off x="6192440" y="4973776"/>
                <a:ext cx="241541" cy="246221"/>
              </a:xfrm>
              <a:prstGeom prst="rect">
                <a:avLst/>
              </a:prstGeom>
              <a:blipFill>
                <a:blip r:embed="rId17"/>
                <a:stretch>
                  <a:fillRect l="-20513" r="-7692" b="-15000"/>
                </a:stretch>
              </a:blipFill>
            </p:spPr>
            <p:txBody>
              <a:bodyPr/>
              <a:lstStyle/>
              <a:p>
                <a:r>
                  <a:rPr lang="de-DE">
                    <a:noFill/>
                  </a:rPr>
                  <a:t> </a:t>
                </a:r>
              </a:p>
            </p:txBody>
          </p:sp>
        </mc:Fallback>
      </mc:AlternateContent>
      <p:cxnSp>
        <p:nvCxnSpPr>
          <p:cNvPr id="68" name="Gerader Verbinder 67"/>
          <p:cNvCxnSpPr/>
          <p:nvPr/>
        </p:nvCxnSpPr>
        <p:spPr>
          <a:xfrm flipH="1">
            <a:off x="4444304" y="2455777"/>
            <a:ext cx="2033798" cy="20150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flipH="1">
            <a:off x="5500935" y="4141064"/>
            <a:ext cx="2033798" cy="20150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a:stCxn id="56" idx="0"/>
            <a:endCxn id="57" idx="0"/>
          </p:cNvCxnSpPr>
          <p:nvPr/>
        </p:nvCxnSpPr>
        <p:spPr>
          <a:xfrm flipH="1" flipV="1">
            <a:off x="5535893" y="3361506"/>
            <a:ext cx="917054" cy="183201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6907719" y="5193522"/>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p:cNvSpPr/>
          <p:nvPr/>
        </p:nvSpPr>
        <p:spPr>
          <a:xfrm>
            <a:off x="6434947" y="5193522"/>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p:cNvSpPr/>
          <p:nvPr/>
        </p:nvSpPr>
        <p:spPr>
          <a:xfrm>
            <a:off x="5517893" y="3361506"/>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8494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solidFill>
                      <a:srgbClr val="FF0000"/>
                    </a:solidFill>
                  </a:rPr>
                  <a:t>Lösung Aufgabe 6 b)</a:t>
                </a:r>
                <a:endParaRPr lang="de-DE" sz="2200" dirty="0">
                  <a:solidFill>
                    <a:srgbClr val="FF0000"/>
                  </a:solidFill>
                </a:endParaRPr>
              </a:p>
              <a:p>
                <a:pPr marL="0" indent="0">
                  <a:buClrTx/>
                  <a:buSzPct val="100000"/>
                  <a:buNone/>
                </a:pPr>
                <a:r>
                  <a:rPr lang="de-DE" sz="2200" b="1" dirty="0" smtClean="0"/>
                  <a:t>Ermittlung der Schnittgeraden</a:t>
                </a:r>
              </a:p>
              <a:p>
                <a:pPr marL="0" indent="0">
                  <a:buClrTx/>
                  <a:buSzPct val="100000"/>
                  <a:buNone/>
                </a:pPr>
                <a:r>
                  <a:rPr lang="de-DE" sz="2200" dirty="0" smtClean="0"/>
                  <a:t>Wir schreiben beide </a:t>
                </a:r>
                <a:r>
                  <a:rPr lang="de-DE" sz="2200" dirty="0" err="1" smtClean="0"/>
                  <a:t>Ebenengleichungen</a:t>
                </a:r>
                <a:r>
                  <a:rPr lang="de-DE" sz="2200" dirty="0" smtClean="0"/>
                  <a:t> untereinander und lösen das so </a:t>
                </a:r>
                <a:r>
                  <a:rPr lang="de-DE" sz="2200" dirty="0" err="1" smtClean="0"/>
                  <a:t>entsehende</a:t>
                </a:r>
                <a:r>
                  <a:rPr lang="de-DE" sz="2200" dirty="0" smtClean="0"/>
                  <a:t> LGS: </a:t>
                </a:r>
                <a:endParaRPr lang="de-DE" sz="2200" i="1" dirty="0" smtClean="0">
                  <a:latin typeface="Cambria Math" panose="02040503050406030204" pitchFamily="18" charset="0"/>
                </a:endParaRPr>
              </a:p>
              <a:p>
                <a:pPr marL="0" indent="0">
                  <a:buClrTx/>
                  <a:buSzPct val="100000"/>
                  <a:buNone/>
                </a:pPr>
                <a14:m>
                  <m:oMath xmlns:m="http://schemas.openxmlformats.org/officeDocument/2006/math">
                    <m:r>
                      <a:rPr lang="de-DE" sz="2200" b="0" i="1" dirty="0" smtClean="0">
                        <a:latin typeface="Cambria Math" panose="02040503050406030204" pitchFamily="18" charset="0"/>
                      </a:rPr>
                      <m:t>𝐼</m:t>
                    </m:r>
                    <m:r>
                      <a:rPr lang="de-DE" sz="2200" b="0" i="1" dirty="0" smtClean="0">
                        <a:latin typeface="Cambria Math" panose="02040503050406030204" pitchFamily="18" charset="0"/>
                      </a:rPr>
                      <m:t>.    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b="0" i="1" dirty="0" smtClean="0">
                        <a:latin typeface="Cambria Math" panose="02040503050406030204" pitchFamily="18" charset="0"/>
                      </a:rPr>
                      <m:t>+</m:t>
                    </m:r>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2</m:t>
                        </m:r>
                      </m:sub>
                    </m:sSub>
                    <m:r>
                      <a:rPr lang="de-DE" sz="2200" i="1" dirty="0">
                        <a:latin typeface="Cambria Math" panose="02040503050406030204" pitchFamily="18" charset="0"/>
                      </a:rPr>
                      <m:t>+</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3</m:t>
                        </m:r>
                      </m:sub>
                    </m:sSub>
                    <m:r>
                      <a:rPr lang="de-DE" sz="2200" i="1" dirty="0">
                        <a:latin typeface="Cambria Math" panose="02040503050406030204" pitchFamily="18" charset="0"/>
                      </a:rPr>
                      <m:t>=</m:t>
                    </m:r>
                    <m:r>
                      <a:rPr lang="de-DE" sz="2200" b="0" i="1" dirty="0" smtClean="0">
                        <a:latin typeface="Cambria Math" panose="02040503050406030204" pitchFamily="18" charset="0"/>
                      </a:rPr>
                      <m:t>6</m:t>
                    </m:r>
                  </m:oMath>
                </a14:m>
                <a:r>
                  <a:rPr lang="de-DE" sz="2200" dirty="0" smtClean="0"/>
                  <a:t> </a:t>
                </a:r>
              </a:p>
              <a:p>
                <a:pPr marL="0" indent="0">
                  <a:buClrTx/>
                  <a:buSzPct val="100000"/>
                  <a:buNone/>
                </a:pPr>
                <a14:m>
                  <m:oMath xmlns:m="http://schemas.openxmlformats.org/officeDocument/2006/math">
                    <m:r>
                      <a:rPr lang="de-DE" sz="2200" b="0" i="1" dirty="0" smtClean="0">
                        <a:latin typeface="Cambria Math" panose="02040503050406030204" pitchFamily="18" charset="0"/>
                      </a:rPr>
                      <m:t>𝐼𝐼</m:t>
                    </m:r>
                    <m:r>
                      <a:rPr lang="de-DE" sz="2200" b="0" i="1" dirty="0" smtClean="0">
                        <a:latin typeface="Cambria Math" panose="02040503050406030204" pitchFamily="18" charset="0"/>
                      </a:rPr>
                      <m:t>.               2</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2</m:t>
                        </m:r>
                      </m:sub>
                    </m:sSub>
                    <m:r>
                      <a:rPr lang="de-DE" sz="2200" i="1" dirty="0" smtClean="0">
                        <a:latin typeface="Cambria Math" panose="02040503050406030204" pitchFamily="18" charset="0"/>
                      </a:rPr>
                      <m:t>+</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3</m:t>
                        </m:r>
                      </m:sub>
                    </m:sSub>
                    <m:r>
                      <a:rPr lang="de-DE" sz="2200" i="1" dirty="0" smtClean="0">
                        <a:latin typeface="Cambria Math" panose="02040503050406030204" pitchFamily="18" charset="0"/>
                      </a:rPr>
                      <m:t>=4</m:t>
                    </m:r>
                  </m:oMath>
                </a14:m>
                <a:r>
                  <a:rPr lang="de-DE" sz="2200" dirty="0" smtClean="0"/>
                  <a:t> </a:t>
                </a:r>
              </a:p>
              <a:p>
                <a:pPr marL="0" indent="0">
                  <a:buClrTx/>
                  <a:buSzPct val="100000"/>
                  <a:buNone/>
                </a:pPr>
                <a:r>
                  <a:rPr lang="de-DE" sz="2200" dirty="0" smtClean="0"/>
                  <a:t>Abziehen beider Gleichungen voneinander liefert </a:t>
                </a:r>
                <a14:m>
                  <m:oMath xmlns:m="http://schemas.openxmlformats.org/officeDocument/2006/math">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i="1" dirty="0">
                        <a:latin typeface="Cambria Math" panose="02040503050406030204" pitchFamily="18" charset="0"/>
                      </a:rPr>
                      <m:t>=</m:t>
                    </m:r>
                    <m:r>
                      <a:rPr lang="de-DE" sz="2200" b="0" i="1" dirty="0" smtClean="0">
                        <a:latin typeface="Cambria Math" panose="02040503050406030204" pitchFamily="18" charset="0"/>
                      </a:rPr>
                      <m:t>2</m:t>
                    </m:r>
                  </m:oMath>
                </a14:m>
                <a:r>
                  <a:rPr lang="de-DE" sz="2200" dirty="0" smtClean="0"/>
                  <a:t> also </a:t>
                </a:r>
                <a14:m>
                  <m:oMath xmlns:m="http://schemas.openxmlformats.org/officeDocument/2006/math">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i="1" dirty="0">
                        <a:latin typeface="Cambria Math" panose="02040503050406030204" pitchFamily="18" charset="0"/>
                      </a:rPr>
                      <m:t>=</m:t>
                    </m:r>
                    <m:r>
                      <a:rPr lang="de-DE" sz="2200" b="0" i="1" dirty="0" smtClean="0">
                        <a:latin typeface="Cambria Math" panose="02040503050406030204" pitchFamily="18" charset="0"/>
                      </a:rPr>
                      <m:t>1</m:t>
                    </m:r>
                  </m:oMath>
                </a14:m>
                <a:r>
                  <a:rPr lang="de-DE" sz="2200" dirty="0" smtClean="0"/>
                  <a:t>.</a:t>
                </a:r>
              </a:p>
              <a:p>
                <a:pPr marL="0" indent="0">
                  <a:buClrTx/>
                  <a:buSzPct val="100000"/>
                  <a:buNone/>
                </a:pPr>
                <a:r>
                  <a:rPr lang="de-DE" sz="2200" dirty="0" smtClean="0"/>
                  <a:t>In Gleichung </a:t>
                </a:r>
                <a14:m>
                  <m:oMath xmlns:m="http://schemas.openxmlformats.org/officeDocument/2006/math">
                    <m:r>
                      <a:rPr lang="de-DE" sz="2200" i="1" dirty="0" smtClean="0">
                        <a:latin typeface="Cambria Math" panose="02040503050406030204" pitchFamily="18" charset="0"/>
                      </a:rPr>
                      <m:t>𝐼𝐼</m:t>
                    </m:r>
                    <m:r>
                      <a:rPr lang="de-DE" sz="2200" i="1" dirty="0" smtClean="0">
                        <a:latin typeface="Cambria Math" panose="02040503050406030204" pitchFamily="18" charset="0"/>
                      </a:rPr>
                      <m:t>.</m:t>
                    </m:r>
                  </m:oMath>
                </a14:m>
                <a:r>
                  <a:rPr lang="de-DE" sz="2200" dirty="0" smtClean="0"/>
                  <a:t> können wir eine Variable frei wählen, z.B.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3</m:t>
                        </m:r>
                      </m:sub>
                    </m:sSub>
                    <m:r>
                      <a:rPr lang="de-DE" sz="2200" i="1" dirty="0" smtClean="0">
                        <a:latin typeface="Cambria Math" panose="02040503050406030204" pitchFamily="18" charset="0"/>
                      </a:rPr>
                      <m:t>=</m:t>
                    </m:r>
                    <m:r>
                      <a:rPr lang="de-DE" sz="2200" i="1" dirty="0" smtClean="0">
                        <a:latin typeface="Cambria Math" panose="02040503050406030204" pitchFamily="18" charset="0"/>
                      </a:rPr>
                      <m:t>𝑡</m:t>
                    </m:r>
                  </m:oMath>
                </a14:m>
                <a:r>
                  <a:rPr lang="de-DE" sz="2200" dirty="0" smtClean="0"/>
                  <a:t> mit </a:t>
                </a:r>
                <a14:m>
                  <m:oMath xmlns:m="http://schemas.openxmlformats.org/officeDocument/2006/math">
                    <m:r>
                      <a:rPr lang="de-DE" sz="2200" i="1" dirty="0" smtClean="0">
                        <a:latin typeface="Cambria Math" panose="02040503050406030204" pitchFamily="18" charset="0"/>
                      </a:rPr>
                      <m:t>𝑡</m:t>
                    </m:r>
                    <m:r>
                      <a:rPr lang="de-DE" sz="2200" i="1" dirty="0" smtClean="0">
                        <a:latin typeface="Cambria Math" panose="02040503050406030204" pitchFamily="18" charset="0"/>
                      </a:rPr>
                      <m:t>∈</m:t>
                    </m:r>
                    <m:r>
                      <a:rPr lang="de-DE" sz="2200" i="1" dirty="0" smtClean="0">
                        <a:latin typeface="Cambria Math" panose="02040503050406030204" pitchFamily="18" charset="0"/>
                        <a:ea typeface="Cambria Math" panose="02040503050406030204" pitchFamily="18" charset="0"/>
                      </a:rPr>
                      <m:t>ℝ</m:t>
                    </m:r>
                  </m:oMath>
                </a14:m>
                <a:r>
                  <a:rPr lang="de-DE" sz="2200" dirty="0" smtClean="0"/>
                  <a:t>. </a:t>
                </a:r>
              </a:p>
              <a:p>
                <a:pPr marL="0" indent="0">
                  <a:buClrTx/>
                  <a:buSzPct val="100000"/>
                  <a:buNone/>
                </a:pPr>
                <a:r>
                  <a:rPr lang="de-DE" sz="2200" dirty="0" smtClean="0"/>
                  <a:t>Umstellen nach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2</m:t>
                        </m:r>
                      </m:sub>
                    </m:sSub>
                  </m:oMath>
                </a14:m>
                <a:r>
                  <a:rPr lang="de-DE" sz="2200" dirty="0" smtClean="0"/>
                  <a:t> liefert </a:t>
                </a:r>
                <a14:m>
                  <m:oMath xmlns:m="http://schemas.openxmlformats.org/officeDocument/2006/math">
                    <m:r>
                      <a:rPr lang="de-DE" sz="2200" i="1" dirty="0" smtClean="0">
                        <a:latin typeface="Cambria Math" panose="02040503050406030204" pitchFamily="18" charset="0"/>
                      </a:rPr>
                      <m:t>2</m:t>
                    </m:r>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2</m:t>
                        </m:r>
                      </m:sub>
                    </m:sSub>
                    <m:r>
                      <a:rPr lang="de-DE" sz="2200" i="1" dirty="0" smtClean="0">
                        <a:latin typeface="Cambria Math" panose="02040503050406030204" pitchFamily="18" charset="0"/>
                      </a:rPr>
                      <m:t>=4−</m:t>
                    </m:r>
                    <m:r>
                      <a:rPr lang="de-DE" sz="2200" i="1" dirty="0" smtClean="0">
                        <a:latin typeface="Cambria Math" panose="02040503050406030204" pitchFamily="18" charset="0"/>
                      </a:rPr>
                      <m:t>𝑡</m:t>
                    </m:r>
                  </m:oMath>
                </a14:m>
                <a:r>
                  <a:rPr lang="de-DE" sz="2200" dirty="0" smtClean="0"/>
                  <a:t> also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2</m:t>
                        </m:r>
                      </m:sub>
                    </m:sSub>
                    <m:r>
                      <a:rPr lang="de-DE" sz="2200" i="1" dirty="0" smtClean="0">
                        <a:latin typeface="Cambria Math" panose="02040503050406030204" pitchFamily="18" charset="0"/>
                      </a:rPr>
                      <m:t>=2−</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1</m:t>
                        </m:r>
                      </m:num>
                      <m:den>
                        <m:r>
                          <a:rPr lang="de-DE" sz="2200" i="1" dirty="0" smtClean="0">
                            <a:latin typeface="Cambria Math" panose="02040503050406030204" pitchFamily="18" charset="0"/>
                          </a:rPr>
                          <m:t>2</m:t>
                        </m:r>
                      </m:den>
                    </m:f>
                    <m:r>
                      <a:rPr lang="de-DE" sz="2200" i="1" dirty="0" smtClean="0">
                        <a:latin typeface="Cambria Math" panose="02040503050406030204" pitchFamily="18" charset="0"/>
                      </a:rPr>
                      <m:t>𝑡</m:t>
                    </m:r>
                  </m:oMath>
                </a14:m>
                <a:r>
                  <a:rPr lang="de-DE" sz="2200" dirty="0" smtClean="0"/>
                  <a:t>.</a:t>
                </a:r>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7926123" y="107429"/>
                <a:ext cx="2154502" cy="584775"/>
              </a:xfrm>
              <a:prstGeom prst="rect">
                <a:avLst/>
              </a:prstGeom>
            </p:spPr>
            <p:txBody>
              <a:bodyPr wrap="square">
                <a:spAutoFit/>
              </a:bodyPr>
              <a:lstStyle/>
              <a:p>
                <a14:m>
                  <m:oMath xmlns:m="http://schemas.openxmlformats.org/officeDocument/2006/math">
                    <m:r>
                      <a:rPr lang="de-DE" sz="1600" i="1" dirty="0" smtClean="0">
                        <a:latin typeface="Cambria Math" panose="02040503050406030204" pitchFamily="18" charset="0"/>
                      </a:rPr>
                      <m:t>𝐸</m:t>
                    </m:r>
                    <m:r>
                      <a:rPr lang="de-DE" sz="1600" i="1" dirty="0" smtClean="0">
                        <a:latin typeface="Cambria Math" panose="02040503050406030204" pitchFamily="18" charset="0"/>
                      </a:rPr>
                      <m:t>:2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1</m:t>
                        </m:r>
                      </m:sub>
                    </m:sSub>
                    <m:r>
                      <a:rPr lang="de-DE" sz="1600" i="1" dirty="0">
                        <a:latin typeface="Cambria Math" panose="02040503050406030204" pitchFamily="18" charset="0"/>
                      </a:rPr>
                      <m:t>+2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2</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=6</m:t>
                    </m:r>
                  </m:oMath>
                </a14:m>
                <a:r>
                  <a:rPr lang="de-DE" sz="1600" dirty="0" smtClean="0"/>
                  <a:t> </a:t>
                </a:r>
              </a:p>
              <a:p>
                <a14:m>
                  <m:oMath xmlns:m="http://schemas.openxmlformats.org/officeDocument/2006/math">
                    <m:r>
                      <a:rPr lang="de-DE" sz="1600" i="1" dirty="0">
                        <a:latin typeface="Cambria Math" panose="02040503050406030204" pitchFamily="18" charset="0"/>
                      </a:rPr>
                      <m:t>𝐹</m:t>
                    </m:r>
                    <m:r>
                      <a:rPr lang="de-DE" sz="1600" i="1" dirty="0">
                        <a:latin typeface="Cambria Math" panose="02040503050406030204" pitchFamily="18" charset="0"/>
                      </a:rPr>
                      <m:t>: 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2</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=4</m:t>
                    </m:r>
                  </m:oMath>
                </a14:m>
                <a:r>
                  <a:rPr lang="de-DE" sz="1600" dirty="0" smtClean="0"/>
                  <a:t> </a:t>
                </a:r>
                <a:endParaRPr lang="de-DE" sz="1600" dirty="0"/>
              </a:p>
            </p:txBody>
          </p:sp>
        </mc:Choice>
        <mc:Fallback xmlns="">
          <p:sp>
            <p:nvSpPr>
              <p:cNvPr id="2" name="Rechteck 1"/>
              <p:cNvSpPr>
                <a:spLocks noRot="1" noChangeAspect="1" noMove="1" noResize="1" noEditPoints="1" noAdjustHandles="1" noChangeArrowheads="1" noChangeShapeType="1" noTextEdit="1"/>
              </p:cNvSpPr>
              <p:nvPr/>
            </p:nvSpPr>
            <p:spPr>
              <a:xfrm>
                <a:off x="7926123" y="107429"/>
                <a:ext cx="2154502" cy="584775"/>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29668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dirty="0" smtClean="0"/>
                  <a:t>Wir schreiben die bisher gefundene Lösung als Vektor: </a:t>
                </a:r>
                <a14:m>
                  <m:oMath xmlns:m="http://schemas.openxmlformats.org/officeDocument/2006/math">
                    <m:d>
                      <m:dPr>
                        <m:ctrlPr>
                          <a:rPr lang="de-DE" sz="2200" i="1" dirty="0" smtClean="0">
                            <a:latin typeface="Cambria Math" panose="02040503050406030204" pitchFamily="18" charset="0"/>
                          </a:rPr>
                        </m:ctrlPr>
                      </m:dPr>
                      <m:e>
                        <m:eqArr>
                          <m:eqArrPr>
                            <m:ctrlPr>
                              <a:rPr lang="de-DE" sz="2200" b="0" i="1" dirty="0" smtClean="0">
                                <a:latin typeface="Cambria Math" panose="02040503050406030204" pitchFamily="18" charset="0"/>
                              </a:rPr>
                            </m:ctrlPr>
                          </m:eqArrPr>
                          <m:e>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𝑥</m:t>
                                </m:r>
                              </m:e>
                              <m:sub>
                                <m:r>
                                  <a:rPr lang="de-DE" sz="2200" b="0" i="1" dirty="0" smtClean="0">
                                    <a:latin typeface="Cambria Math" panose="02040503050406030204" pitchFamily="18" charset="0"/>
                                  </a:rPr>
                                  <m:t>1</m:t>
                                </m:r>
                              </m:sub>
                            </m:sSub>
                          </m:e>
                          <m:e>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𝑥</m:t>
                                </m:r>
                              </m:e>
                              <m:sub>
                                <m:r>
                                  <a:rPr lang="de-DE" sz="2200" b="0" i="1" dirty="0" smtClean="0">
                                    <a:latin typeface="Cambria Math" panose="02040503050406030204" pitchFamily="18" charset="0"/>
                                  </a:rPr>
                                  <m:t>2</m:t>
                                </m:r>
                              </m:sub>
                            </m:sSub>
                          </m:e>
                          <m:e>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𝑥</m:t>
                                </m:r>
                              </m:e>
                              <m:sub>
                                <m:r>
                                  <a:rPr lang="de-DE" sz="2200" b="0" i="1" dirty="0" smtClean="0">
                                    <a:latin typeface="Cambria Math" panose="02040503050406030204" pitchFamily="18" charset="0"/>
                                  </a:rPr>
                                  <m:t>3</m:t>
                                </m:r>
                              </m:sub>
                            </m:sSub>
                          </m:e>
                        </m:eqArr>
                      </m:e>
                    </m:d>
                    <m:r>
                      <a:rPr lang="de-DE" sz="2200" b="0" i="1" dirty="0" smtClean="0">
                        <a:latin typeface="Cambria Math" panose="02040503050406030204" pitchFamily="18" charset="0"/>
                      </a:rPr>
                      <m:t>=</m:t>
                    </m:r>
                    <m:d>
                      <m:dPr>
                        <m:ctrlPr>
                          <a:rPr lang="de-DE" sz="2200" b="0" i="1" dirty="0" smtClean="0">
                            <a:latin typeface="Cambria Math" panose="02040503050406030204" pitchFamily="18" charset="0"/>
                          </a:rPr>
                        </m:ctrlPr>
                      </m:dPr>
                      <m:e>
                        <m:eqArr>
                          <m:eqArrPr>
                            <m:ctrlPr>
                              <a:rPr lang="de-DE" sz="2200" b="0" i="1" dirty="0" smtClean="0">
                                <a:latin typeface="Cambria Math" panose="02040503050406030204" pitchFamily="18" charset="0"/>
                              </a:rPr>
                            </m:ctrlPr>
                          </m:eqArrPr>
                          <m:e>
                            <m:r>
                              <a:rPr lang="de-DE" sz="2200" b="0" i="1" dirty="0" smtClean="0">
                                <a:latin typeface="Cambria Math" panose="02040503050406030204" pitchFamily="18" charset="0"/>
                              </a:rPr>
                              <m:t>1</m:t>
                            </m:r>
                          </m:e>
                          <m:e>
                            <m:r>
                              <a:rPr lang="de-DE" sz="2200" b="0" i="1" dirty="0" smtClean="0">
                                <a:latin typeface="Cambria Math" panose="02040503050406030204" pitchFamily="18" charset="0"/>
                              </a:rPr>
                              <m:t>2−</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1</m:t>
                                </m:r>
                              </m:num>
                              <m:den>
                                <m:r>
                                  <a:rPr lang="de-DE" sz="2200" b="0" i="1" dirty="0" smtClean="0">
                                    <a:latin typeface="Cambria Math" panose="02040503050406030204" pitchFamily="18" charset="0"/>
                                  </a:rPr>
                                  <m:t>2</m:t>
                                </m:r>
                              </m:den>
                            </m:f>
                            <m:r>
                              <a:rPr lang="de-DE" sz="2200" b="0" i="1" dirty="0" smtClean="0">
                                <a:latin typeface="Cambria Math" panose="02040503050406030204" pitchFamily="18" charset="0"/>
                              </a:rPr>
                              <m:t>𝑡</m:t>
                            </m:r>
                          </m:e>
                          <m:e>
                            <m:r>
                              <a:rPr lang="de-DE" sz="2200" b="0" i="1" dirty="0" smtClean="0">
                                <a:latin typeface="Cambria Math" panose="02040503050406030204" pitchFamily="18" charset="0"/>
                              </a:rPr>
                              <m:t>𝑡</m:t>
                            </m:r>
                          </m:e>
                        </m:eqArr>
                      </m:e>
                    </m:d>
                  </m:oMath>
                </a14:m>
                <a:r>
                  <a:rPr lang="de-DE" sz="2200" dirty="0" smtClean="0"/>
                  <a:t>.</a:t>
                </a:r>
              </a:p>
              <a:p>
                <a:pPr marL="0" indent="0">
                  <a:buClrTx/>
                  <a:buSzPct val="100000"/>
                  <a:buNone/>
                </a:pPr>
                <a:r>
                  <a:rPr lang="de-DE" sz="2200" dirty="0" smtClean="0"/>
                  <a:t>„Auseinanderziehen“: </a:t>
                </a:r>
                <a14:m>
                  <m:oMath xmlns:m="http://schemas.openxmlformats.org/officeDocument/2006/math">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e>
                          <m:e>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2</m:t>
                                </m:r>
                              </m:sub>
                            </m:sSub>
                          </m:e>
                          <m:e>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3</m:t>
                                </m:r>
                              </m:sub>
                            </m:sSub>
                          </m:e>
                        </m:eqArr>
                      </m:e>
                    </m:d>
                    <m:r>
                      <a:rPr lang="de-DE" sz="2200" i="1" dirty="0">
                        <a:latin typeface="Cambria Math" panose="02040503050406030204" pitchFamily="18" charset="0"/>
                      </a:rPr>
                      <m:t>=</m:t>
                    </m:r>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i="1" dirty="0">
                                <a:latin typeface="Cambria Math" panose="02040503050406030204" pitchFamily="18" charset="0"/>
                              </a:rPr>
                              <m:t>1</m:t>
                            </m:r>
                          </m:e>
                          <m:e>
                            <m:r>
                              <a:rPr lang="de-DE" sz="2200" i="1" dirty="0">
                                <a:latin typeface="Cambria Math" panose="02040503050406030204" pitchFamily="18" charset="0"/>
                              </a:rPr>
                              <m:t>2</m:t>
                            </m:r>
                          </m:e>
                          <m:e>
                            <m:r>
                              <a:rPr lang="de-DE" sz="2200" b="0" i="1" dirty="0" smtClean="0">
                                <a:latin typeface="Cambria Math" panose="02040503050406030204" pitchFamily="18" charset="0"/>
                              </a:rPr>
                              <m:t>0</m:t>
                            </m:r>
                          </m:e>
                        </m:eqArr>
                      </m:e>
                    </m:d>
                    <m:r>
                      <a:rPr lang="de-DE" sz="2200" b="0" i="1" dirty="0" smtClean="0">
                        <a:latin typeface="Cambria Math" panose="02040503050406030204" pitchFamily="18" charset="0"/>
                      </a:rPr>
                      <m:t>+</m:t>
                    </m:r>
                    <m:r>
                      <a:rPr lang="de-DE" sz="2200" b="0" i="1" dirty="0" smtClean="0">
                        <a:latin typeface="Cambria Math" panose="02040503050406030204" pitchFamily="18" charset="0"/>
                      </a:rPr>
                      <m:t>𝑡</m:t>
                    </m:r>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b="0" i="1" dirty="0" smtClean="0">
                                <a:latin typeface="Cambria Math" panose="02040503050406030204" pitchFamily="18" charset="0"/>
                              </a:rPr>
                              <m:t>   0</m:t>
                            </m:r>
                          </m:e>
                          <m:e>
                            <m:r>
                              <a:rPr lang="de-DE" sz="2200" b="0" i="1" dirty="0" smtClean="0">
                                <a:latin typeface="Cambria Math" panose="02040503050406030204" pitchFamily="18" charset="0"/>
                              </a:rPr>
                              <m:t>−</m:t>
                            </m:r>
                            <m:f>
                              <m:fPr>
                                <m:ctrlPr>
                                  <a:rPr lang="de-DE" sz="2200" i="1" dirty="0">
                                    <a:latin typeface="Cambria Math" panose="02040503050406030204" pitchFamily="18" charset="0"/>
                                  </a:rPr>
                                </m:ctrlPr>
                              </m:fPr>
                              <m:num>
                                <m:r>
                                  <a:rPr lang="de-DE" sz="2200" i="1" dirty="0">
                                    <a:latin typeface="Cambria Math" panose="02040503050406030204" pitchFamily="18" charset="0"/>
                                  </a:rPr>
                                  <m:t>1</m:t>
                                </m:r>
                              </m:num>
                              <m:den>
                                <m:r>
                                  <a:rPr lang="de-DE" sz="2200" i="1" dirty="0">
                                    <a:latin typeface="Cambria Math" panose="02040503050406030204" pitchFamily="18" charset="0"/>
                                  </a:rPr>
                                  <m:t>2</m:t>
                                </m:r>
                              </m:den>
                            </m:f>
                          </m:e>
                          <m:e>
                            <m:r>
                              <a:rPr lang="de-DE" sz="2200" b="0" i="1" dirty="0" smtClean="0">
                                <a:latin typeface="Cambria Math" panose="02040503050406030204" pitchFamily="18" charset="0"/>
                              </a:rPr>
                              <m:t>   1</m:t>
                            </m:r>
                          </m:e>
                        </m:eqArr>
                      </m:e>
                    </m:d>
                  </m:oMath>
                </a14:m>
                <a:r>
                  <a:rPr lang="de-DE" sz="2200" dirty="0" smtClean="0"/>
                  <a:t>.</a:t>
                </a:r>
              </a:p>
              <a:p>
                <a:pPr marL="0" indent="0">
                  <a:buClrTx/>
                  <a:buSzPct val="100000"/>
                  <a:buNone/>
                </a:pPr>
                <a:endParaRPr lang="de-DE" sz="2200" dirty="0"/>
              </a:p>
              <a:p>
                <a:pPr marL="0" indent="0">
                  <a:buClrTx/>
                  <a:buSzPct val="100000"/>
                  <a:buNone/>
                </a:pPr>
                <a:r>
                  <a:rPr lang="de-DE" sz="2200" b="1" dirty="0" smtClean="0"/>
                  <a:t>Ergebnis:</a:t>
                </a:r>
                <a:r>
                  <a:rPr lang="de-DE" sz="2200" dirty="0" smtClean="0"/>
                  <a:t> Die Schnittgerade der Ebenen </a:t>
                </a:r>
                <a14:m>
                  <m:oMath xmlns:m="http://schemas.openxmlformats.org/officeDocument/2006/math">
                    <m:r>
                      <a:rPr lang="de-DE" sz="2200" i="1" dirty="0" smtClean="0">
                        <a:latin typeface="Cambria Math" panose="02040503050406030204" pitchFamily="18" charset="0"/>
                      </a:rPr>
                      <m:t>𝐸</m:t>
                    </m:r>
                  </m:oMath>
                </a14:m>
                <a:r>
                  <a:rPr lang="de-DE" sz="2200" dirty="0" smtClean="0"/>
                  <a:t> und </a:t>
                </a:r>
                <a14:m>
                  <m:oMath xmlns:m="http://schemas.openxmlformats.org/officeDocument/2006/math">
                    <m:r>
                      <a:rPr lang="de-DE" sz="2200" i="1" dirty="0" smtClean="0">
                        <a:latin typeface="Cambria Math" panose="02040503050406030204" pitchFamily="18" charset="0"/>
                      </a:rPr>
                      <m:t>𝐹</m:t>
                    </m:r>
                  </m:oMath>
                </a14:m>
                <a:r>
                  <a:rPr lang="de-DE" sz="2200" dirty="0" smtClean="0"/>
                  <a:t> kann beschrieben werden durch </a:t>
                </a:r>
                <a14:m>
                  <m:oMath xmlns:m="http://schemas.openxmlformats.org/officeDocument/2006/math">
                    <m:r>
                      <a:rPr lang="de-DE" sz="2200" b="0" i="1" dirty="0" smtClean="0">
                        <a:latin typeface="Cambria Math" panose="02040503050406030204" pitchFamily="18" charset="0"/>
                      </a:rPr>
                      <m:t>𝑔</m:t>
                    </m:r>
                    <m:r>
                      <a:rPr lang="de-DE" sz="2200" b="0" i="1" dirty="0" smtClean="0">
                        <a:latin typeface="Cambria Math" panose="02040503050406030204" pitchFamily="18" charset="0"/>
                      </a:rPr>
                      <m:t>: </m:t>
                    </m:r>
                    <m:acc>
                      <m:accPr>
                        <m:chr m:val="⃗"/>
                        <m:ctrlPr>
                          <a:rPr lang="de-DE" sz="2200" b="0" i="1" dirty="0" smtClean="0">
                            <a:latin typeface="Cambria Math" panose="02040503050406030204" pitchFamily="18" charset="0"/>
                          </a:rPr>
                        </m:ctrlPr>
                      </m:accPr>
                      <m:e>
                        <m:r>
                          <a:rPr lang="de-DE" sz="2200" b="0" i="1" dirty="0" smtClean="0">
                            <a:latin typeface="Cambria Math" panose="02040503050406030204" pitchFamily="18" charset="0"/>
                          </a:rPr>
                          <m:t>𝑥</m:t>
                        </m:r>
                      </m:e>
                    </m:acc>
                    <m:r>
                      <a:rPr lang="de-DE" sz="2200" i="1" dirty="0">
                        <a:latin typeface="Cambria Math" panose="02040503050406030204" pitchFamily="18" charset="0"/>
                      </a:rPr>
                      <m:t>=</m:t>
                    </m:r>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i="1" dirty="0">
                                <a:latin typeface="Cambria Math" panose="02040503050406030204" pitchFamily="18" charset="0"/>
                              </a:rPr>
                              <m:t>1</m:t>
                            </m:r>
                          </m:e>
                          <m:e>
                            <m:r>
                              <a:rPr lang="de-DE" sz="2200" i="1" dirty="0">
                                <a:latin typeface="Cambria Math" panose="02040503050406030204" pitchFamily="18" charset="0"/>
                              </a:rPr>
                              <m:t>2</m:t>
                            </m:r>
                          </m:e>
                          <m:e>
                            <m:r>
                              <a:rPr lang="de-DE" sz="2200" i="1" dirty="0">
                                <a:latin typeface="Cambria Math" panose="02040503050406030204" pitchFamily="18" charset="0"/>
                              </a:rPr>
                              <m:t>0</m:t>
                            </m:r>
                          </m:e>
                        </m:eqArr>
                      </m:e>
                    </m:d>
                    <m:r>
                      <a:rPr lang="de-DE" sz="2200" i="1" dirty="0">
                        <a:latin typeface="Cambria Math" panose="02040503050406030204" pitchFamily="18" charset="0"/>
                      </a:rPr>
                      <m:t>+</m:t>
                    </m:r>
                    <m:r>
                      <a:rPr lang="de-DE" sz="2200" i="1" dirty="0">
                        <a:latin typeface="Cambria Math" panose="02040503050406030204" pitchFamily="18" charset="0"/>
                      </a:rPr>
                      <m:t>𝑡</m:t>
                    </m:r>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b="0" i="1" dirty="0" smtClean="0">
                                <a:latin typeface="Cambria Math" panose="02040503050406030204" pitchFamily="18" charset="0"/>
                              </a:rPr>
                              <m:t>   </m:t>
                            </m:r>
                            <m:r>
                              <a:rPr lang="de-DE" sz="2200" i="1" dirty="0">
                                <a:latin typeface="Cambria Math" panose="02040503050406030204" pitchFamily="18" charset="0"/>
                              </a:rPr>
                              <m:t>0</m:t>
                            </m:r>
                          </m:e>
                          <m:e>
                            <m:r>
                              <a:rPr lang="de-DE" sz="2200" b="0" i="1" dirty="0" smtClean="0">
                                <a:latin typeface="Cambria Math" panose="02040503050406030204" pitchFamily="18" charset="0"/>
                              </a:rPr>
                              <m:t>−</m:t>
                            </m:r>
                            <m:f>
                              <m:fPr>
                                <m:ctrlPr>
                                  <a:rPr lang="de-DE" sz="2200" i="1" dirty="0">
                                    <a:latin typeface="Cambria Math" panose="02040503050406030204" pitchFamily="18" charset="0"/>
                                  </a:rPr>
                                </m:ctrlPr>
                              </m:fPr>
                              <m:num>
                                <m:r>
                                  <a:rPr lang="de-DE" sz="2200" i="1" dirty="0">
                                    <a:latin typeface="Cambria Math" panose="02040503050406030204" pitchFamily="18" charset="0"/>
                                  </a:rPr>
                                  <m:t>1</m:t>
                                </m:r>
                              </m:num>
                              <m:den>
                                <m:r>
                                  <a:rPr lang="de-DE" sz="2200" i="1" dirty="0">
                                    <a:latin typeface="Cambria Math" panose="02040503050406030204" pitchFamily="18" charset="0"/>
                                  </a:rPr>
                                  <m:t>2</m:t>
                                </m:r>
                              </m:den>
                            </m:f>
                          </m:e>
                          <m:e>
                            <m:r>
                              <a:rPr lang="de-DE" sz="2200" b="0" i="1" dirty="0" smtClean="0">
                                <a:latin typeface="Cambria Math" panose="02040503050406030204" pitchFamily="18" charset="0"/>
                              </a:rPr>
                              <m:t>   </m:t>
                            </m:r>
                            <m:r>
                              <a:rPr lang="de-DE" sz="2200" i="1" dirty="0">
                                <a:latin typeface="Cambria Math" panose="02040503050406030204" pitchFamily="18" charset="0"/>
                              </a:rPr>
                              <m:t>1</m:t>
                            </m:r>
                          </m:e>
                        </m:eqArr>
                      </m:e>
                    </m:d>
                  </m:oMath>
                </a14:m>
                <a:r>
                  <a:rPr lang="de-DE" sz="2200" dirty="0" smtClean="0"/>
                  <a:t>, </a:t>
                </a:r>
                <a14:m>
                  <m:oMath xmlns:m="http://schemas.openxmlformats.org/officeDocument/2006/math">
                    <m:r>
                      <a:rPr lang="de-DE" sz="2200" i="1" dirty="0">
                        <a:latin typeface="Cambria Math" panose="02040503050406030204" pitchFamily="18" charset="0"/>
                      </a:rPr>
                      <m:t>𝑡</m:t>
                    </m:r>
                    <m:r>
                      <a:rPr lang="de-DE" sz="2200" i="1" dirty="0">
                        <a:latin typeface="Cambria Math" panose="02040503050406030204" pitchFamily="18" charset="0"/>
                      </a:rPr>
                      <m:t>∈</m:t>
                    </m:r>
                    <m:r>
                      <a:rPr lang="de-DE" sz="2200" i="1" dirty="0">
                        <a:latin typeface="Cambria Math" panose="02040503050406030204" pitchFamily="18" charset="0"/>
                        <a:ea typeface="Cambria Math" panose="02040503050406030204" pitchFamily="18" charset="0"/>
                      </a:rPr>
                      <m:t>ℝ</m:t>
                    </m:r>
                  </m:oMath>
                </a14:m>
                <a:r>
                  <a:rPr lang="de-DE" sz="2200" dirty="0" smtClean="0"/>
                  <a:t>.</a:t>
                </a:r>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8496696" y="155281"/>
                <a:ext cx="1440160" cy="932435"/>
              </a:xfrm>
              <a:prstGeom prst="rect">
                <a:avLst/>
              </a:prstGeom>
            </p:spPr>
            <p:txBody>
              <a:bodyPr wrap="square">
                <a:spAutoFit/>
              </a:bodyPr>
              <a:lstStyle/>
              <a:p>
                <a:pPr>
                  <a:buSzPct val="100000"/>
                </a:pPr>
                <a14:m>
                  <m:oMath xmlns:m="http://schemas.openxmlformats.org/officeDocument/2006/math">
                    <m:sSub>
                      <m:sSubPr>
                        <m:ctrlPr>
                          <a:rPr lang="de-DE" sz="1600" i="1" dirty="0" smtClean="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1</m:t>
                        </m:r>
                      </m:sub>
                    </m:sSub>
                    <m:r>
                      <a:rPr lang="de-DE" sz="1600" i="1" dirty="0">
                        <a:latin typeface="Cambria Math" panose="02040503050406030204" pitchFamily="18" charset="0"/>
                      </a:rPr>
                      <m:t>=1</m:t>
                    </m:r>
                  </m:oMath>
                </a14:m>
                <a:r>
                  <a:rPr lang="de-DE" sz="1600" dirty="0" smtClean="0"/>
                  <a:t> </a:t>
                </a:r>
              </a:p>
              <a:p>
                <a:pPr>
                  <a:buSzPct val="100000"/>
                </a:pP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2</m:t>
                        </m:r>
                      </m:sub>
                    </m:sSub>
                    <m:r>
                      <a:rPr lang="de-DE" sz="1600" i="1" dirty="0">
                        <a:latin typeface="Cambria Math" panose="02040503050406030204" pitchFamily="18" charset="0"/>
                      </a:rPr>
                      <m:t>=2−</m:t>
                    </m:r>
                    <m:f>
                      <m:fPr>
                        <m:ctrlPr>
                          <a:rPr lang="de-DE" sz="1600" i="1" dirty="0">
                            <a:latin typeface="Cambria Math" panose="02040503050406030204" pitchFamily="18" charset="0"/>
                          </a:rPr>
                        </m:ctrlPr>
                      </m:fPr>
                      <m:num>
                        <m:r>
                          <a:rPr lang="de-DE" sz="1600" i="1" dirty="0">
                            <a:latin typeface="Cambria Math" panose="02040503050406030204" pitchFamily="18" charset="0"/>
                          </a:rPr>
                          <m:t>1</m:t>
                        </m:r>
                      </m:num>
                      <m:den>
                        <m:r>
                          <a:rPr lang="de-DE" sz="1600" i="1" dirty="0">
                            <a:latin typeface="Cambria Math" panose="02040503050406030204" pitchFamily="18" charset="0"/>
                          </a:rPr>
                          <m:t>2</m:t>
                        </m:r>
                      </m:den>
                    </m:f>
                    <m:r>
                      <a:rPr lang="de-DE" sz="1600" i="1" dirty="0">
                        <a:latin typeface="Cambria Math" panose="02040503050406030204" pitchFamily="18" charset="0"/>
                      </a:rPr>
                      <m:t>𝑡</m:t>
                    </m:r>
                  </m:oMath>
                </a14:m>
                <a:r>
                  <a:rPr lang="de-DE" sz="1600" dirty="0" smtClean="0"/>
                  <a:t> </a:t>
                </a:r>
                <a:endParaRPr lang="de-DE" sz="1600" dirty="0"/>
              </a:p>
              <a:p>
                <a:pPr>
                  <a:buSzPct val="100000"/>
                </a:pP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m:t>
                    </m:r>
                    <m:r>
                      <a:rPr lang="de-DE" sz="1600" i="1" dirty="0">
                        <a:latin typeface="Cambria Math" panose="02040503050406030204" pitchFamily="18" charset="0"/>
                      </a:rPr>
                      <m:t>𝑡</m:t>
                    </m:r>
                  </m:oMath>
                </a14:m>
                <a:r>
                  <a:rPr lang="de-DE" sz="1600" dirty="0" smtClean="0"/>
                  <a:t> </a:t>
                </a:r>
                <a:endParaRPr lang="de-DE" sz="1600" dirty="0"/>
              </a:p>
            </p:txBody>
          </p:sp>
        </mc:Choice>
        <mc:Fallback xmlns="">
          <p:sp>
            <p:nvSpPr>
              <p:cNvPr id="5" name="Rechteck 4"/>
              <p:cNvSpPr>
                <a:spLocks noRot="1" noChangeAspect="1" noMove="1" noResize="1" noEditPoints="1" noAdjustHandles="1" noChangeArrowheads="1" noChangeShapeType="1" noTextEdit="1"/>
              </p:cNvSpPr>
              <p:nvPr/>
            </p:nvSpPr>
            <p:spPr>
              <a:xfrm>
                <a:off x="8496696" y="155281"/>
                <a:ext cx="1440160" cy="932435"/>
              </a:xfrm>
              <a:prstGeom prst="rect">
                <a:avLst/>
              </a:prstGeom>
              <a:blipFill>
                <a:blip r:embed="rId3"/>
                <a:stretch>
                  <a:fillRect/>
                </a:stretch>
              </a:blipFill>
            </p:spPr>
            <p:txBody>
              <a:bodyPr/>
              <a:lstStyle/>
              <a:p>
                <a:r>
                  <a:rPr lang="de-DE">
                    <a:noFill/>
                  </a:rPr>
                  <a:t> </a:t>
                </a:r>
              </a:p>
            </p:txBody>
          </p:sp>
        </mc:Fallback>
      </mc:AlternateContent>
      <p:cxnSp>
        <p:nvCxnSpPr>
          <p:cNvPr id="6" name="Gerader Verbinder 5">
            <a:extLst>
              <a:ext uri="{FF2B5EF4-FFF2-40B4-BE49-F238E27FC236}">
                <a16:creationId xmlns:a16="http://schemas.microsoft.com/office/drawing/2014/main" id="{020CB812-B758-4798-9B0E-1506F72CA460}"/>
              </a:ext>
            </a:extLst>
          </p:cNvPr>
          <p:cNvCxnSpPr>
            <a:cxnSpLocks/>
          </p:cNvCxnSpPr>
          <p:nvPr/>
        </p:nvCxnSpPr>
        <p:spPr>
          <a:xfrm>
            <a:off x="1454256" y="6156101"/>
            <a:ext cx="248235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56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solidFill>
                      <a:srgbClr val="FF0000"/>
                    </a:solidFill>
                  </a:rPr>
                  <a:t>Lösung Aufgabe 6 c)</a:t>
                </a:r>
                <a:endParaRPr lang="de-DE" sz="2200" dirty="0">
                  <a:solidFill>
                    <a:srgbClr val="FF0000"/>
                  </a:solidFill>
                </a:endParaRPr>
              </a:p>
              <a:p>
                <a:pPr marL="0" indent="0">
                  <a:buClrTx/>
                  <a:buSzPct val="100000"/>
                  <a:buNone/>
                </a:pPr>
                <a:r>
                  <a:rPr lang="de-DE" sz="2200" b="1" dirty="0" smtClean="0"/>
                  <a:t>Abstand des Punktes </a:t>
                </a:r>
                <a14:m>
                  <m:oMath xmlns:m="http://schemas.openxmlformats.org/officeDocument/2006/math">
                    <m:r>
                      <a:rPr lang="de-DE" sz="2200" b="1" i="1" dirty="0" smtClean="0">
                        <a:latin typeface="Cambria Math" panose="02040503050406030204" pitchFamily="18" charset="0"/>
                      </a:rPr>
                      <m:t>𝑶</m:t>
                    </m:r>
                    <m:d>
                      <m:dPr>
                        <m:ctrlPr>
                          <a:rPr lang="de-DE" sz="2200" b="1" i="1" dirty="0" smtClean="0">
                            <a:latin typeface="Cambria Math" panose="02040503050406030204" pitchFamily="18" charset="0"/>
                          </a:rPr>
                        </m:ctrlPr>
                      </m:dPr>
                      <m:e>
                        <m:r>
                          <a:rPr lang="de-DE" sz="2200" b="1" i="1" dirty="0" smtClean="0">
                            <a:latin typeface="Cambria Math" panose="02040503050406030204" pitchFamily="18" charset="0"/>
                          </a:rPr>
                          <m:t>𝟎</m:t>
                        </m:r>
                        <m:d>
                          <m:dPr>
                            <m:begChr m:val="|"/>
                            <m:endChr m:val="|"/>
                            <m:ctrlPr>
                              <a:rPr lang="de-DE" sz="2200" b="1" i="1" dirty="0" smtClean="0">
                                <a:latin typeface="Cambria Math" panose="02040503050406030204" pitchFamily="18" charset="0"/>
                              </a:rPr>
                            </m:ctrlPr>
                          </m:dPr>
                          <m:e>
                            <m:r>
                              <a:rPr lang="de-DE" sz="2200" b="1" i="1" dirty="0" smtClean="0">
                                <a:latin typeface="Cambria Math" panose="02040503050406030204" pitchFamily="18" charset="0"/>
                              </a:rPr>
                              <m:t>𝟎</m:t>
                            </m:r>
                          </m:e>
                        </m:d>
                        <m:r>
                          <a:rPr lang="de-DE" sz="2200" b="1" i="1" dirty="0" smtClean="0">
                            <a:latin typeface="Cambria Math" panose="02040503050406030204" pitchFamily="18" charset="0"/>
                          </a:rPr>
                          <m:t>𝟎</m:t>
                        </m:r>
                      </m:e>
                    </m:d>
                  </m:oMath>
                </a14:m>
                <a:r>
                  <a:rPr lang="de-DE" sz="2200" b="1" dirty="0" smtClean="0"/>
                  <a:t> von der Ebene </a:t>
                </a:r>
                <a14:m>
                  <m:oMath xmlns:m="http://schemas.openxmlformats.org/officeDocument/2006/math">
                    <m:r>
                      <a:rPr lang="de-DE" sz="2200" b="1" i="1" dirty="0">
                        <a:latin typeface="Cambria Math" panose="02040503050406030204" pitchFamily="18" charset="0"/>
                      </a:rPr>
                      <m:t>𝑬</m:t>
                    </m:r>
                  </m:oMath>
                </a14:m>
                <a:endParaRPr lang="de-DE" sz="2200" b="1" dirty="0" smtClean="0"/>
              </a:p>
              <a:p>
                <a:pPr marL="0" indent="0">
                  <a:buClrTx/>
                  <a:buSzPct val="100000"/>
                  <a:buNone/>
                </a:pPr>
                <a:r>
                  <a:rPr lang="de-DE" sz="2200" dirty="0" smtClean="0"/>
                  <a:t>Den </a:t>
                </a:r>
                <a:r>
                  <a:rPr lang="de-DE" sz="2200" dirty="0" err="1" smtClean="0"/>
                  <a:t>Normalenvektor</a:t>
                </a:r>
                <a:r>
                  <a:rPr lang="de-DE" sz="2200" dirty="0" smtClean="0"/>
                  <a:t> lesen wir aus der Koordinatengleichung ab: </a:t>
                </a:r>
                <a14:m>
                  <m:oMath xmlns:m="http://schemas.openxmlformats.org/officeDocument/2006/math">
                    <m:acc>
                      <m:accPr>
                        <m:chr m:val="⃗"/>
                        <m:ctrlPr>
                          <a:rPr lang="de-DE" sz="2200" i="1" smtClean="0">
                            <a:latin typeface="Cambria Math" panose="02040503050406030204" pitchFamily="18" charset="0"/>
                          </a:rPr>
                        </m:ctrlPr>
                      </m:accPr>
                      <m:e>
                        <m:r>
                          <a:rPr lang="de-DE" sz="2200" b="0" i="1" smtClean="0">
                            <a:latin typeface="Cambria Math" panose="02040503050406030204" pitchFamily="18" charset="0"/>
                          </a:rPr>
                          <m:t>𝑛</m:t>
                        </m:r>
                      </m:e>
                    </m:acc>
                    <m:r>
                      <a:rPr lang="de-DE" sz="2200" b="0" i="1" smtClean="0">
                        <a:latin typeface="Cambria Math" panose="02040503050406030204" pitchFamily="18" charset="0"/>
                      </a:rPr>
                      <m:t>=</m:t>
                    </m:r>
                    <m:d>
                      <m:dPr>
                        <m:ctrlPr>
                          <a:rPr lang="de-DE" sz="2200" b="0" i="1" smtClean="0">
                            <a:latin typeface="Cambria Math" panose="02040503050406030204" pitchFamily="18" charset="0"/>
                          </a:rPr>
                        </m:ctrlPr>
                      </m:dPr>
                      <m:e>
                        <m:eqArr>
                          <m:eqArrPr>
                            <m:ctrlPr>
                              <a:rPr lang="de-DE" sz="2200" b="0" i="1" smtClean="0">
                                <a:latin typeface="Cambria Math" panose="02040503050406030204" pitchFamily="18" charset="0"/>
                              </a:rPr>
                            </m:ctrlPr>
                          </m:eqArrPr>
                          <m:e>
                            <m:r>
                              <a:rPr lang="de-DE" sz="2200" b="0" i="1" smtClean="0">
                                <a:latin typeface="Cambria Math" panose="02040503050406030204" pitchFamily="18" charset="0"/>
                              </a:rPr>
                              <m:t>2</m:t>
                            </m:r>
                          </m:e>
                          <m:e>
                            <m:r>
                              <a:rPr lang="de-DE" sz="2200" b="0" i="1" smtClean="0">
                                <a:latin typeface="Cambria Math" panose="02040503050406030204" pitchFamily="18" charset="0"/>
                              </a:rPr>
                              <m:t>2</m:t>
                            </m:r>
                          </m:e>
                          <m:e>
                            <m:r>
                              <a:rPr lang="de-DE" sz="2200" b="0" i="1" smtClean="0">
                                <a:latin typeface="Cambria Math" panose="02040503050406030204" pitchFamily="18" charset="0"/>
                              </a:rPr>
                              <m:t>1</m:t>
                            </m:r>
                          </m:e>
                        </m:eqArr>
                      </m:e>
                    </m:d>
                  </m:oMath>
                </a14:m>
                <a:r>
                  <a:rPr lang="de-DE" sz="2200" dirty="0" smtClean="0"/>
                  <a:t>.</a:t>
                </a:r>
                <a:br>
                  <a:rPr lang="de-DE" sz="2200" dirty="0" smtClean="0"/>
                </a:br>
                <a:r>
                  <a:rPr lang="de-DE" sz="2200" dirty="0" smtClean="0"/>
                  <a:t>Seine Länge ist </a:t>
                </a:r>
                <a14:m>
                  <m:oMath xmlns:m="http://schemas.openxmlformats.org/officeDocument/2006/math">
                    <m:d>
                      <m:dPr>
                        <m:begChr m:val="|"/>
                        <m:endChr m:val="|"/>
                        <m:ctrlPr>
                          <a:rPr lang="de-DE" sz="2200" b="0" i="1" smtClean="0">
                            <a:latin typeface="Cambria Math" panose="02040503050406030204" pitchFamily="18" charset="0"/>
                          </a:rPr>
                        </m:ctrlPr>
                      </m:dPr>
                      <m:e>
                        <m:acc>
                          <m:accPr>
                            <m:chr m:val="⃗"/>
                            <m:ctrlPr>
                              <a:rPr lang="de-DE" sz="2200" i="1">
                                <a:latin typeface="Cambria Math" panose="02040503050406030204" pitchFamily="18" charset="0"/>
                              </a:rPr>
                            </m:ctrlPr>
                          </m:accPr>
                          <m:e>
                            <m:r>
                              <a:rPr lang="de-DE" sz="2200" i="1">
                                <a:latin typeface="Cambria Math" panose="02040503050406030204" pitchFamily="18" charset="0"/>
                              </a:rPr>
                              <m:t>𝑛</m:t>
                            </m:r>
                          </m:e>
                        </m:acc>
                      </m:e>
                    </m:d>
                    <m:r>
                      <a:rPr lang="de-DE" sz="2200" b="0" i="1" smtClean="0">
                        <a:latin typeface="Cambria Math" panose="02040503050406030204" pitchFamily="18" charset="0"/>
                      </a:rPr>
                      <m:t>=</m:t>
                    </m:r>
                    <m:rad>
                      <m:radPr>
                        <m:degHide m:val="on"/>
                        <m:ctrlPr>
                          <a:rPr lang="de-DE" sz="2200" b="0" i="1" smtClean="0">
                            <a:latin typeface="Cambria Math" panose="02040503050406030204" pitchFamily="18" charset="0"/>
                          </a:rPr>
                        </m:ctrlPr>
                      </m:radPr>
                      <m:deg/>
                      <m:e>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2</m:t>
                            </m:r>
                          </m:e>
                          <m:sup>
                            <m:r>
                              <a:rPr lang="de-DE" sz="2200" b="0" i="1" smtClean="0">
                                <a:latin typeface="Cambria Math" panose="02040503050406030204" pitchFamily="18" charset="0"/>
                              </a:rPr>
                              <m:t>2</m:t>
                            </m:r>
                          </m:sup>
                        </m:sSup>
                        <m:r>
                          <a:rPr lang="de-DE" sz="2200" b="0" i="1" smtClean="0">
                            <a:latin typeface="Cambria Math" panose="02040503050406030204" pitchFamily="18" charset="0"/>
                          </a:rPr>
                          <m:t>+</m:t>
                        </m:r>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2</m:t>
                            </m:r>
                          </m:e>
                          <m:sup>
                            <m:r>
                              <a:rPr lang="de-DE" sz="2200" b="0" i="1" smtClean="0">
                                <a:latin typeface="Cambria Math" panose="02040503050406030204" pitchFamily="18" charset="0"/>
                              </a:rPr>
                              <m:t>2</m:t>
                            </m:r>
                          </m:sup>
                        </m:sSup>
                        <m:r>
                          <a:rPr lang="de-DE" sz="2200" b="0" i="1" smtClean="0">
                            <a:latin typeface="Cambria Math" panose="02040503050406030204" pitchFamily="18" charset="0"/>
                          </a:rPr>
                          <m:t>+</m:t>
                        </m:r>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1</m:t>
                            </m:r>
                          </m:e>
                          <m:sup>
                            <m:r>
                              <a:rPr lang="de-DE" sz="2200" b="0" i="1" smtClean="0">
                                <a:latin typeface="Cambria Math" panose="02040503050406030204" pitchFamily="18" charset="0"/>
                              </a:rPr>
                              <m:t>2</m:t>
                            </m:r>
                          </m:sup>
                        </m:sSup>
                      </m:e>
                    </m:rad>
                    <m:r>
                      <a:rPr lang="de-DE" sz="2200" b="0" i="1" smtClean="0">
                        <a:latin typeface="Cambria Math" panose="02040503050406030204" pitchFamily="18" charset="0"/>
                      </a:rPr>
                      <m:t>=3</m:t>
                    </m:r>
                  </m:oMath>
                </a14:m>
                <a:r>
                  <a:rPr lang="de-DE" sz="2200" dirty="0" smtClean="0"/>
                  <a:t>. Die HNF der Ebene E lautet demnach: </a:t>
                </a:r>
                <a14:m>
                  <m:oMath xmlns:m="http://schemas.openxmlformats.org/officeDocument/2006/math">
                    <m:r>
                      <a:rPr lang="de-DE" sz="2200" b="0" i="1" dirty="0" smtClean="0">
                        <a:latin typeface="Cambria Math" panose="02040503050406030204" pitchFamily="18" charset="0"/>
                      </a:rPr>
                      <m:t>𝐻𝑁𝐹</m:t>
                    </m:r>
                    <m:r>
                      <a:rPr lang="de-DE" sz="2200" b="0" i="0" dirty="0" smtClean="0">
                        <a:latin typeface="Cambria Math" panose="02040503050406030204" pitchFamily="18" charset="0"/>
                      </a:rPr>
                      <m:t> </m:t>
                    </m:r>
                    <m:r>
                      <a:rPr lang="de-DE" sz="2200" b="0" i="1" dirty="0" smtClean="0">
                        <a:latin typeface="Cambria Math" panose="02040503050406030204" pitchFamily="18" charset="0"/>
                      </a:rPr>
                      <m:t>𝐸</m:t>
                    </m:r>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i="1" dirty="0">
                            <a:latin typeface="Cambria Math" panose="02040503050406030204" pitchFamily="18" charset="0"/>
                          </a:rPr>
                          <m:t>+2</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2</m:t>
                            </m:r>
                          </m:sub>
                        </m:sSub>
                        <m:r>
                          <a:rPr lang="de-DE" sz="2200" i="1" dirty="0">
                            <a:latin typeface="Cambria Math" panose="02040503050406030204" pitchFamily="18" charset="0"/>
                          </a:rPr>
                          <m:t>+</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3</m:t>
                            </m:r>
                          </m:sub>
                        </m:sSub>
                        <m:r>
                          <a:rPr lang="de-DE" sz="2200" i="1" dirty="0">
                            <a:latin typeface="Cambria Math" panose="02040503050406030204" pitchFamily="18" charset="0"/>
                          </a:rPr>
                          <m:t>−6</m:t>
                        </m:r>
                      </m:num>
                      <m:den>
                        <m:r>
                          <a:rPr lang="de-DE" sz="2200" b="0" i="1" dirty="0" smtClean="0">
                            <a:latin typeface="Cambria Math" panose="02040503050406030204" pitchFamily="18" charset="0"/>
                          </a:rPr>
                          <m:t>3</m:t>
                        </m:r>
                      </m:den>
                    </m:f>
                    <m:r>
                      <a:rPr lang="de-DE" sz="2200" b="0" i="1" dirty="0" smtClean="0">
                        <a:latin typeface="Cambria Math" panose="02040503050406030204" pitchFamily="18" charset="0"/>
                      </a:rPr>
                      <m:t>=0</m:t>
                    </m:r>
                  </m:oMath>
                </a14:m>
                <a:r>
                  <a:rPr lang="de-DE" sz="2200" dirty="0" smtClean="0"/>
                  <a:t>.</a:t>
                </a:r>
                <a:br>
                  <a:rPr lang="de-DE" sz="2200" dirty="0" smtClean="0"/>
                </a:br>
                <a:r>
                  <a:rPr lang="de-DE" sz="2200" dirty="0" smtClean="0"/>
                  <a:t>Einsetzen der Koordinate von </a:t>
                </a:r>
                <a14:m>
                  <m:oMath xmlns:m="http://schemas.openxmlformats.org/officeDocument/2006/math">
                    <m:r>
                      <a:rPr lang="de-DE" sz="2200" i="1" dirty="0" smtClean="0">
                        <a:latin typeface="Cambria Math" panose="02040503050406030204" pitchFamily="18" charset="0"/>
                      </a:rPr>
                      <m:t>𝑂</m:t>
                    </m:r>
                  </m:oMath>
                </a14:m>
                <a:r>
                  <a:rPr lang="de-DE" sz="2200" dirty="0" smtClean="0"/>
                  <a:t> liefert den Abstand zu </a:t>
                </a:r>
                <a14:m>
                  <m:oMath xmlns:m="http://schemas.openxmlformats.org/officeDocument/2006/math">
                    <m:r>
                      <a:rPr lang="de-DE" sz="2200" i="1" dirty="0" smtClean="0">
                        <a:latin typeface="Cambria Math" panose="02040503050406030204" pitchFamily="18" charset="0"/>
                      </a:rPr>
                      <m:t>𝐸</m:t>
                    </m:r>
                  </m:oMath>
                </a14:m>
                <a:r>
                  <a:rPr lang="de-DE" sz="2200" dirty="0" smtClean="0"/>
                  <a:t>:</a:t>
                </a:r>
              </a:p>
              <a:p>
                <a:pPr marL="0" indent="0">
                  <a:buClrTx/>
                  <a:buSzPct val="100000"/>
                  <a:buNone/>
                </a:pPr>
                <a14:m>
                  <m:oMathPara xmlns:m="http://schemas.openxmlformats.org/officeDocument/2006/math">
                    <m:oMathParaPr>
                      <m:jc m:val="centerGroup"/>
                    </m:oMathParaPr>
                    <m:oMath xmlns:m="http://schemas.openxmlformats.org/officeDocument/2006/math">
                      <m:r>
                        <a:rPr lang="de-DE" sz="2200" b="0" i="1" dirty="0" smtClean="0">
                          <a:latin typeface="Cambria Math" panose="02040503050406030204" pitchFamily="18" charset="0"/>
                        </a:rPr>
                        <m:t>𝑑</m:t>
                      </m:r>
                      <m:d>
                        <m:dPr>
                          <m:ctrlPr>
                            <a:rPr lang="de-DE" sz="2200" b="0" i="1" dirty="0" smtClean="0">
                              <a:latin typeface="Cambria Math" panose="02040503050406030204" pitchFamily="18" charset="0"/>
                            </a:rPr>
                          </m:ctrlPr>
                        </m:dPr>
                        <m:e>
                          <m:r>
                            <a:rPr lang="de-DE" sz="2200" b="0" i="1" dirty="0" smtClean="0">
                              <a:latin typeface="Cambria Math" panose="02040503050406030204" pitchFamily="18" charset="0"/>
                            </a:rPr>
                            <m:t>𝑂</m:t>
                          </m:r>
                          <m:r>
                            <a:rPr lang="de-DE" sz="2200" b="0" i="1" dirty="0" smtClean="0">
                              <a:latin typeface="Cambria Math" panose="02040503050406030204" pitchFamily="18" charset="0"/>
                            </a:rPr>
                            <m:t>,</m:t>
                          </m:r>
                          <m:r>
                            <a:rPr lang="de-DE" sz="2200" b="0" i="1" dirty="0" smtClean="0">
                              <a:latin typeface="Cambria Math" panose="02040503050406030204" pitchFamily="18" charset="0"/>
                            </a:rPr>
                            <m:t>𝐸</m:t>
                          </m:r>
                        </m:e>
                      </m:d>
                      <m:r>
                        <a:rPr lang="de-DE" sz="2200" b="0" i="1" dirty="0" smtClean="0">
                          <a:latin typeface="Cambria Math" panose="02040503050406030204" pitchFamily="18" charset="0"/>
                        </a:rPr>
                        <m:t>=</m:t>
                      </m:r>
                      <m:f>
                        <m:fPr>
                          <m:ctrlPr>
                            <a:rPr lang="de-DE" sz="2200" i="1" dirty="0">
                              <a:latin typeface="Cambria Math" panose="02040503050406030204" pitchFamily="18" charset="0"/>
                            </a:rPr>
                          </m:ctrlPr>
                        </m:fPr>
                        <m:num>
                          <m:d>
                            <m:dPr>
                              <m:begChr m:val="|"/>
                              <m:endChr m:val="|"/>
                              <m:ctrlPr>
                                <a:rPr lang="de-DE" sz="2200" b="0" i="1" dirty="0" smtClean="0">
                                  <a:latin typeface="Cambria Math" panose="02040503050406030204" pitchFamily="18" charset="0"/>
                                </a:rPr>
                              </m:ctrlPr>
                            </m:dPr>
                            <m:e>
                              <m:r>
                                <a:rPr lang="de-DE" sz="2200" i="1" dirty="0">
                                  <a:latin typeface="Cambria Math" panose="02040503050406030204" pitchFamily="18" charset="0"/>
                                </a:rPr>
                                <m:t>2</m:t>
                              </m:r>
                              <m:r>
                                <a:rPr lang="de-DE" sz="2200" b="0" i="1" dirty="0" smtClean="0">
                                  <a:latin typeface="Cambria Math" panose="02040503050406030204" pitchFamily="18" charset="0"/>
                                </a:rPr>
                                <m:t>⋅0</m:t>
                              </m:r>
                              <m:r>
                                <a:rPr lang="de-DE" sz="2200" i="1" dirty="0">
                                  <a:latin typeface="Cambria Math" panose="02040503050406030204" pitchFamily="18" charset="0"/>
                                </a:rPr>
                                <m:t>+2</m:t>
                              </m:r>
                              <m:r>
                                <a:rPr lang="de-DE" sz="2200" b="0" i="1" dirty="0" smtClean="0">
                                  <a:latin typeface="Cambria Math" panose="02040503050406030204" pitchFamily="18" charset="0"/>
                                </a:rPr>
                                <m:t>⋅0</m:t>
                              </m:r>
                              <m:r>
                                <a:rPr lang="de-DE" sz="2200" i="1" dirty="0">
                                  <a:latin typeface="Cambria Math" panose="02040503050406030204" pitchFamily="18" charset="0"/>
                                </a:rPr>
                                <m:t>+</m:t>
                              </m:r>
                              <m:r>
                                <a:rPr lang="de-DE" sz="2200" b="0" i="1" dirty="0" smtClean="0">
                                  <a:latin typeface="Cambria Math" panose="02040503050406030204" pitchFamily="18" charset="0"/>
                                </a:rPr>
                                <m:t>0</m:t>
                              </m:r>
                              <m:r>
                                <a:rPr lang="de-DE" sz="2200" i="1" dirty="0">
                                  <a:latin typeface="Cambria Math" panose="02040503050406030204" pitchFamily="18" charset="0"/>
                                </a:rPr>
                                <m:t>−6</m:t>
                              </m:r>
                            </m:e>
                          </m:d>
                        </m:num>
                        <m:den>
                          <m:r>
                            <a:rPr lang="de-DE" sz="2200" i="1" dirty="0">
                              <a:latin typeface="Cambria Math" panose="02040503050406030204" pitchFamily="18" charset="0"/>
                            </a:rPr>
                            <m:t>3</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6</m:t>
                          </m:r>
                        </m:num>
                        <m:den>
                          <m:r>
                            <a:rPr lang="de-DE" sz="2200" b="0" i="1" dirty="0" smtClean="0">
                              <a:latin typeface="Cambria Math" panose="02040503050406030204" pitchFamily="18" charset="0"/>
                            </a:rPr>
                            <m:t>3</m:t>
                          </m:r>
                        </m:den>
                      </m:f>
                      <m:r>
                        <a:rPr lang="de-DE" sz="2200" b="0" i="1" dirty="0" smtClean="0">
                          <a:latin typeface="Cambria Math" panose="02040503050406030204" pitchFamily="18" charset="0"/>
                        </a:rPr>
                        <m:t>=2</m:t>
                      </m:r>
                    </m:oMath>
                  </m:oMathPara>
                </a14:m>
                <a:endParaRPr lang="de-DE" sz="2200" dirty="0" smtClean="0"/>
              </a:p>
              <a:p>
                <a:pPr marL="0" indent="0">
                  <a:buClrTx/>
                  <a:buSzPct val="100000"/>
                  <a:buNone/>
                </a:pPr>
                <a:r>
                  <a:rPr lang="de-DE" sz="2200" b="1" dirty="0" smtClean="0"/>
                  <a:t>Ergebnis:</a:t>
                </a:r>
                <a:r>
                  <a:rPr lang="de-DE" sz="2200" dirty="0" smtClean="0"/>
                  <a:t> Der Punkt </a:t>
                </a:r>
                <a14:m>
                  <m:oMath xmlns:m="http://schemas.openxmlformats.org/officeDocument/2006/math">
                    <m:r>
                      <a:rPr lang="de-DE" sz="2200" b="0" i="1" dirty="0">
                        <a:latin typeface="Cambria Math" panose="02040503050406030204" pitchFamily="18" charset="0"/>
                      </a:rPr>
                      <m:t>𝑂</m:t>
                    </m:r>
                    <m:d>
                      <m:dPr>
                        <m:ctrlPr>
                          <a:rPr lang="de-DE" sz="2200" i="1" dirty="0">
                            <a:latin typeface="Cambria Math" panose="02040503050406030204" pitchFamily="18" charset="0"/>
                          </a:rPr>
                        </m:ctrlPr>
                      </m:dPr>
                      <m:e>
                        <m:r>
                          <a:rPr lang="de-DE" sz="2200" b="0" i="1" dirty="0">
                            <a:latin typeface="Cambria Math" panose="02040503050406030204" pitchFamily="18" charset="0"/>
                          </a:rPr>
                          <m:t>0</m:t>
                        </m:r>
                        <m:d>
                          <m:dPr>
                            <m:begChr m:val="|"/>
                            <m:endChr m:val="|"/>
                            <m:ctrlPr>
                              <a:rPr lang="de-DE" sz="2200" i="1" dirty="0">
                                <a:latin typeface="Cambria Math" panose="02040503050406030204" pitchFamily="18" charset="0"/>
                              </a:rPr>
                            </m:ctrlPr>
                          </m:dPr>
                          <m:e>
                            <m:r>
                              <a:rPr lang="de-DE" sz="2200" b="0" i="1" dirty="0">
                                <a:latin typeface="Cambria Math" panose="02040503050406030204" pitchFamily="18" charset="0"/>
                              </a:rPr>
                              <m:t>0</m:t>
                            </m:r>
                          </m:e>
                        </m:d>
                        <m:r>
                          <a:rPr lang="de-DE" sz="2200" b="0" i="1" dirty="0">
                            <a:latin typeface="Cambria Math" panose="02040503050406030204" pitchFamily="18" charset="0"/>
                          </a:rPr>
                          <m:t>0</m:t>
                        </m:r>
                      </m:e>
                    </m:d>
                  </m:oMath>
                </a14:m>
                <a:r>
                  <a:rPr lang="de-DE" sz="2200" dirty="0" smtClean="0"/>
                  <a:t> hat zur Ebene </a:t>
                </a:r>
                <a14:m>
                  <m:oMath xmlns:m="http://schemas.openxmlformats.org/officeDocument/2006/math">
                    <m:r>
                      <a:rPr lang="de-DE" sz="2200" i="1" dirty="0" smtClean="0">
                        <a:latin typeface="Cambria Math" panose="02040503050406030204" pitchFamily="18" charset="0"/>
                      </a:rPr>
                      <m:t>𝐸</m:t>
                    </m:r>
                  </m:oMath>
                </a14:m>
                <a:r>
                  <a:rPr lang="de-DE" sz="2200" dirty="0" smtClean="0"/>
                  <a:t> den Abstand 2 LE.</a:t>
                </a:r>
              </a:p>
              <a:p>
                <a:pPr marL="0" indent="0">
                  <a:buClrTx/>
                  <a:buSzPct val="100000"/>
                  <a:buNone/>
                </a:pP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7926123" y="107429"/>
                <a:ext cx="2154502" cy="338554"/>
              </a:xfrm>
              <a:prstGeom prst="rect">
                <a:avLst/>
              </a:prstGeom>
            </p:spPr>
            <p:txBody>
              <a:bodyPr wrap="square">
                <a:spAutoFit/>
              </a:bodyPr>
              <a:lstStyle/>
              <a:p>
                <a14:m>
                  <m:oMath xmlns:m="http://schemas.openxmlformats.org/officeDocument/2006/math">
                    <m:r>
                      <a:rPr lang="de-DE" sz="1600" i="1" dirty="0" smtClean="0">
                        <a:latin typeface="Cambria Math" panose="02040503050406030204" pitchFamily="18" charset="0"/>
                      </a:rPr>
                      <m:t>𝐸</m:t>
                    </m:r>
                    <m:r>
                      <a:rPr lang="de-DE" sz="1600" i="1" dirty="0" smtClean="0">
                        <a:latin typeface="Cambria Math" panose="02040503050406030204" pitchFamily="18" charset="0"/>
                      </a:rPr>
                      <m:t>:2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1</m:t>
                        </m:r>
                      </m:sub>
                    </m:sSub>
                    <m:r>
                      <a:rPr lang="de-DE" sz="1600" i="1" dirty="0">
                        <a:latin typeface="Cambria Math" panose="02040503050406030204" pitchFamily="18" charset="0"/>
                      </a:rPr>
                      <m:t>+2</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2</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=6</m:t>
                    </m:r>
                  </m:oMath>
                </a14:m>
                <a:r>
                  <a:rPr lang="de-DE" sz="1600" dirty="0" smtClean="0"/>
                  <a:t> </a:t>
                </a:r>
              </a:p>
            </p:txBody>
          </p:sp>
        </mc:Choice>
        <mc:Fallback xmlns="">
          <p:sp>
            <p:nvSpPr>
              <p:cNvPr id="2" name="Rechteck 1"/>
              <p:cNvSpPr>
                <a:spLocks noRot="1" noChangeAspect="1" noMove="1" noResize="1" noEditPoints="1" noAdjustHandles="1" noChangeArrowheads="1" noChangeShapeType="1" noTextEdit="1"/>
              </p:cNvSpPr>
              <p:nvPr/>
            </p:nvSpPr>
            <p:spPr>
              <a:xfrm>
                <a:off x="7926123" y="107429"/>
                <a:ext cx="2154502" cy="338554"/>
              </a:xfrm>
              <a:prstGeom prst="rect">
                <a:avLst/>
              </a:prstGeom>
              <a:blipFill>
                <a:blip r:embed="rId3"/>
                <a:stretch>
                  <a:fillRect/>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020CB812-B758-4798-9B0E-1506F72CA460}"/>
              </a:ext>
            </a:extLst>
          </p:cNvPr>
          <p:cNvCxnSpPr>
            <a:cxnSpLocks/>
          </p:cNvCxnSpPr>
          <p:nvPr/>
        </p:nvCxnSpPr>
        <p:spPr>
          <a:xfrm>
            <a:off x="7565587" y="5896644"/>
            <a:ext cx="571069"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615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t>Aufgabe 7</a:t>
                </a:r>
                <a:endParaRPr lang="de-DE" sz="2200" dirty="0"/>
              </a:p>
              <a:p>
                <a:pPr marL="0" indent="0">
                  <a:buClrTx/>
                  <a:buSzPct val="100000"/>
                  <a:buNone/>
                </a:pPr>
                <a:r>
                  <a:rPr lang="de-DE" sz="2200" dirty="0" smtClean="0"/>
                  <a:t>Eine Gerade ist orthogonal zur Ebene </a:t>
                </a:r>
                <a14:m>
                  <m:oMath xmlns:m="http://schemas.openxmlformats.org/officeDocument/2006/math">
                    <m:r>
                      <a:rPr lang="de-DE" sz="2200" i="1" dirty="0">
                        <a:latin typeface="Cambria Math" panose="02040503050406030204" pitchFamily="18" charset="0"/>
                      </a:rPr>
                      <m:t>𝐸</m:t>
                    </m:r>
                    <m:r>
                      <a:rPr lang="de-DE" sz="2200" i="1" dirty="0">
                        <a:latin typeface="Cambria Math" panose="02040503050406030204" pitchFamily="18" charset="0"/>
                      </a:rPr>
                      <m:t>:</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1</m:t>
                        </m:r>
                      </m:sub>
                    </m:sSub>
                    <m:r>
                      <a:rPr lang="de-DE" sz="2200" b="0" i="1" dirty="0" smtClean="0">
                        <a:latin typeface="Cambria Math" panose="02040503050406030204" pitchFamily="18" charset="0"/>
                      </a:rPr>
                      <m:t>−</m:t>
                    </m:r>
                    <m:sSub>
                      <m:sSubPr>
                        <m:ctrlPr>
                          <a:rPr lang="de-DE" sz="2200" i="1" dirty="0">
                            <a:latin typeface="Cambria Math" panose="02040503050406030204" pitchFamily="18" charset="0"/>
                          </a:rPr>
                        </m:ctrlPr>
                      </m:sSubPr>
                      <m:e>
                        <m:r>
                          <a:rPr lang="de-DE" sz="2200" i="1" dirty="0">
                            <a:latin typeface="Cambria Math" panose="02040503050406030204" pitchFamily="18" charset="0"/>
                          </a:rPr>
                          <m:t>𝑥</m:t>
                        </m:r>
                      </m:e>
                      <m:sub>
                        <m:r>
                          <a:rPr lang="de-DE" sz="2200" i="1" dirty="0">
                            <a:latin typeface="Cambria Math" panose="02040503050406030204" pitchFamily="18" charset="0"/>
                          </a:rPr>
                          <m:t>3</m:t>
                        </m:r>
                      </m:sub>
                    </m:sSub>
                    <m:r>
                      <a:rPr lang="de-DE" sz="2200" i="1" dirty="0">
                        <a:latin typeface="Cambria Math" panose="02040503050406030204" pitchFamily="18" charset="0"/>
                      </a:rPr>
                      <m:t>=</m:t>
                    </m:r>
                    <m:r>
                      <a:rPr lang="de-DE" sz="2200" b="0" i="1" dirty="0" smtClean="0">
                        <a:latin typeface="Cambria Math" panose="02040503050406030204" pitchFamily="18" charset="0"/>
                      </a:rPr>
                      <m:t>5</m:t>
                    </m:r>
                  </m:oMath>
                </a14:m>
                <a:r>
                  <a:rPr lang="de-DE" sz="2200" dirty="0" smtClean="0"/>
                  <a:t> und schneidet die </a:t>
                </a:r>
                <a:br>
                  <a:rPr lang="de-DE" sz="2200" dirty="0" smtClean="0"/>
                </a:br>
                <a14:m>
                  <m:oMath xmlns:m="http://schemas.openxmlformats.org/officeDocument/2006/math">
                    <m:sSub>
                      <m:sSubPr>
                        <m:ctrlPr>
                          <a:rPr lang="de-DE" sz="2200" b="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b="0" i="1" dirty="0" smtClean="0">
                            <a:latin typeface="Cambria Math" panose="02040503050406030204" pitchFamily="18" charset="0"/>
                          </a:rPr>
                          <m:t>1</m:t>
                        </m:r>
                      </m:sub>
                    </m:sSub>
                  </m:oMath>
                </a14:m>
                <a:r>
                  <a:rPr lang="de-DE" sz="2200" dirty="0" smtClean="0"/>
                  <a:t>-Achse in einem Punkt, der vom Punkt </a:t>
                </a:r>
                <a14:m>
                  <m:oMath xmlns:m="http://schemas.openxmlformats.org/officeDocument/2006/math">
                    <m:r>
                      <a:rPr lang="de-DE" sz="2200" b="0" i="1" smtClean="0">
                        <a:latin typeface="Cambria Math" panose="02040503050406030204" pitchFamily="18" charset="0"/>
                      </a:rPr>
                      <m:t>𝑃</m:t>
                    </m:r>
                    <m:d>
                      <m:dPr>
                        <m:ctrlPr>
                          <a:rPr lang="de-DE" sz="2200" b="0" i="1" smtClean="0">
                            <a:latin typeface="Cambria Math" panose="02040503050406030204" pitchFamily="18" charset="0"/>
                          </a:rPr>
                        </m:ctrlPr>
                      </m:dPr>
                      <m:e>
                        <m:r>
                          <a:rPr lang="de-DE" sz="2200" b="0" i="1" smtClean="0">
                            <a:latin typeface="Cambria Math" panose="02040503050406030204" pitchFamily="18" charset="0"/>
                          </a:rPr>
                          <m:t>0|2|1</m:t>
                        </m:r>
                      </m:e>
                    </m:d>
                  </m:oMath>
                </a14:m>
                <a:r>
                  <a:rPr lang="de-DE" sz="2200" dirty="0" smtClean="0"/>
                  <a:t> den Abstand </a:t>
                </a:r>
                <a14:m>
                  <m:oMath xmlns:m="http://schemas.openxmlformats.org/officeDocument/2006/math">
                    <m:r>
                      <a:rPr lang="de-DE" sz="2200" b="0" i="1" smtClean="0">
                        <a:latin typeface="Cambria Math" panose="02040503050406030204" pitchFamily="18" charset="0"/>
                      </a:rPr>
                      <m:t>3</m:t>
                    </m:r>
                  </m:oMath>
                </a14:m>
                <a:r>
                  <a:rPr lang="de-DE" sz="2200" dirty="0" smtClean="0"/>
                  <a:t> hat.</a:t>
                </a:r>
                <a:br>
                  <a:rPr lang="de-DE" sz="2200" dirty="0" smtClean="0"/>
                </a:br>
                <a:r>
                  <a:rPr lang="de-DE" sz="2200" dirty="0" smtClean="0"/>
                  <a:t>Bestimmen Sie eine Gleichung einer solchen Geraden.</a:t>
                </a:r>
              </a:p>
              <a:p>
                <a:pPr marL="0" indent="0">
                  <a:buClrTx/>
                  <a:buSzPct val="100000"/>
                  <a:buNone/>
                </a:pPr>
                <a:r>
                  <a:rPr lang="de-DE" sz="2200" dirty="0" smtClean="0"/>
                  <a:t>								         (2,5 </a:t>
                </a:r>
                <a:r>
                  <a:rPr lang="de-DE" sz="2200" dirty="0"/>
                  <a:t>VP)</a:t>
                </a:r>
              </a:p>
              <a:p>
                <a:pPr marL="0" indent="0">
                  <a:buClrTx/>
                  <a:buSzPct val="100000"/>
                  <a:buNone/>
                </a:pP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67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spTree>
    <p:extLst>
      <p:ext uri="{BB962C8B-B14F-4D97-AF65-F5344CB8AC3E}">
        <p14:creationId xmlns:p14="http://schemas.microsoft.com/office/powerpoint/2010/main" val="101331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solidFill>
                      <a:srgbClr val="FF0000"/>
                    </a:solidFill>
                  </a:rPr>
                  <a:t>Lösung Aufgabe 7</a:t>
                </a:r>
                <a:endParaRPr lang="de-DE" sz="2200" dirty="0">
                  <a:solidFill>
                    <a:srgbClr val="FF0000"/>
                  </a:solidFill>
                </a:endParaRPr>
              </a:p>
              <a:p>
                <a:pPr marL="0" indent="0">
                  <a:buClrTx/>
                  <a:buSzPct val="100000"/>
                  <a:buNone/>
                </a:pPr>
                <a:r>
                  <a:rPr lang="de-DE" sz="2200" dirty="0" smtClean="0"/>
                  <a:t>Für die gesuchte Geradengleichung benötigen wir einen Punkt (Stützvektor) und einen Richtungsvektor. Die Gerade soll senkrecht zu </a:t>
                </a:r>
                <a14:m>
                  <m:oMath xmlns:m="http://schemas.openxmlformats.org/officeDocument/2006/math">
                    <m:r>
                      <a:rPr lang="de-DE" sz="2200" i="1" dirty="0" smtClean="0">
                        <a:latin typeface="Cambria Math" panose="02040503050406030204" pitchFamily="18" charset="0"/>
                      </a:rPr>
                      <m:t>𝐸</m:t>
                    </m:r>
                  </m:oMath>
                </a14:m>
                <a:r>
                  <a:rPr lang="de-DE" sz="2200" dirty="0" smtClean="0"/>
                  <a:t> sein, also nehmen wir den </a:t>
                </a:r>
                <a:r>
                  <a:rPr lang="de-DE" sz="2200" dirty="0" err="1" smtClean="0"/>
                  <a:t>Normalenvektor</a:t>
                </a:r>
                <a:r>
                  <a:rPr lang="de-DE" sz="2200" dirty="0" smtClean="0"/>
                  <a:t> von </a:t>
                </a:r>
                <a14:m>
                  <m:oMath xmlns:m="http://schemas.openxmlformats.org/officeDocument/2006/math">
                    <m:r>
                      <a:rPr lang="de-DE" sz="2200" i="1" dirty="0" smtClean="0">
                        <a:latin typeface="Cambria Math" panose="02040503050406030204" pitchFamily="18" charset="0"/>
                      </a:rPr>
                      <m:t>𝐸</m:t>
                    </m:r>
                  </m:oMath>
                </a14:m>
                <a:r>
                  <a:rPr lang="de-DE" sz="2200" dirty="0" smtClean="0"/>
                  <a:t> als Richtungsvektor. </a:t>
                </a:r>
              </a:p>
              <a:p>
                <a:pPr marL="0" indent="0">
                  <a:buClrTx/>
                  <a:buSzPct val="100000"/>
                  <a:buNone/>
                </a:pPr>
                <a:r>
                  <a:rPr lang="de-DE" sz="2200" dirty="0" smtClean="0"/>
                  <a:t>Bekanntlich kann man den </a:t>
                </a:r>
                <a:r>
                  <a:rPr lang="de-DE" sz="2200" dirty="0" err="1" smtClean="0"/>
                  <a:t>Normalenvektor</a:t>
                </a:r>
                <a:r>
                  <a:rPr lang="de-DE" sz="2200" dirty="0" smtClean="0"/>
                  <a:t> an den Koeffizienten vor den „</a:t>
                </a:r>
                <a14:m>
                  <m:oMath xmlns:m="http://schemas.openxmlformats.org/officeDocument/2006/math">
                    <m:r>
                      <a:rPr lang="de-DE" sz="2200" i="1" dirty="0" smtClean="0">
                        <a:latin typeface="Cambria Math" panose="02040503050406030204" pitchFamily="18" charset="0"/>
                      </a:rPr>
                      <m:t>𝑥</m:t>
                    </m:r>
                  </m:oMath>
                </a14:m>
                <a:r>
                  <a:rPr lang="de-DE" sz="2200" dirty="0" smtClean="0"/>
                  <a:t>“ ablesen, also </a:t>
                </a:r>
                <a14:m>
                  <m:oMath xmlns:m="http://schemas.openxmlformats.org/officeDocument/2006/math">
                    <m:acc>
                      <m:accPr>
                        <m:chr m:val="⃗"/>
                        <m:ctrlPr>
                          <a:rPr lang="de-DE" sz="2200" b="0" i="1" smtClean="0">
                            <a:latin typeface="Cambria Math" panose="02040503050406030204" pitchFamily="18" charset="0"/>
                          </a:rPr>
                        </m:ctrlPr>
                      </m:accPr>
                      <m:e>
                        <m:r>
                          <a:rPr lang="de-DE" sz="2200" b="0" i="1" smtClean="0">
                            <a:latin typeface="Cambria Math" panose="02040503050406030204" pitchFamily="18" charset="0"/>
                          </a:rPr>
                          <m:t>𝑢</m:t>
                        </m:r>
                      </m:e>
                    </m:acc>
                    <m:r>
                      <a:rPr lang="de-DE" sz="2200" b="0" i="0" smtClean="0">
                        <a:latin typeface="Cambria Math" panose="02040503050406030204" pitchFamily="18" charset="0"/>
                      </a:rPr>
                      <m:t>=</m:t>
                    </m:r>
                    <m:d>
                      <m:dPr>
                        <m:ctrlPr>
                          <a:rPr lang="de-DE" sz="2200" b="0" i="1" smtClean="0">
                            <a:latin typeface="Cambria Math" panose="02040503050406030204" pitchFamily="18" charset="0"/>
                          </a:rPr>
                        </m:ctrlPr>
                      </m:dPr>
                      <m:e>
                        <m:eqArr>
                          <m:eqArrPr>
                            <m:ctrlPr>
                              <a:rPr lang="de-DE" sz="2200" b="0" i="1" smtClean="0">
                                <a:latin typeface="Cambria Math" panose="02040503050406030204" pitchFamily="18" charset="0"/>
                              </a:rPr>
                            </m:ctrlPr>
                          </m:eqArrPr>
                          <m:e>
                            <m:r>
                              <a:rPr lang="de-DE" sz="2200" b="0" i="1" smtClean="0">
                                <a:latin typeface="Cambria Math" panose="02040503050406030204" pitchFamily="18" charset="0"/>
                              </a:rPr>
                              <m:t>1</m:t>
                            </m:r>
                          </m:e>
                          <m:e>
                            <m:r>
                              <a:rPr lang="de-DE" sz="2200" b="0" i="1" smtClean="0">
                                <a:latin typeface="Cambria Math" panose="02040503050406030204" pitchFamily="18" charset="0"/>
                              </a:rPr>
                              <m:t>0</m:t>
                            </m:r>
                          </m:e>
                          <m:e>
                            <m:r>
                              <a:rPr lang="de-DE" sz="2200" b="0" i="1" smtClean="0">
                                <a:latin typeface="Cambria Math" panose="02040503050406030204" pitchFamily="18" charset="0"/>
                              </a:rPr>
                              <m:t>−1</m:t>
                            </m:r>
                          </m:e>
                        </m:eqArr>
                      </m:e>
                    </m:d>
                  </m:oMath>
                </a14:m>
                <a:r>
                  <a:rPr lang="de-DE" sz="2200" dirty="0" smtClean="0"/>
                  <a:t>. Das ist unser Richtungsvektor.</a:t>
                </a:r>
              </a:p>
              <a:p>
                <a:pPr marL="0" indent="0">
                  <a:buClrTx/>
                  <a:buSzPct val="100000"/>
                  <a:buNone/>
                </a:pPr>
                <a:r>
                  <a:rPr lang="de-DE" sz="2200" dirty="0" smtClean="0"/>
                  <a:t>Die Gerade schneidet die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oMath>
                </a14:m>
                <a:r>
                  <a:rPr lang="de-DE" sz="2200" dirty="0" smtClean="0"/>
                  <a:t>-Achse in einem Punkt, der zum </a:t>
                </a:r>
                <a:r>
                  <a:rPr lang="de-DE" sz="2200" dirty="0"/>
                  <a:t>Punkt </a:t>
                </a:r>
                <a14:m>
                  <m:oMath xmlns:m="http://schemas.openxmlformats.org/officeDocument/2006/math">
                    <m:r>
                      <a:rPr lang="de-DE" sz="2200" i="1">
                        <a:latin typeface="Cambria Math" panose="02040503050406030204" pitchFamily="18" charset="0"/>
                      </a:rPr>
                      <m:t>𝑃</m:t>
                    </m:r>
                    <m:d>
                      <m:dPr>
                        <m:ctrlPr>
                          <a:rPr lang="de-DE" sz="2200" i="1">
                            <a:latin typeface="Cambria Math" panose="02040503050406030204" pitchFamily="18" charset="0"/>
                          </a:rPr>
                        </m:ctrlPr>
                      </m:dPr>
                      <m:e>
                        <m:r>
                          <a:rPr lang="de-DE" sz="2200" i="1">
                            <a:latin typeface="Cambria Math" panose="02040503050406030204" pitchFamily="18" charset="0"/>
                          </a:rPr>
                          <m:t>0|2|1</m:t>
                        </m:r>
                      </m:e>
                    </m:d>
                  </m:oMath>
                </a14:m>
                <a:r>
                  <a:rPr lang="de-DE" sz="2200" dirty="0"/>
                  <a:t> den Abstand </a:t>
                </a:r>
                <a14:m>
                  <m:oMath xmlns:m="http://schemas.openxmlformats.org/officeDocument/2006/math">
                    <m:r>
                      <a:rPr lang="de-DE" sz="2200" i="1">
                        <a:latin typeface="Cambria Math" panose="02040503050406030204" pitchFamily="18" charset="0"/>
                      </a:rPr>
                      <m:t>3</m:t>
                    </m:r>
                  </m:oMath>
                </a14:m>
                <a:r>
                  <a:rPr lang="de-DE" sz="2200" dirty="0"/>
                  <a:t> </a:t>
                </a:r>
                <a:r>
                  <a:rPr lang="de-DE" sz="2200" dirty="0" smtClean="0"/>
                  <a:t>hat. Ein beliebiger Punkt auf der </a:t>
                </a:r>
                <a14:m>
                  <m:oMath xmlns:m="http://schemas.openxmlformats.org/officeDocument/2006/math">
                    <m:sSub>
                      <m:sSubPr>
                        <m:ctrlPr>
                          <a:rPr lang="de-DE" sz="2200" i="1" dirty="0" smtClean="0">
                            <a:latin typeface="Cambria Math" panose="02040503050406030204" pitchFamily="18" charset="0"/>
                          </a:rPr>
                        </m:ctrlPr>
                      </m:sSubPr>
                      <m:e>
                        <m:r>
                          <a:rPr lang="de-DE" sz="2200" i="1" dirty="0" smtClean="0">
                            <a:latin typeface="Cambria Math" panose="02040503050406030204" pitchFamily="18" charset="0"/>
                          </a:rPr>
                          <m:t>𝑥</m:t>
                        </m:r>
                      </m:e>
                      <m:sub>
                        <m:r>
                          <a:rPr lang="de-DE" sz="2200" i="1" dirty="0" smtClean="0">
                            <a:latin typeface="Cambria Math" panose="02040503050406030204" pitchFamily="18" charset="0"/>
                          </a:rPr>
                          <m:t>1</m:t>
                        </m:r>
                      </m:sub>
                    </m:sSub>
                  </m:oMath>
                </a14:m>
                <a:r>
                  <a:rPr lang="de-DE" sz="2200" dirty="0" smtClean="0"/>
                  <a:t>-Achse wird durch </a:t>
                </a:r>
                <a14:m>
                  <m:oMath xmlns:m="http://schemas.openxmlformats.org/officeDocument/2006/math">
                    <m:r>
                      <a:rPr lang="de-DE" sz="2200" i="1" dirty="0" smtClean="0">
                        <a:latin typeface="Cambria Math" panose="02040503050406030204" pitchFamily="18" charset="0"/>
                      </a:rPr>
                      <m:t>𝑄</m:t>
                    </m:r>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𝑡</m:t>
                        </m:r>
                        <m:d>
                          <m:dPr>
                            <m:begChr m:val="|"/>
                            <m:endChr m:val="|"/>
                            <m:ctrlPr>
                              <a:rPr lang="de-DE" sz="2200" i="1" dirty="0" smtClean="0">
                                <a:latin typeface="Cambria Math" panose="02040503050406030204" pitchFamily="18" charset="0"/>
                              </a:rPr>
                            </m:ctrlPr>
                          </m:dPr>
                          <m:e>
                            <m:r>
                              <a:rPr lang="de-DE" sz="2200" i="1" dirty="0" smtClean="0">
                                <a:latin typeface="Cambria Math" panose="02040503050406030204" pitchFamily="18" charset="0"/>
                              </a:rPr>
                              <m:t>0</m:t>
                            </m:r>
                          </m:e>
                        </m:d>
                        <m:r>
                          <a:rPr lang="de-DE" sz="2200" i="1" dirty="0" smtClean="0">
                            <a:latin typeface="Cambria Math" panose="02040503050406030204" pitchFamily="18" charset="0"/>
                          </a:rPr>
                          <m:t>0</m:t>
                        </m:r>
                      </m:e>
                    </m:d>
                  </m:oMath>
                </a14:m>
                <a:r>
                  <a:rPr lang="de-DE" sz="2200" dirty="0" smtClean="0"/>
                  <a:t> beschrieben, mit </a:t>
                </a:r>
                <a14:m>
                  <m:oMath xmlns:m="http://schemas.openxmlformats.org/officeDocument/2006/math">
                    <m:r>
                      <a:rPr lang="de-DE" sz="2200" i="1" dirty="0" smtClean="0">
                        <a:latin typeface="Cambria Math" panose="02040503050406030204" pitchFamily="18" charset="0"/>
                      </a:rPr>
                      <m:t>𝑡</m:t>
                    </m:r>
                    <m:r>
                      <a:rPr lang="de-DE" sz="2200" b="0" i="1" dirty="0" smtClean="0">
                        <a:latin typeface="Cambria Math" panose="02040503050406030204" pitchFamily="18" charset="0"/>
                      </a:rPr>
                      <m:t>∈</m:t>
                    </m:r>
                    <m:r>
                      <a:rPr lang="de-DE" sz="2200" b="0" i="1" dirty="0" smtClean="0">
                        <a:latin typeface="Cambria Math" panose="02040503050406030204" pitchFamily="18" charset="0"/>
                        <a:ea typeface="Cambria Math" panose="02040503050406030204" pitchFamily="18" charset="0"/>
                      </a:rPr>
                      <m:t>ℝ</m:t>
                    </m:r>
                  </m:oMath>
                </a14:m>
                <a:r>
                  <a:rPr lang="de-DE" sz="2200" dirty="0" smtClean="0"/>
                  <a:t>. Der Abstand von </a:t>
                </a:r>
                <a14:m>
                  <m:oMath xmlns:m="http://schemas.openxmlformats.org/officeDocument/2006/math">
                    <m:r>
                      <a:rPr lang="de-DE" sz="2200" i="1" dirty="0" smtClean="0">
                        <a:latin typeface="Cambria Math" panose="02040503050406030204" pitchFamily="18" charset="0"/>
                      </a:rPr>
                      <m:t>𝑃</m:t>
                    </m:r>
                  </m:oMath>
                </a14:m>
                <a:r>
                  <a:rPr lang="de-DE" sz="2200" dirty="0" smtClean="0"/>
                  <a:t> zu </a:t>
                </a:r>
                <a14:m>
                  <m:oMath xmlns:m="http://schemas.openxmlformats.org/officeDocument/2006/math">
                    <m:r>
                      <a:rPr lang="de-DE" sz="2200" i="1" dirty="0" smtClean="0">
                        <a:latin typeface="Cambria Math" panose="02040503050406030204" pitchFamily="18" charset="0"/>
                      </a:rPr>
                      <m:t>𝑄</m:t>
                    </m:r>
                  </m:oMath>
                </a14:m>
                <a:r>
                  <a:rPr lang="de-DE" sz="2200" dirty="0" smtClean="0"/>
                  <a:t> ist dann</a:t>
                </a:r>
              </a:p>
              <a:p>
                <a:pPr marL="0" indent="0">
                  <a:buClrTx/>
                  <a:buSzPct val="100000"/>
                  <a:buNone/>
                </a:pPr>
                <a14:m>
                  <m:oMathPara xmlns:m="http://schemas.openxmlformats.org/officeDocument/2006/math">
                    <m:oMathParaPr>
                      <m:jc m:val="centerGroup"/>
                    </m:oMathParaPr>
                    <m:oMath xmlns:m="http://schemas.openxmlformats.org/officeDocument/2006/math">
                      <m:r>
                        <a:rPr lang="de-DE" sz="2200" i="1" dirty="0" smtClean="0">
                          <a:latin typeface="Cambria Math" panose="02040503050406030204" pitchFamily="18" charset="0"/>
                        </a:rPr>
                        <m:t>𝑑</m:t>
                      </m:r>
                      <m:r>
                        <a:rPr lang="de-DE" sz="2200" i="1" dirty="0" smtClean="0">
                          <a:latin typeface="Cambria Math" panose="02040503050406030204" pitchFamily="18" charset="0"/>
                        </a:rPr>
                        <m:t>=</m:t>
                      </m:r>
                      <m:d>
                        <m:dPr>
                          <m:begChr m:val="|"/>
                          <m:endChr m:val="|"/>
                          <m:ctrlPr>
                            <a:rPr lang="de-DE" sz="2200" b="0" i="1" dirty="0" smtClean="0">
                              <a:latin typeface="Cambria Math" panose="02040503050406030204" pitchFamily="18" charset="0"/>
                            </a:rPr>
                          </m:ctrlPr>
                        </m:dPr>
                        <m:e>
                          <m:d>
                            <m:dPr>
                              <m:ctrlPr>
                                <a:rPr lang="de-DE" sz="2200" b="0" i="1" dirty="0" smtClean="0">
                                  <a:latin typeface="Cambria Math" panose="02040503050406030204" pitchFamily="18" charset="0"/>
                                </a:rPr>
                              </m:ctrlPr>
                            </m:dPr>
                            <m:e>
                              <m:eqArr>
                                <m:eqArrPr>
                                  <m:ctrlPr>
                                    <a:rPr lang="de-DE" sz="2200" b="0" i="1" dirty="0" smtClean="0">
                                      <a:latin typeface="Cambria Math" panose="02040503050406030204" pitchFamily="18" charset="0"/>
                                    </a:rPr>
                                  </m:ctrlPr>
                                </m:eqArrPr>
                                <m:e>
                                  <m:r>
                                    <a:rPr lang="de-DE" sz="2200" b="0" i="1" dirty="0" smtClean="0">
                                      <a:latin typeface="Cambria Math" panose="02040503050406030204" pitchFamily="18" charset="0"/>
                                    </a:rPr>
                                    <m:t>𝑡</m:t>
                                  </m:r>
                                </m:e>
                                <m:e>
                                  <m:r>
                                    <a:rPr lang="de-DE" sz="2200" b="0" i="1" dirty="0" smtClean="0">
                                      <a:latin typeface="Cambria Math" panose="02040503050406030204" pitchFamily="18" charset="0"/>
                                    </a:rPr>
                                    <m:t>0</m:t>
                                  </m:r>
                                </m:e>
                                <m:e>
                                  <m:r>
                                    <a:rPr lang="de-DE" sz="2200" b="0" i="1" dirty="0" smtClean="0">
                                      <a:latin typeface="Cambria Math" panose="02040503050406030204" pitchFamily="18" charset="0"/>
                                    </a:rPr>
                                    <m:t>0</m:t>
                                  </m:r>
                                </m:e>
                              </m:eqArr>
                            </m:e>
                          </m:d>
                          <m:r>
                            <a:rPr lang="de-DE" sz="2200" b="0" i="1" dirty="0" smtClean="0">
                              <a:latin typeface="Cambria Math" panose="02040503050406030204" pitchFamily="18" charset="0"/>
                            </a:rPr>
                            <m:t>−</m:t>
                          </m:r>
                          <m:d>
                            <m:dPr>
                              <m:ctrlPr>
                                <a:rPr lang="de-DE" sz="2200" b="0" i="1" dirty="0" smtClean="0">
                                  <a:latin typeface="Cambria Math" panose="02040503050406030204" pitchFamily="18" charset="0"/>
                                </a:rPr>
                              </m:ctrlPr>
                            </m:dPr>
                            <m:e>
                              <m:eqArr>
                                <m:eqArrPr>
                                  <m:ctrlPr>
                                    <a:rPr lang="de-DE" sz="2200" b="0" i="1" dirty="0" smtClean="0">
                                      <a:latin typeface="Cambria Math" panose="02040503050406030204" pitchFamily="18" charset="0"/>
                                    </a:rPr>
                                  </m:ctrlPr>
                                </m:eqArrPr>
                                <m:e>
                                  <m:r>
                                    <a:rPr lang="de-DE" sz="2200" b="0" i="1" dirty="0" smtClean="0">
                                      <a:latin typeface="Cambria Math" panose="02040503050406030204" pitchFamily="18" charset="0"/>
                                    </a:rPr>
                                    <m:t>0</m:t>
                                  </m:r>
                                </m:e>
                                <m:e>
                                  <m:r>
                                    <a:rPr lang="de-DE" sz="2200" b="0" i="1" dirty="0" smtClean="0">
                                      <a:latin typeface="Cambria Math" panose="02040503050406030204" pitchFamily="18" charset="0"/>
                                    </a:rPr>
                                    <m:t>2</m:t>
                                  </m:r>
                                </m:e>
                                <m:e>
                                  <m:r>
                                    <a:rPr lang="de-DE" sz="2200" b="0" i="1" dirty="0" smtClean="0">
                                      <a:latin typeface="Cambria Math" panose="02040503050406030204" pitchFamily="18" charset="0"/>
                                    </a:rPr>
                                    <m:t>1</m:t>
                                  </m:r>
                                </m:e>
                              </m:eqArr>
                            </m:e>
                          </m:d>
                        </m:e>
                      </m:d>
                      <m:r>
                        <a:rPr lang="de-DE" sz="2200" b="0" i="1" dirty="0" smtClean="0">
                          <a:latin typeface="Cambria Math" panose="02040503050406030204" pitchFamily="18" charset="0"/>
                        </a:rPr>
                        <m:t>=</m:t>
                      </m:r>
                      <m:d>
                        <m:dPr>
                          <m:begChr m:val="|"/>
                          <m:endChr m:val="|"/>
                          <m:ctrlPr>
                            <a:rPr lang="de-DE" sz="2200" i="1" dirty="0">
                              <a:latin typeface="Cambria Math" panose="02040503050406030204" pitchFamily="18" charset="0"/>
                            </a:rPr>
                          </m:ctrlPr>
                        </m:dPr>
                        <m:e>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i="1" dirty="0">
                                      <a:latin typeface="Cambria Math" panose="02040503050406030204" pitchFamily="18" charset="0"/>
                                    </a:rPr>
                                    <m:t>𝑡</m:t>
                                  </m:r>
                                </m:e>
                                <m:e>
                                  <m:r>
                                    <a:rPr lang="de-DE" sz="2200" b="0" i="1" dirty="0" smtClean="0">
                                      <a:latin typeface="Cambria Math" panose="02040503050406030204" pitchFamily="18" charset="0"/>
                                    </a:rPr>
                                    <m:t>−2</m:t>
                                  </m:r>
                                </m:e>
                                <m:e>
                                  <m:r>
                                    <a:rPr lang="de-DE" sz="2200" b="0" i="1" dirty="0" smtClean="0">
                                      <a:latin typeface="Cambria Math" panose="02040503050406030204" pitchFamily="18" charset="0"/>
                                    </a:rPr>
                                    <m:t>−1</m:t>
                                  </m:r>
                                </m:e>
                              </m:eqArr>
                            </m:e>
                          </m:d>
                        </m:e>
                      </m:d>
                      <m:r>
                        <a:rPr lang="de-DE" sz="2200" b="0" i="1" dirty="0" smtClean="0">
                          <a:latin typeface="Cambria Math" panose="02040503050406030204" pitchFamily="18" charset="0"/>
                        </a:rPr>
                        <m:t>=</m:t>
                      </m:r>
                      <m:rad>
                        <m:radPr>
                          <m:degHide m:val="on"/>
                          <m:ctrlPr>
                            <a:rPr lang="de-DE" sz="2200" b="0" i="1" dirty="0" smtClean="0">
                              <a:latin typeface="Cambria Math" panose="02040503050406030204" pitchFamily="18" charset="0"/>
                            </a:rPr>
                          </m:ctrlPr>
                        </m:radPr>
                        <m:deg/>
                        <m:e>
                          <m:sSup>
                            <m:sSupPr>
                              <m:ctrlPr>
                                <a:rPr lang="de-DE" sz="2200" b="0" i="1" dirty="0" smtClean="0">
                                  <a:latin typeface="Cambria Math" panose="02040503050406030204" pitchFamily="18" charset="0"/>
                                </a:rPr>
                              </m:ctrlPr>
                            </m:sSupPr>
                            <m:e>
                              <m:r>
                                <a:rPr lang="de-DE" sz="2200" b="0" i="1" dirty="0" smtClean="0">
                                  <a:latin typeface="Cambria Math" panose="02040503050406030204" pitchFamily="18" charset="0"/>
                                </a:rPr>
                                <m:t>𝑡</m:t>
                              </m:r>
                            </m:e>
                            <m:sup>
                              <m:r>
                                <a:rPr lang="de-DE" sz="2200" b="0" i="1" dirty="0" smtClean="0">
                                  <a:latin typeface="Cambria Math" panose="02040503050406030204" pitchFamily="18" charset="0"/>
                                </a:rPr>
                                <m:t>2</m:t>
                              </m:r>
                            </m:sup>
                          </m:sSup>
                          <m:r>
                            <a:rPr lang="de-DE" sz="2200" b="0" i="1" dirty="0" smtClean="0">
                              <a:latin typeface="Cambria Math" panose="02040503050406030204" pitchFamily="18" charset="0"/>
                            </a:rPr>
                            <m:t>+</m:t>
                          </m:r>
                          <m:sSup>
                            <m:sSupPr>
                              <m:ctrlPr>
                                <a:rPr lang="de-DE" sz="2200" b="0" i="1" dirty="0" smtClean="0">
                                  <a:latin typeface="Cambria Math" panose="02040503050406030204" pitchFamily="18" charset="0"/>
                                </a:rPr>
                              </m:ctrlPr>
                            </m:sSupPr>
                            <m:e>
                              <m:d>
                                <m:dPr>
                                  <m:ctrlPr>
                                    <a:rPr lang="de-DE" sz="2200" b="0" i="1" dirty="0" smtClean="0">
                                      <a:latin typeface="Cambria Math" panose="02040503050406030204" pitchFamily="18" charset="0"/>
                                    </a:rPr>
                                  </m:ctrlPr>
                                </m:dPr>
                                <m:e>
                                  <m:r>
                                    <a:rPr lang="de-DE" sz="2200" b="0" i="1" dirty="0" smtClean="0">
                                      <a:latin typeface="Cambria Math" panose="02040503050406030204" pitchFamily="18" charset="0"/>
                                    </a:rPr>
                                    <m:t>−2</m:t>
                                  </m:r>
                                </m:e>
                              </m:d>
                            </m:e>
                            <m:sup>
                              <m:r>
                                <a:rPr lang="de-DE" sz="2200" b="0" i="1" dirty="0" smtClean="0">
                                  <a:latin typeface="Cambria Math" panose="02040503050406030204" pitchFamily="18" charset="0"/>
                                </a:rPr>
                                <m:t>2</m:t>
                              </m:r>
                            </m:sup>
                          </m:sSup>
                          <m:r>
                            <a:rPr lang="de-DE" sz="2200" b="0" i="1" dirty="0" smtClean="0">
                              <a:latin typeface="Cambria Math" panose="02040503050406030204" pitchFamily="18" charset="0"/>
                            </a:rPr>
                            <m:t>+</m:t>
                          </m:r>
                          <m:sSup>
                            <m:sSupPr>
                              <m:ctrlPr>
                                <a:rPr lang="de-DE" sz="2200" b="0" i="1" dirty="0" smtClean="0">
                                  <a:latin typeface="Cambria Math" panose="02040503050406030204" pitchFamily="18" charset="0"/>
                                </a:rPr>
                              </m:ctrlPr>
                            </m:sSupPr>
                            <m:e>
                              <m:d>
                                <m:dPr>
                                  <m:ctrlPr>
                                    <a:rPr lang="de-DE" sz="2200" b="0" i="1" dirty="0" smtClean="0">
                                      <a:latin typeface="Cambria Math" panose="02040503050406030204" pitchFamily="18" charset="0"/>
                                    </a:rPr>
                                  </m:ctrlPr>
                                </m:dPr>
                                <m:e>
                                  <m:r>
                                    <a:rPr lang="de-DE" sz="2200" b="0" i="1" dirty="0" smtClean="0">
                                      <a:latin typeface="Cambria Math" panose="02040503050406030204" pitchFamily="18" charset="0"/>
                                    </a:rPr>
                                    <m:t>−1</m:t>
                                  </m:r>
                                </m:e>
                              </m:d>
                            </m:e>
                            <m:sup>
                              <m:r>
                                <a:rPr lang="de-DE" sz="2200" b="0" i="1" dirty="0" smtClean="0">
                                  <a:latin typeface="Cambria Math" panose="02040503050406030204" pitchFamily="18" charset="0"/>
                                </a:rPr>
                                <m:t>2</m:t>
                              </m:r>
                            </m:sup>
                          </m:sSup>
                        </m:e>
                      </m:rad>
                      <m:r>
                        <a:rPr lang="de-DE" sz="2200" b="0" i="1" dirty="0" smtClean="0">
                          <a:latin typeface="Cambria Math" panose="02040503050406030204" pitchFamily="18" charset="0"/>
                        </a:rPr>
                        <m:t>=</m:t>
                      </m:r>
                      <m:rad>
                        <m:radPr>
                          <m:degHide m:val="on"/>
                          <m:ctrlPr>
                            <a:rPr lang="de-DE" sz="2200" b="0" i="1" dirty="0" smtClean="0">
                              <a:latin typeface="Cambria Math" panose="02040503050406030204" pitchFamily="18" charset="0"/>
                            </a:rPr>
                          </m:ctrlPr>
                        </m:radPr>
                        <m:deg/>
                        <m:e>
                          <m:sSup>
                            <m:sSupPr>
                              <m:ctrlPr>
                                <a:rPr lang="de-DE" sz="2200" b="0" i="1" dirty="0" smtClean="0">
                                  <a:latin typeface="Cambria Math" panose="02040503050406030204" pitchFamily="18" charset="0"/>
                                </a:rPr>
                              </m:ctrlPr>
                            </m:sSupPr>
                            <m:e>
                              <m:r>
                                <a:rPr lang="de-DE" sz="2200" b="0" i="1" dirty="0" smtClean="0">
                                  <a:latin typeface="Cambria Math" panose="02040503050406030204" pitchFamily="18" charset="0"/>
                                </a:rPr>
                                <m:t>𝑡</m:t>
                              </m:r>
                            </m:e>
                            <m:sup>
                              <m:r>
                                <a:rPr lang="de-DE" sz="2200" b="0" i="1" dirty="0" smtClean="0">
                                  <a:latin typeface="Cambria Math" panose="02040503050406030204" pitchFamily="18" charset="0"/>
                                </a:rPr>
                                <m:t>2</m:t>
                              </m:r>
                            </m:sup>
                          </m:sSup>
                          <m:r>
                            <a:rPr lang="de-DE" sz="2200" b="0" i="1" dirty="0" smtClean="0">
                              <a:latin typeface="Cambria Math" panose="02040503050406030204" pitchFamily="18" charset="0"/>
                            </a:rPr>
                            <m:t>+5</m:t>
                          </m:r>
                        </m:e>
                      </m:rad>
                    </m:oMath>
                  </m:oMathPara>
                </a14:m>
                <a:endParaRPr lang="de-DE" sz="2200" dirty="0" smtClean="0"/>
              </a:p>
              <a:p>
                <a:pPr marL="0" indent="0">
                  <a:buClrTx/>
                  <a:buSzPct val="100000"/>
                  <a:buNone/>
                </a:pP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475"/>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8424688" y="82712"/>
                <a:ext cx="148232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600" i="1" dirty="0">
                          <a:latin typeface="Cambria Math" panose="02040503050406030204" pitchFamily="18" charset="0"/>
                        </a:rPr>
                        <m:t>𝐸</m:t>
                      </m:r>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1</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=5</m:t>
                      </m:r>
                    </m:oMath>
                  </m:oMathPara>
                </a14:m>
                <a:endParaRPr lang="de-DE" sz="1600" dirty="0" smtClean="0"/>
              </a:p>
            </p:txBody>
          </p:sp>
        </mc:Choice>
        <mc:Fallback xmlns="">
          <p:sp>
            <p:nvSpPr>
              <p:cNvPr id="2" name="Rechteck 1"/>
              <p:cNvSpPr>
                <a:spLocks noRot="1" noChangeAspect="1" noMove="1" noResize="1" noEditPoints="1" noAdjustHandles="1" noChangeArrowheads="1" noChangeShapeType="1" noTextEdit="1"/>
              </p:cNvSpPr>
              <p:nvPr/>
            </p:nvSpPr>
            <p:spPr>
              <a:xfrm>
                <a:off x="8424688" y="82712"/>
                <a:ext cx="1482329" cy="338554"/>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361053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dirty="0" smtClean="0"/>
                  <a:t>Dieser Abstand soll den Wert </a:t>
                </a:r>
                <a14:m>
                  <m:oMath xmlns:m="http://schemas.openxmlformats.org/officeDocument/2006/math">
                    <m:r>
                      <a:rPr lang="de-DE" sz="2200" i="1" dirty="0" smtClean="0">
                        <a:latin typeface="Cambria Math" panose="02040503050406030204" pitchFamily="18" charset="0"/>
                      </a:rPr>
                      <m:t>3</m:t>
                    </m:r>
                  </m:oMath>
                </a14:m>
                <a:r>
                  <a:rPr lang="de-DE" sz="2200" dirty="0" smtClean="0"/>
                  <a:t> haben, d.h. </a:t>
                </a:r>
                <a14:m>
                  <m:oMath xmlns:m="http://schemas.openxmlformats.org/officeDocument/2006/math">
                    <m:rad>
                      <m:radPr>
                        <m:degHide m:val="on"/>
                        <m:ctrlPr>
                          <a:rPr lang="de-DE" sz="2200" i="1" dirty="0">
                            <a:latin typeface="Cambria Math" panose="02040503050406030204" pitchFamily="18" charset="0"/>
                          </a:rPr>
                        </m:ctrlPr>
                      </m:radPr>
                      <m:deg/>
                      <m:e>
                        <m:sSup>
                          <m:sSupPr>
                            <m:ctrlPr>
                              <a:rPr lang="de-DE" sz="2200" i="1" dirty="0">
                                <a:latin typeface="Cambria Math" panose="02040503050406030204" pitchFamily="18" charset="0"/>
                              </a:rPr>
                            </m:ctrlPr>
                          </m:sSupPr>
                          <m:e>
                            <m:r>
                              <a:rPr lang="de-DE" sz="2200" i="1" dirty="0">
                                <a:latin typeface="Cambria Math" panose="02040503050406030204" pitchFamily="18" charset="0"/>
                              </a:rPr>
                              <m:t>𝑡</m:t>
                            </m:r>
                          </m:e>
                          <m:sup>
                            <m:r>
                              <a:rPr lang="de-DE" sz="2200" i="1" dirty="0">
                                <a:latin typeface="Cambria Math" panose="02040503050406030204" pitchFamily="18" charset="0"/>
                              </a:rPr>
                              <m:t>2</m:t>
                            </m:r>
                          </m:sup>
                        </m:sSup>
                        <m:r>
                          <a:rPr lang="de-DE" sz="2200" i="1" dirty="0">
                            <a:latin typeface="Cambria Math" panose="02040503050406030204" pitchFamily="18" charset="0"/>
                          </a:rPr>
                          <m:t>+5</m:t>
                        </m:r>
                      </m:e>
                    </m:rad>
                    <m:r>
                      <a:rPr lang="de-DE" sz="2200" b="0" i="1" dirty="0" smtClean="0">
                        <a:latin typeface="Cambria Math" panose="02040503050406030204" pitchFamily="18" charset="0"/>
                      </a:rPr>
                      <m:t>=3</m:t>
                    </m:r>
                  </m:oMath>
                </a14:m>
                <a:r>
                  <a:rPr lang="de-DE" sz="2200" dirty="0" smtClean="0"/>
                  <a:t>. </a:t>
                </a:r>
              </a:p>
              <a:p>
                <a:pPr marL="0" indent="0">
                  <a:buClrTx/>
                  <a:buSzPct val="100000"/>
                  <a:buNone/>
                </a:pPr>
                <a:r>
                  <a:rPr lang="de-DE" sz="2200" dirty="0" smtClean="0"/>
                  <a:t>Quadrieren auf beiden Seiten führt zu </a:t>
                </a:r>
                <a14:m>
                  <m:oMath xmlns:m="http://schemas.openxmlformats.org/officeDocument/2006/math">
                    <m:sSup>
                      <m:sSupPr>
                        <m:ctrlPr>
                          <a:rPr lang="de-DE" sz="2200" i="1" dirty="0">
                            <a:latin typeface="Cambria Math" panose="02040503050406030204" pitchFamily="18" charset="0"/>
                          </a:rPr>
                        </m:ctrlPr>
                      </m:sSupPr>
                      <m:e>
                        <m:r>
                          <a:rPr lang="de-DE" sz="2200" i="1" dirty="0">
                            <a:latin typeface="Cambria Math" panose="02040503050406030204" pitchFamily="18" charset="0"/>
                          </a:rPr>
                          <m:t>𝑡</m:t>
                        </m:r>
                      </m:e>
                      <m:sup>
                        <m:r>
                          <a:rPr lang="de-DE" sz="2200" i="1" dirty="0">
                            <a:latin typeface="Cambria Math" panose="02040503050406030204" pitchFamily="18" charset="0"/>
                          </a:rPr>
                          <m:t>2</m:t>
                        </m:r>
                      </m:sup>
                    </m:sSup>
                    <m:r>
                      <a:rPr lang="de-DE" sz="2200" i="1" dirty="0">
                        <a:latin typeface="Cambria Math" panose="02040503050406030204" pitchFamily="18" charset="0"/>
                      </a:rPr>
                      <m:t>+5</m:t>
                    </m:r>
                    <m:r>
                      <a:rPr lang="de-DE" sz="2200" b="0" i="1" dirty="0" smtClean="0">
                        <a:latin typeface="Cambria Math" panose="02040503050406030204" pitchFamily="18" charset="0"/>
                      </a:rPr>
                      <m:t>=9⇒</m:t>
                    </m:r>
                    <m:sSup>
                      <m:sSupPr>
                        <m:ctrlPr>
                          <a:rPr lang="de-DE" sz="2200" b="0" i="1" dirty="0" smtClean="0">
                            <a:latin typeface="Cambria Math" panose="02040503050406030204" pitchFamily="18" charset="0"/>
                          </a:rPr>
                        </m:ctrlPr>
                      </m:sSupPr>
                      <m:e>
                        <m:r>
                          <a:rPr lang="de-DE" sz="2200" b="0" i="1" dirty="0" smtClean="0">
                            <a:latin typeface="Cambria Math" panose="02040503050406030204" pitchFamily="18" charset="0"/>
                          </a:rPr>
                          <m:t>𝑡</m:t>
                        </m:r>
                      </m:e>
                      <m:sup>
                        <m:r>
                          <a:rPr lang="de-DE" sz="2200" b="0" i="1" dirty="0" smtClean="0">
                            <a:latin typeface="Cambria Math" panose="02040503050406030204" pitchFamily="18" charset="0"/>
                          </a:rPr>
                          <m:t>2</m:t>
                        </m:r>
                      </m:sup>
                    </m:sSup>
                    <m:r>
                      <a:rPr lang="de-DE" sz="2200" b="0" i="1" dirty="0" smtClean="0">
                        <a:latin typeface="Cambria Math" panose="02040503050406030204" pitchFamily="18" charset="0"/>
                      </a:rPr>
                      <m:t>=4</m:t>
                    </m:r>
                  </m:oMath>
                </a14:m>
                <a:endParaRPr lang="de-DE" sz="2200" b="0" i="1" dirty="0" smtClean="0">
                  <a:latin typeface="Cambria Math" panose="02040503050406030204" pitchFamily="18" charset="0"/>
                </a:endParaRPr>
              </a:p>
              <a:p>
                <a:pPr marL="0" indent="0">
                  <a:buClrTx/>
                  <a:buSzPct val="100000"/>
                  <a:buNone/>
                </a:pPr>
                <a14:m>
                  <m:oMath xmlns:m="http://schemas.openxmlformats.org/officeDocument/2006/math">
                    <m:r>
                      <a:rPr lang="de-DE" sz="2200" b="0" i="1" dirty="0" smtClean="0">
                        <a:latin typeface="Cambria Math" panose="02040503050406030204" pitchFamily="18" charset="0"/>
                      </a:rPr>
                      <m:t>⇒</m:t>
                    </m:r>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𝑡</m:t>
                        </m:r>
                      </m:e>
                      <m:sub>
                        <m:r>
                          <a:rPr lang="de-DE" sz="2200" b="0" i="1" dirty="0" smtClean="0">
                            <a:latin typeface="Cambria Math" panose="02040503050406030204" pitchFamily="18" charset="0"/>
                          </a:rPr>
                          <m:t>1</m:t>
                        </m:r>
                      </m:sub>
                    </m:sSub>
                    <m:r>
                      <a:rPr lang="de-DE" sz="2200" b="0" i="1" dirty="0" smtClean="0">
                        <a:latin typeface="Cambria Math" panose="02040503050406030204" pitchFamily="18" charset="0"/>
                      </a:rPr>
                      <m:t>=2,  </m:t>
                    </m:r>
                    <m:sSub>
                      <m:sSubPr>
                        <m:ctrlPr>
                          <a:rPr lang="de-DE" sz="2200" b="0" i="1" dirty="0" smtClean="0">
                            <a:latin typeface="Cambria Math" panose="02040503050406030204" pitchFamily="18" charset="0"/>
                          </a:rPr>
                        </m:ctrlPr>
                      </m:sSubPr>
                      <m:e>
                        <m:r>
                          <a:rPr lang="de-DE" sz="2200" b="0" i="1" dirty="0" smtClean="0">
                            <a:latin typeface="Cambria Math" panose="02040503050406030204" pitchFamily="18" charset="0"/>
                          </a:rPr>
                          <m:t>𝑡</m:t>
                        </m:r>
                      </m:e>
                      <m:sub>
                        <m:r>
                          <a:rPr lang="de-DE" sz="2200" b="0" i="1" dirty="0" smtClean="0">
                            <a:latin typeface="Cambria Math" panose="02040503050406030204" pitchFamily="18" charset="0"/>
                          </a:rPr>
                          <m:t>2</m:t>
                        </m:r>
                      </m:sub>
                    </m:sSub>
                    <m:r>
                      <a:rPr lang="de-DE" sz="2200" b="0" i="1" dirty="0" smtClean="0">
                        <a:latin typeface="Cambria Math" panose="02040503050406030204" pitchFamily="18" charset="0"/>
                      </a:rPr>
                      <m:t>=−2</m:t>
                    </m:r>
                  </m:oMath>
                </a14:m>
                <a:r>
                  <a:rPr lang="de-DE" sz="2200" dirty="0" smtClean="0"/>
                  <a:t> </a:t>
                </a:r>
              </a:p>
              <a:p>
                <a:pPr marL="0" indent="0">
                  <a:buClrTx/>
                  <a:buSzPct val="100000"/>
                  <a:buNone/>
                </a:pPr>
                <a:r>
                  <a:rPr lang="de-DE" sz="2200" dirty="0" smtClean="0"/>
                  <a:t>Daraus ergeben sich die beiden möglichen Stützvektoren </a:t>
                </a:r>
                <a14:m>
                  <m:oMath xmlns:m="http://schemas.openxmlformats.org/officeDocument/2006/math">
                    <m:d>
                      <m:dPr>
                        <m:ctrlPr>
                          <a:rPr lang="de-DE" sz="2200" b="0" i="1" smtClean="0">
                            <a:latin typeface="Cambria Math" panose="02040503050406030204" pitchFamily="18" charset="0"/>
                          </a:rPr>
                        </m:ctrlPr>
                      </m:dPr>
                      <m:e>
                        <m:eqArr>
                          <m:eqArrPr>
                            <m:ctrlPr>
                              <a:rPr lang="de-DE" sz="2200" b="0" i="1" smtClean="0">
                                <a:latin typeface="Cambria Math" panose="02040503050406030204" pitchFamily="18" charset="0"/>
                              </a:rPr>
                            </m:ctrlPr>
                          </m:eqArrPr>
                          <m:e>
                            <m:r>
                              <a:rPr lang="de-DE" sz="2200" b="0" i="1" smtClean="0">
                                <a:latin typeface="Cambria Math" panose="02040503050406030204" pitchFamily="18" charset="0"/>
                              </a:rPr>
                              <m:t>2</m:t>
                            </m:r>
                          </m:e>
                          <m:e>
                            <m:r>
                              <a:rPr lang="de-DE" sz="2200" b="0" i="1" smtClean="0">
                                <a:latin typeface="Cambria Math" panose="02040503050406030204" pitchFamily="18" charset="0"/>
                              </a:rPr>
                              <m:t>0</m:t>
                            </m:r>
                          </m:e>
                          <m:e>
                            <m:r>
                              <a:rPr lang="de-DE" sz="2200" b="0" i="1" smtClean="0">
                                <a:latin typeface="Cambria Math" panose="02040503050406030204" pitchFamily="18" charset="0"/>
                              </a:rPr>
                              <m:t>0</m:t>
                            </m:r>
                          </m:e>
                        </m:eqArr>
                      </m:e>
                    </m:d>
                  </m:oMath>
                </a14:m>
                <a:r>
                  <a:rPr lang="de-DE" sz="2200" dirty="0" smtClean="0"/>
                  <a:t> und </a:t>
                </a:r>
                <a14:m>
                  <m:oMath xmlns:m="http://schemas.openxmlformats.org/officeDocument/2006/math">
                    <m:d>
                      <m:dPr>
                        <m:ctrlPr>
                          <a:rPr lang="de-DE" sz="2200" b="0" i="1" smtClean="0">
                            <a:latin typeface="Cambria Math" panose="02040503050406030204" pitchFamily="18" charset="0"/>
                          </a:rPr>
                        </m:ctrlPr>
                      </m:dPr>
                      <m:e>
                        <m:eqArr>
                          <m:eqArrPr>
                            <m:ctrlPr>
                              <a:rPr lang="de-DE" sz="2200" b="0" i="1" smtClean="0">
                                <a:latin typeface="Cambria Math" panose="02040503050406030204" pitchFamily="18" charset="0"/>
                              </a:rPr>
                            </m:ctrlPr>
                          </m:eqArrPr>
                          <m:e>
                            <m:r>
                              <a:rPr lang="de-DE" sz="2200" b="0" i="1" smtClean="0">
                                <a:latin typeface="Cambria Math" panose="02040503050406030204" pitchFamily="18" charset="0"/>
                              </a:rPr>
                              <m:t>−2</m:t>
                            </m:r>
                          </m:e>
                          <m:e>
                            <m:r>
                              <a:rPr lang="de-DE" sz="2200" b="0" i="1" smtClean="0">
                                <a:latin typeface="Cambria Math" panose="02040503050406030204" pitchFamily="18" charset="0"/>
                              </a:rPr>
                              <m:t>0</m:t>
                            </m:r>
                          </m:e>
                          <m:e>
                            <m:r>
                              <a:rPr lang="de-DE" sz="2200" b="0" i="1" smtClean="0">
                                <a:latin typeface="Cambria Math" panose="02040503050406030204" pitchFamily="18" charset="0"/>
                              </a:rPr>
                              <m:t>0</m:t>
                            </m:r>
                          </m:e>
                        </m:eqArr>
                      </m:e>
                    </m:d>
                  </m:oMath>
                </a14:m>
                <a:r>
                  <a:rPr lang="de-DE" sz="2200" dirty="0" smtClean="0"/>
                  <a:t/>
                </a:r>
                <a:br>
                  <a:rPr lang="de-DE" sz="2200" dirty="0" smtClean="0"/>
                </a:br>
                <a:r>
                  <a:rPr lang="de-DE" sz="2200" dirty="0" smtClean="0"/>
                  <a:t>Somit haben wir zwei mögliche Geraden, die alle Bedingungen erfüllen.</a:t>
                </a:r>
              </a:p>
              <a:p>
                <a:pPr marL="0" indent="0">
                  <a:buClrTx/>
                  <a:buSzPct val="100000"/>
                  <a:buNone/>
                </a:pPr>
                <a:r>
                  <a:rPr lang="de-DE" sz="2200" b="1" dirty="0" smtClean="0"/>
                  <a:t>Ergebnis:</a:t>
                </a:r>
                <a:r>
                  <a:rPr lang="de-DE" sz="2200" dirty="0" smtClean="0"/>
                  <a:t> Die beiden möglichen Geradengleichungen lauten </a:t>
                </a:r>
                <a:br>
                  <a:rPr lang="de-DE" sz="2200" dirty="0" smtClean="0"/>
                </a:br>
                <a:r>
                  <a:rPr lang="de-DE" sz="2200" dirty="0" smtClean="0"/>
                  <a:t>		</a:t>
                </a:r>
                <a14:m>
                  <m:oMath xmlns:m="http://schemas.openxmlformats.org/officeDocument/2006/math">
                    <m:sSub>
                      <m:sSubPr>
                        <m:ctrlPr>
                          <a:rPr lang="de-DE" sz="2200" b="0" i="1" dirty="0" smtClean="0">
                            <a:latin typeface="Cambria Math" panose="02040503050406030204" pitchFamily="18" charset="0"/>
                          </a:rPr>
                        </m:ctrlPr>
                      </m:sSubPr>
                      <m:e>
                        <m:r>
                          <a:rPr lang="de-DE" sz="2200" i="1" dirty="0" smtClean="0">
                            <a:latin typeface="Cambria Math" panose="02040503050406030204" pitchFamily="18" charset="0"/>
                          </a:rPr>
                          <m:t>𝑔</m:t>
                        </m:r>
                      </m:e>
                      <m:sub>
                        <m:r>
                          <a:rPr lang="de-DE" sz="2200" b="0" i="1" dirty="0" smtClean="0">
                            <a:latin typeface="Cambria Math" panose="02040503050406030204" pitchFamily="18" charset="0"/>
                          </a:rPr>
                          <m:t>1</m:t>
                        </m:r>
                      </m:sub>
                    </m:sSub>
                    <m:r>
                      <a:rPr lang="de-DE" sz="2200" i="1" dirty="0" smtClean="0">
                        <a:latin typeface="Cambria Math" panose="02040503050406030204" pitchFamily="18" charset="0"/>
                      </a:rPr>
                      <m:t>:</m:t>
                    </m:r>
                    <m:r>
                      <a:rPr lang="de-DE" sz="2200" b="0" i="1" dirty="0" smtClean="0">
                        <a:latin typeface="Cambria Math" panose="02040503050406030204" pitchFamily="18" charset="0"/>
                      </a:rPr>
                      <m:t> </m:t>
                    </m:r>
                    <m:acc>
                      <m:accPr>
                        <m:chr m:val="⃗"/>
                        <m:ctrlPr>
                          <a:rPr lang="de-DE" sz="2200" b="0" i="1" dirty="0" smtClean="0">
                            <a:latin typeface="Cambria Math" panose="02040503050406030204" pitchFamily="18" charset="0"/>
                          </a:rPr>
                        </m:ctrlPr>
                      </m:accPr>
                      <m:e>
                        <m:r>
                          <a:rPr lang="de-DE" sz="2200" b="0" i="1" dirty="0" smtClean="0">
                            <a:latin typeface="Cambria Math" panose="02040503050406030204" pitchFamily="18" charset="0"/>
                          </a:rPr>
                          <m:t>𝑥</m:t>
                        </m:r>
                      </m:e>
                    </m:acc>
                    <m:r>
                      <a:rPr lang="de-DE" sz="2200" b="0" i="1" dirty="0" smtClean="0">
                        <a:latin typeface="Cambria Math" panose="02040503050406030204" pitchFamily="18" charset="0"/>
                      </a:rPr>
                      <m:t>=</m:t>
                    </m:r>
                    <m:d>
                      <m:dPr>
                        <m:ctrlPr>
                          <a:rPr lang="de-DE" sz="2200" b="0" i="1" dirty="0" smtClean="0">
                            <a:latin typeface="Cambria Math" panose="02040503050406030204" pitchFamily="18" charset="0"/>
                          </a:rPr>
                        </m:ctrlPr>
                      </m:dPr>
                      <m:e>
                        <m:eqArr>
                          <m:eqArrPr>
                            <m:ctrlPr>
                              <a:rPr lang="de-DE" sz="2200" b="0" i="1" dirty="0" smtClean="0">
                                <a:latin typeface="Cambria Math" panose="02040503050406030204" pitchFamily="18" charset="0"/>
                              </a:rPr>
                            </m:ctrlPr>
                          </m:eqArrPr>
                          <m:e>
                            <m:r>
                              <a:rPr lang="de-DE" sz="2200" b="0" i="1" dirty="0" smtClean="0">
                                <a:latin typeface="Cambria Math" panose="02040503050406030204" pitchFamily="18" charset="0"/>
                              </a:rPr>
                              <m:t>2</m:t>
                            </m:r>
                          </m:e>
                          <m:e>
                            <m:r>
                              <a:rPr lang="de-DE" sz="2200" b="0" i="1" dirty="0" smtClean="0">
                                <a:latin typeface="Cambria Math" panose="02040503050406030204" pitchFamily="18" charset="0"/>
                              </a:rPr>
                              <m:t>0</m:t>
                            </m:r>
                          </m:e>
                          <m:e>
                            <m:r>
                              <a:rPr lang="de-DE" sz="2200" b="0" i="1" dirty="0" smtClean="0">
                                <a:latin typeface="Cambria Math" panose="02040503050406030204" pitchFamily="18" charset="0"/>
                              </a:rPr>
                              <m:t>0</m:t>
                            </m:r>
                          </m:e>
                        </m:eqArr>
                      </m:e>
                    </m:d>
                    <m:r>
                      <a:rPr lang="de-DE" sz="2200" b="0" i="1" dirty="0" smtClean="0">
                        <a:latin typeface="Cambria Math" panose="02040503050406030204" pitchFamily="18" charset="0"/>
                      </a:rPr>
                      <m:t>+</m:t>
                    </m:r>
                    <m:r>
                      <a:rPr lang="de-DE" sz="2200" b="0" i="1" dirty="0" smtClean="0">
                        <a:latin typeface="Cambria Math" panose="02040503050406030204" pitchFamily="18" charset="0"/>
                      </a:rPr>
                      <m:t>𝑡</m:t>
                    </m:r>
                    <m:d>
                      <m:dPr>
                        <m:ctrlPr>
                          <a:rPr lang="de-DE" sz="2200" b="0" i="1" dirty="0" smtClean="0">
                            <a:latin typeface="Cambria Math" panose="02040503050406030204" pitchFamily="18" charset="0"/>
                          </a:rPr>
                        </m:ctrlPr>
                      </m:dPr>
                      <m:e>
                        <m:eqArr>
                          <m:eqArrPr>
                            <m:ctrlPr>
                              <a:rPr lang="de-DE" sz="2200" b="0" i="1" dirty="0" smtClean="0">
                                <a:latin typeface="Cambria Math" panose="02040503050406030204" pitchFamily="18" charset="0"/>
                              </a:rPr>
                            </m:ctrlPr>
                          </m:eqArrPr>
                          <m:e>
                            <m:r>
                              <a:rPr lang="de-DE" sz="2200" b="0" i="1" dirty="0" smtClean="0">
                                <a:latin typeface="Cambria Math" panose="02040503050406030204" pitchFamily="18" charset="0"/>
                              </a:rPr>
                              <m:t>1</m:t>
                            </m:r>
                          </m:e>
                          <m:e>
                            <m:r>
                              <a:rPr lang="de-DE" sz="2200" b="0" i="1" dirty="0" smtClean="0">
                                <a:latin typeface="Cambria Math" panose="02040503050406030204" pitchFamily="18" charset="0"/>
                              </a:rPr>
                              <m:t>0</m:t>
                            </m:r>
                          </m:e>
                          <m:e>
                            <m:r>
                              <a:rPr lang="de-DE" sz="2200" b="0" i="1" dirty="0" smtClean="0">
                                <a:latin typeface="Cambria Math" panose="02040503050406030204" pitchFamily="18" charset="0"/>
                              </a:rPr>
                              <m:t>−1</m:t>
                            </m:r>
                          </m:e>
                        </m:eqArr>
                      </m:e>
                    </m:d>
                  </m:oMath>
                </a14:m>
                <a:r>
                  <a:rPr lang="de-DE" sz="2200" dirty="0" smtClean="0"/>
                  <a:t>, </a:t>
                </a:r>
                <a14:m>
                  <m:oMath xmlns:m="http://schemas.openxmlformats.org/officeDocument/2006/math">
                    <m:r>
                      <a:rPr lang="de-DE" sz="2200" i="1" dirty="0" smtClean="0">
                        <a:latin typeface="Cambria Math" panose="02040503050406030204" pitchFamily="18" charset="0"/>
                      </a:rPr>
                      <m:t>𝑡</m:t>
                    </m:r>
                    <m:r>
                      <a:rPr lang="de-DE" sz="2200" i="1" dirty="0" smtClean="0">
                        <a:latin typeface="Cambria Math" panose="02040503050406030204" pitchFamily="18" charset="0"/>
                      </a:rPr>
                      <m:t>∈</m:t>
                    </m:r>
                    <m:r>
                      <a:rPr lang="de-DE" sz="2200" i="1" dirty="0" smtClean="0">
                        <a:latin typeface="Cambria Math" panose="02040503050406030204" pitchFamily="18" charset="0"/>
                        <a:ea typeface="Cambria Math" panose="02040503050406030204" pitchFamily="18" charset="0"/>
                      </a:rPr>
                      <m:t>ℝ</m:t>
                    </m:r>
                  </m:oMath>
                </a14:m>
                <a:r>
                  <a:rPr lang="de-DE" sz="2200" dirty="0" smtClean="0"/>
                  <a:t>,      </a:t>
                </a:r>
              </a:p>
              <a:p>
                <a:pPr marL="0" indent="0">
                  <a:buClrTx/>
                  <a:buSzPct val="100000"/>
                  <a:buNone/>
                </a:pPr>
                <a:r>
                  <a:rPr lang="de-DE" sz="2200" dirty="0" smtClean="0"/>
                  <a:t>		</a:t>
                </a:r>
                <a14:m>
                  <m:oMath xmlns:m="http://schemas.openxmlformats.org/officeDocument/2006/math">
                    <m:sSub>
                      <m:sSubPr>
                        <m:ctrlPr>
                          <a:rPr lang="de-DE" sz="2200" i="1" dirty="0">
                            <a:latin typeface="Cambria Math" panose="02040503050406030204" pitchFamily="18" charset="0"/>
                          </a:rPr>
                        </m:ctrlPr>
                      </m:sSubPr>
                      <m:e>
                        <m:r>
                          <a:rPr lang="de-DE" sz="2200" i="1" dirty="0">
                            <a:latin typeface="Cambria Math" panose="02040503050406030204" pitchFamily="18" charset="0"/>
                          </a:rPr>
                          <m:t>𝑔</m:t>
                        </m:r>
                      </m:e>
                      <m:sub>
                        <m:r>
                          <a:rPr lang="de-DE" sz="2200" b="0" i="1" dirty="0" smtClean="0">
                            <a:latin typeface="Cambria Math" panose="02040503050406030204" pitchFamily="18" charset="0"/>
                          </a:rPr>
                          <m:t>2</m:t>
                        </m:r>
                      </m:sub>
                    </m:sSub>
                    <m:r>
                      <a:rPr lang="de-DE" sz="2200" i="1" dirty="0">
                        <a:latin typeface="Cambria Math" panose="02040503050406030204" pitchFamily="18" charset="0"/>
                      </a:rPr>
                      <m:t>: </m:t>
                    </m:r>
                    <m:acc>
                      <m:accPr>
                        <m:chr m:val="⃗"/>
                        <m:ctrlPr>
                          <a:rPr lang="de-DE" sz="2200" i="1" dirty="0">
                            <a:latin typeface="Cambria Math" panose="02040503050406030204" pitchFamily="18" charset="0"/>
                          </a:rPr>
                        </m:ctrlPr>
                      </m:accPr>
                      <m:e>
                        <m:r>
                          <a:rPr lang="de-DE" sz="2200" i="1" dirty="0">
                            <a:latin typeface="Cambria Math" panose="02040503050406030204" pitchFamily="18" charset="0"/>
                          </a:rPr>
                          <m:t>𝑥</m:t>
                        </m:r>
                      </m:e>
                    </m:acc>
                    <m:r>
                      <a:rPr lang="de-DE" sz="2200" i="1" dirty="0">
                        <a:latin typeface="Cambria Math" panose="02040503050406030204" pitchFamily="18" charset="0"/>
                      </a:rPr>
                      <m:t>=</m:t>
                    </m:r>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b="0" i="1" dirty="0" smtClean="0">
                                <a:latin typeface="Cambria Math" panose="02040503050406030204" pitchFamily="18" charset="0"/>
                              </a:rPr>
                              <m:t>−</m:t>
                            </m:r>
                            <m:r>
                              <a:rPr lang="de-DE" sz="2200" i="1" dirty="0">
                                <a:latin typeface="Cambria Math" panose="02040503050406030204" pitchFamily="18" charset="0"/>
                              </a:rPr>
                              <m:t>2</m:t>
                            </m:r>
                          </m:e>
                          <m:e>
                            <m:r>
                              <a:rPr lang="de-DE" sz="2200" i="1" dirty="0">
                                <a:latin typeface="Cambria Math" panose="02040503050406030204" pitchFamily="18" charset="0"/>
                              </a:rPr>
                              <m:t>0</m:t>
                            </m:r>
                          </m:e>
                          <m:e>
                            <m:r>
                              <a:rPr lang="de-DE" sz="2200" i="1" dirty="0">
                                <a:latin typeface="Cambria Math" panose="02040503050406030204" pitchFamily="18" charset="0"/>
                              </a:rPr>
                              <m:t>0</m:t>
                            </m:r>
                          </m:e>
                        </m:eqArr>
                      </m:e>
                    </m:d>
                    <m:r>
                      <a:rPr lang="de-DE" sz="2200" i="1" dirty="0">
                        <a:latin typeface="Cambria Math" panose="02040503050406030204" pitchFamily="18" charset="0"/>
                      </a:rPr>
                      <m:t>+</m:t>
                    </m:r>
                    <m:r>
                      <a:rPr lang="de-DE" sz="2200" i="1" dirty="0">
                        <a:latin typeface="Cambria Math" panose="02040503050406030204" pitchFamily="18" charset="0"/>
                      </a:rPr>
                      <m:t>𝑡</m:t>
                    </m:r>
                    <m:d>
                      <m:dPr>
                        <m:ctrlPr>
                          <a:rPr lang="de-DE" sz="2200" i="1" dirty="0">
                            <a:latin typeface="Cambria Math" panose="02040503050406030204" pitchFamily="18" charset="0"/>
                          </a:rPr>
                        </m:ctrlPr>
                      </m:dPr>
                      <m:e>
                        <m:eqArr>
                          <m:eqArrPr>
                            <m:ctrlPr>
                              <a:rPr lang="de-DE" sz="2200" i="1" dirty="0">
                                <a:latin typeface="Cambria Math" panose="02040503050406030204" pitchFamily="18" charset="0"/>
                              </a:rPr>
                            </m:ctrlPr>
                          </m:eqArrPr>
                          <m:e>
                            <m:r>
                              <a:rPr lang="de-DE" sz="2200" i="1" dirty="0">
                                <a:latin typeface="Cambria Math" panose="02040503050406030204" pitchFamily="18" charset="0"/>
                              </a:rPr>
                              <m:t>1</m:t>
                            </m:r>
                          </m:e>
                          <m:e>
                            <m:r>
                              <a:rPr lang="de-DE" sz="2200" i="1" dirty="0">
                                <a:latin typeface="Cambria Math" panose="02040503050406030204" pitchFamily="18" charset="0"/>
                              </a:rPr>
                              <m:t>0</m:t>
                            </m:r>
                          </m:e>
                          <m:e>
                            <m:r>
                              <a:rPr lang="de-DE" sz="2200" i="1" dirty="0">
                                <a:latin typeface="Cambria Math" panose="02040503050406030204" pitchFamily="18" charset="0"/>
                              </a:rPr>
                              <m:t>−1</m:t>
                            </m:r>
                          </m:e>
                        </m:eqArr>
                      </m:e>
                    </m:d>
                  </m:oMath>
                </a14:m>
                <a:r>
                  <a:rPr lang="de-DE" sz="2200" dirty="0"/>
                  <a:t>, </a:t>
                </a:r>
                <a14:m>
                  <m:oMath xmlns:m="http://schemas.openxmlformats.org/officeDocument/2006/math">
                    <m:r>
                      <a:rPr lang="de-DE" sz="2200" i="1" dirty="0">
                        <a:latin typeface="Cambria Math" panose="02040503050406030204" pitchFamily="18" charset="0"/>
                      </a:rPr>
                      <m:t>𝑡</m:t>
                    </m:r>
                    <m:r>
                      <a:rPr lang="de-DE" sz="2200" i="1" dirty="0">
                        <a:latin typeface="Cambria Math" panose="02040503050406030204" pitchFamily="18" charset="0"/>
                      </a:rPr>
                      <m:t>∈</m:t>
                    </m:r>
                    <m:r>
                      <a:rPr lang="de-DE" sz="2200" i="1" dirty="0">
                        <a:latin typeface="Cambria Math" panose="02040503050406030204" pitchFamily="18" charset="0"/>
                        <a:ea typeface="Cambria Math" panose="02040503050406030204" pitchFamily="18" charset="0"/>
                      </a:rPr>
                      <m:t>ℝ</m:t>
                    </m:r>
                  </m:oMath>
                </a14:m>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8424688" y="82712"/>
                <a:ext cx="1482329" cy="1264513"/>
              </a:xfrm>
              <a:prstGeom prst="rect">
                <a:avLst/>
              </a:prstGeom>
            </p:spPr>
            <p:txBody>
              <a:bodyPr wrap="none">
                <a:spAutoFit/>
              </a:bodyPr>
              <a:lstStyle/>
              <a:p>
                <a14:m>
                  <m:oMath xmlns:m="http://schemas.openxmlformats.org/officeDocument/2006/math">
                    <m:r>
                      <a:rPr lang="de-DE" sz="1600" i="1" dirty="0">
                        <a:latin typeface="Cambria Math" panose="02040503050406030204" pitchFamily="18" charset="0"/>
                      </a:rPr>
                      <m:t>𝐸</m:t>
                    </m:r>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1</m:t>
                        </m:r>
                      </m:sub>
                    </m:sSub>
                    <m:r>
                      <a:rPr lang="de-DE" sz="1600" i="1" dirty="0">
                        <a:latin typeface="Cambria Math" panose="02040503050406030204" pitchFamily="18" charset="0"/>
                      </a:rPr>
                      <m:t>−</m:t>
                    </m:r>
                    <m:sSub>
                      <m:sSubPr>
                        <m:ctrlPr>
                          <a:rPr lang="de-DE" sz="1600" i="1" dirty="0">
                            <a:latin typeface="Cambria Math" panose="02040503050406030204" pitchFamily="18" charset="0"/>
                          </a:rPr>
                        </m:ctrlPr>
                      </m:sSubPr>
                      <m:e>
                        <m:r>
                          <a:rPr lang="de-DE" sz="1600" i="1" dirty="0">
                            <a:latin typeface="Cambria Math" panose="02040503050406030204" pitchFamily="18" charset="0"/>
                          </a:rPr>
                          <m:t>𝑥</m:t>
                        </m:r>
                      </m:e>
                      <m:sub>
                        <m:r>
                          <a:rPr lang="de-DE" sz="1600" i="1" dirty="0">
                            <a:latin typeface="Cambria Math" panose="02040503050406030204" pitchFamily="18" charset="0"/>
                          </a:rPr>
                          <m:t>3</m:t>
                        </m:r>
                      </m:sub>
                    </m:sSub>
                    <m:r>
                      <a:rPr lang="de-DE" sz="1600" i="1" dirty="0">
                        <a:latin typeface="Cambria Math" panose="02040503050406030204" pitchFamily="18" charset="0"/>
                      </a:rPr>
                      <m:t>=5</m:t>
                    </m:r>
                  </m:oMath>
                </a14:m>
                <a:r>
                  <a:rPr lang="de-DE" sz="1600" dirty="0" smtClean="0"/>
                  <a:t> </a:t>
                </a:r>
              </a:p>
              <a:p>
                <a14:m>
                  <m:oMath xmlns:m="http://schemas.openxmlformats.org/officeDocument/2006/math">
                    <m:r>
                      <a:rPr lang="de-DE" sz="1600" i="1" dirty="0">
                        <a:latin typeface="Cambria Math" panose="02040503050406030204" pitchFamily="18" charset="0"/>
                      </a:rPr>
                      <m:t>𝑑</m:t>
                    </m:r>
                    <m:r>
                      <a:rPr lang="de-DE" sz="1600" i="1" dirty="0">
                        <a:latin typeface="Cambria Math" panose="02040503050406030204" pitchFamily="18" charset="0"/>
                      </a:rPr>
                      <m:t>=</m:t>
                    </m:r>
                    <m:rad>
                      <m:radPr>
                        <m:degHide m:val="on"/>
                        <m:ctrlPr>
                          <a:rPr lang="de-DE" sz="1600" i="1" dirty="0">
                            <a:latin typeface="Cambria Math" panose="02040503050406030204" pitchFamily="18" charset="0"/>
                          </a:rPr>
                        </m:ctrlPr>
                      </m:radPr>
                      <m:deg/>
                      <m:e>
                        <m:sSup>
                          <m:sSupPr>
                            <m:ctrlPr>
                              <a:rPr lang="de-DE" sz="1600" i="1" dirty="0">
                                <a:latin typeface="Cambria Math" panose="02040503050406030204" pitchFamily="18" charset="0"/>
                              </a:rPr>
                            </m:ctrlPr>
                          </m:sSupPr>
                          <m:e>
                            <m:r>
                              <a:rPr lang="de-DE" sz="1600" i="1" dirty="0">
                                <a:latin typeface="Cambria Math" panose="02040503050406030204" pitchFamily="18" charset="0"/>
                              </a:rPr>
                              <m:t>𝑡</m:t>
                            </m:r>
                          </m:e>
                          <m:sup>
                            <m:r>
                              <a:rPr lang="de-DE" sz="1600" i="1" dirty="0">
                                <a:latin typeface="Cambria Math" panose="02040503050406030204" pitchFamily="18" charset="0"/>
                              </a:rPr>
                              <m:t>2</m:t>
                            </m:r>
                          </m:sup>
                        </m:sSup>
                        <m:r>
                          <a:rPr lang="de-DE" sz="1600" i="1" dirty="0">
                            <a:latin typeface="Cambria Math" panose="02040503050406030204" pitchFamily="18" charset="0"/>
                          </a:rPr>
                          <m:t>+5</m:t>
                        </m:r>
                      </m:e>
                    </m:rad>
                  </m:oMath>
                </a14:m>
                <a:r>
                  <a:rPr lang="de-DE" sz="1600" dirty="0" smtClean="0"/>
                  <a:t> </a:t>
                </a:r>
              </a:p>
              <a:p>
                <a14:m>
                  <m:oMath xmlns:m="http://schemas.openxmlformats.org/officeDocument/2006/math">
                    <m:acc>
                      <m:accPr>
                        <m:chr m:val="⃗"/>
                        <m:ctrlPr>
                          <a:rPr lang="de-DE" sz="1600" i="1">
                            <a:latin typeface="Cambria Math" panose="02040503050406030204" pitchFamily="18" charset="0"/>
                          </a:rPr>
                        </m:ctrlPr>
                      </m:accPr>
                      <m:e>
                        <m:r>
                          <a:rPr lang="de-DE" sz="1600" i="1">
                            <a:latin typeface="Cambria Math" panose="02040503050406030204" pitchFamily="18" charset="0"/>
                          </a:rPr>
                          <m:t>𝑢</m:t>
                        </m:r>
                      </m:e>
                    </m:acc>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i="1">
                                <a:latin typeface="Cambria Math" panose="02040503050406030204" pitchFamily="18" charset="0"/>
                              </a:rPr>
                              <m:t>1</m:t>
                            </m:r>
                          </m:e>
                          <m:e>
                            <m:r>
                              <a:rPr lang="de-DE" sz="1600" i="1">
                                <a:latin typeface="Cambria Math" panose="02040503050406030204" pitchFamily="18" charset="0"/>
                              </a:rPr>
                              <m:t>0</m:t>
                            </m:r>
                          </m:e>
                          <m:e>
                            <m:r>
                              <a:rPr lang="de-DE" sz="1600" i="1">
                                <a:latin typeface="Cambria Math" panose="02040503050406030204" pitchFamily="18" charset="0"/>
                              </a:rPr>
                              <m:t>−1</m:t>
                            </m:r>
                          </m:e>
                        </m:eqArr>
                      </m:e>
                    </m:d>
                  </m:oMath>
                </a14:m>
                <a:r>
                  <a:rPr lang="de-DE" sz="1600" dirty="0" smtClean="0"/>
                  <a:t> </a:t>
                </a:r>
              </a:p>
            </p:txBody>
          </p:sp>
        </mc:Choice>
        <mc:Fallback xmlns="">
          <p:sp>
            <p:nvSpPr>
              <p:cNvPr id="2" name="Rechteck 1"/>
              <p:cNvSpPr>
                <a:spLocks noRot="1" noChangeAspect="1" noMove="1" noResize="1" noEditPoints="1" noAdjustHandles="1" noChangeArrowheads="1" noChangeShapeType="1" noTextEdit="1"/>
              </p:cNvSpPr>
              <p:nvPr/>
            </p:nvSpPr>
            <p:spPr>
              <a:xfrm>
                <a:off x="8424688" y="82712"/>
                <a:ext cx="1482329" cy="1264513"/>
              </a:xfrm>
              <a:prstGeom prst="rect">
                <a:avLst/>
              </a:prstGeom>
              <a:blipFill>
                <a:blip r:embed="rId3"/>
                <a:stretch>
                  <a:fillRect/>
                </a:stretch>
              </a:blipFill>
            </p:spPr>
            <p:txBody>
              <a:bodyPr/>
              <a:lstStyle/>
              <a:p>
                <a:r>
                  <a:rPr lang="de-DE">
                    <a:noFill/>
                  </a:rPr>
                  <a:t> </a:t>
                </a:r>
              </a:p>
            </p:txBody>
          </p:sp>
        </mc:Fallback>
      </mc:AlternateContent>
      <p:sp>
        <p:nvSpPr>
          <p:cNvPr id="3" name="Rechteck 2"/>
          <p:cNvSpPr/>
          <p:nvPr/>
        </p:nvSpPr>
        <p:spPr>
          <a:xfrm>
            <a:off x="2253603" y="4797474"/>
            <a:ext cx="4277275" cy="2088232"/>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3703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t>Aufgabe 8</a:t>
                </a:r>
                <a:endParaRPr lang="de-DE" sz="2200" dirty="0"/>
              </a:p>
              <a:p>
                <a:pPr marL="0" indent="0">
                  <a:buClrTx/>
                  <a:buSzPct val="100000"/>
                  <a:buNone/>
                </a:pPr>
                <a:r>
                  <a:rPr lang="de-DE" sz="2200" dirty="0" smtClean="0"/>
                  <a:t>Auf einem Tisch liegen verdeckt vier rote und zwei schwarze Karten, mit denen Anna und Bernd das folgende Spiel spielen: Anna deckt in der ersten Runde nacheinander zwei Karten auf und legt sie nebeneinander auf den Tisch. Ist darunter mindestens eine schwarze Karte, so gewinnt Anna und das Spiel ist beendet. Andernfalls deckt Bern nacheinander zwei der übrigen Karten auf. Deckt er dabei mindestens eine schwarze Karte auf, so gewinnt er, ansonsten gewinnt Anna.</a:t>
                </a:r>
              </a:p>
              <a:p>
                <a:pPr marL="0" indent="0">
                  <a:buClrTx/>
                  <a:buSzPct val="100000"/>
                  <a:buNone/>
                </a:pPr>
                <a:r>
                  <a:rPr lang="de-DE" sz="2200" dirty="0" smtClean="0"/>
                  <a:t>Bestimmen Sie für die folgenden Ereignisse jeweils die Wahrscheinlichkeiten:</a:t>
                </a:r>
              </a:p>
              <a:p>
                <a:pPr marL="0" indent="0">
                  <a:buClrTx/>
                  <a:buSzPct val="100000"/>
                  <a:buNone/>
                </a:pPr>
                <a14:m>
                  <m:oMath xmlns:m="http://schemas.openxmlformats.org/officeDocument/2006/math">
                    <m:r>
                      <a:rPr lang="de-DE" sz="2200" i="1" dirty="0" smtClean="0">
                        <a:latin typeface="Cambria Math" panose="02040503050406030204" pitchFamily="18" charset="0"/>
                      </a:rPr>
                      <m:t>𝐴</m:t>
                    </m:r>
                  </m:oMath>
                </a14:m>
                <a:r>
                  <a:rPr lang="de-DE" sz="2200" dirty="0" smtClean="0"/>
                  <a:t>: Anna gewinnt das Spiel in der ersten Runde.</a:t>
                </a:r>
              </a:p>
              <a:p>
                <a:pPr marL="0" indent="0">
                  <a:buClrTx/>
                  <a:buSzPct val="100000"/>
                  <a:buNone/>
                </a:pPr>
                <a14:m>
                  <m:oMath xmlns:m="http://schemas.openxmlformats.org/officeDocument/2006/math">
                    <m:r>
                      <a:rPr lang="de-DE" sz="2200" i="1" dirty="0" smtClean="0">
                        <a:latin typeface="Cambria Math" panose="02040503050406030204" pitchFamily="18" charset="0"/>
                      </a:rPr>
                      <m:t>𝐵</m:t>
                    </m:r>
                  </m:oMath>
                </a14:m>
                <a:r>
                  <a:rPr lang="de-DE" sz="2200" dirty="0" smtClean="0"/>
                  <a:t>: Anna gewinnt das Spiel.</a:t>
                </a:r>
              </a:p>
              <a:p>
                <a:pPr marL="0" indent="0">
                  <a:buClrTx/>
                  <a:buSzPct val="100000"/>
                  <a:buNone/>
                </a:pPr>
                <a:r>
                  <a:rPr lang="de-DE" sz="2200" dirty="0" smtClean="0"/>
                  <a:t>								         (2,5 </a:t>
                </a:r>
                <a:r>
                  <a:rPr lang="de-DE" sz="2200" dirty="0"/>
                  <a:t>VP</a:t>
                </a:r>
                <a:r>
                  <a:rPr lang="de-DE" sz="2200" dirty="0" smtClean="0"/>
                  <a:t>)</a:t>
                </a:r>
                <a:endParaRPr lang="de-DE" sz="2200" dirty="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1085"/>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spTree>
    <p:extLst>
      <p:ext uri="{BB962C8B-B14F-4D97-AF65-F5344CB8AC3E}">
        <p14:creationId xmlns:p14="http://schemas.microsoft.com/office/powerpoint/2010/main" val="4058951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eaLnBrk="0" fontAlgn="base" hangingPunct="0">
                  <a:spcBef>
                    <a:spcPct val="0"/>
                  </a:spcBef>
                  <a:spcAft>
                    <a:spcPct val="0"/>
                  </a:spcAft>
                  <a:buClrTx/>
                  <a:buSzTx/>
                  <a:buNone/>
                </a:pPr>
                <a:r>
                  <a:rPr lang="de-DE" altLang="de-DE" sz="2200" b="1" dirty="0" smtClean="0">
                    <a:latin typeface="Calibri" panose="020F0502020204030204" pitchFamily="34" charset="0"/>
                    <a:ea typeface="Times New Roman" panose="02020603050405020304" pitchFamily="18" charset="0"/>
                    <a:cs typeface="Calibri" panose="020F0502020204030204" pitchFamily="34" charset="0"/>
                  </a:rPr>
                  <a:t>Aufgabe 1</a:t>
                </a:r>
                <a:endParaRPr lang="de-DE" altLang="de-DE" sz="2200" dirty="0"/>
              </a:p>
              <a:p>
                <a:pPr marL="0" indent="0" eaLnBrk="0" fontAlgn="base" hangingPunct="0">
                  <a:spcBef>
                    <a:spcPct val="0"/>
                  </a:spcBef>
                  <a:spcAft>
                    <a:spcPct val="0"/>
                  </a:spcAft>
                  <a:buClrTx/>
                  <a:buSzTx/>
                  <a:buNone/>
                </a:pPr>
                <a:r>
                  <a:rPr lang="de-DE" altLang="de-DE" sz="2200" dirty="0">
                    <a:latin typeface="Calibri" panose="020F0502020204030204" pitchFamily="34" charset="0"/>
                    <a:ea typeface="Times New Roman" panose="02020603050405020304" pitchFamily="18" charset="0"/>
                    <a:cs typeface="Calibri" panose="020F0502020204030204" pitchFamily="34" charset="0"/>
                  </a:rPr>
                  <a:t>Bilden Sie </a:t>
                </a:r>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eine </a:t>
                </a:r>
                <a:r>
                  <a:rPr lang="de-DE" altLang="de-DE" sz="2200" dirty="0">
                    <a:latin typeface="Calibri" panose="020F0502020204030204" pitchFamily="34" charset="0"/>
                    <a:ea typeface="Times New Roman" panose="02020603050405020304" pitchFamily="18" charset="0"/>
                    <a:cs typeface="Calibri" panose="020F0502020204030204" pitchFamily="34" charset="0"/>
                  </a:rPr>
                  <a:t>Ableitung der Funktion </a:t>
                </a:r>
                <a14:m>
                  <m:oMath xmlns:m="http://schemas.openxmlformats.org/officeDocument/2006/math">
                    <m:r>
                      <a:rPr lang="de-DE" sz="2200" i="1">
                        <a:latin typeface="Cambria Math" panose="02040503050406030204" pitchFamily="18" charset="0"/>
                      </a:rPr>
                      <m:t>𝑓</m:t>
                    </m:r>
                  </m:oMath>
                </a14:m>
                <a:r>
                  <a:rPr lang="de-DE" altLang="de-DE" sz="2200" dirty="0">
                    <a:latin typeface="Calibri" panose="020F0502020204030204" pitchFamily="34" charset="0"/>
                    <a:ea typeface="Times New Roman" panose="02020603050405020304" pitchFamily="18" charset="0"/>
                    <a:cs typeface="Calibri" panose="020F0502020204030204" pitchFamily="34" charset="0"/>
                  </a:rPr>
                  <a:t> mit </a:t>
                </a:r>
                <a14:m>
                  <m:oMath xmlns:m="http://schemas.openxmlformats.org/officeDocument/2006/math">
                    <m:r>
                      <a:rPr lang="de-DE" sz="2200" i="1">
                        <a:latin typeface="Cambria Math" panose="02040503050406030204" pitchFamily="18" charset="0"/>
                      </a:rPr>
                      <m:t>𝑓</m:t>
                    </m:r>
                    <m:d>
                      <m:dPr>
                        <m:ctrlPr>
                          <a:rPr lang="de-DE" sz="2200" i="1">
                            <a:latin typeface="Cambria Math" panose="02040503050406030204" pitchFamily="18" charset="0"/>
                          </a:rPr>
                        </m:ctrlPr>
                      </m:dPr>
                      <m:e>
                        <m:r>
                          <a:rPr lang="de-DE" sz="2200" i="1">
                            <a:latin typeface="Cambria Math" panose="02040503050406030204" pitchFamily="18" charset="0"/>
                          </a:rPr>
                          <m:t>𝑥</m:t>
                        </m:r>
                      </m:e>
                    </m:d>
                    <m:r>
                      <a:rPr lang="de-DE" sz="2200" i="1">
                        <a:latin typeface="Cambria Math" panose="02040503050406030204" pitchFamily="18" charset="0"/>
                      </a:rPr>
                      <m:t>=</m:t>
                    </m:r>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𝑥</m:t>
                        </m:r>
                      </m:e>
                      <m:sup>
                        <m:r>
                          <a:rPr lang="de-DE" sz="2200" b="0" i="1" smtClean="0">
                            <a:latin typeface="Cambria Math" panose="02040503050406030204" pitchFamily="18" charset="0"/>
                          </a:rPr>
                          <m:t>2</m:t>
                        </m:r>
                      </m:sup>
                    </m:sSup>
                    <m:r>
                      <a:rPr lang="de-DE" sz="2200" i="1">
                        <a:latin typeface="Cambria Math" panose="02040503050406030204" pitchFamily="18" charset="0"/>
                      </a:rPr>
                      <m:t>⋅</m:t>
                    </m:r>
                    <m:sSup>
                      <m:sSupPr>
                        <m:ctrlPr>
                          <a:rPr lang="de-DE" sz="2200" b="0" i="1" smtClean="0">
                            <a:latin typeface="Cambria Math" panose="02040503050406030204" pitchFamily="18" charset="0"/>
                          </a:rPr>
                        </m:ctrlPr>
                      </m:sSupPr>
                      <m:e>
                        <m:r>
                          <a:rPr lang="de-DE" sz="2200" i="1" smtClean="0">
                            <a:latin typeface="Cambria Math" panose="02040503050406030204" pitchFamily="18" charset="0"/>
                          </a:rPr>
                          <m:t>𝑒</m:t>
                        </m:r>
                      </m:e>
                      <m:sup>
                        <m:r>
                          <a:rPr lang="de-DE" sz="2200" b="0" i="1" smtClean="0">
                            <a:latin typeface="Cambria Math" panose="02040503050406030204" pitchFamily="18" charset="0"/>
                          </a:rPr>
                          <m:t>−5</m:t>
                        </m:r>
                        <m:r>
                          <a:rPr lang="de-DE" sz="2200" b="0" i="1" smtClean="0">
                            <a:latin typeface="Cambria Math" panose="02040503050406030204" pitchFamily="18" charset="0"/>
                          </a:rPr>
                          <m:t>𝑥</m:t>
                        </m:r>
                      </m:sup>
                    </m:sSup>
                  </m:oMath>
                </a14:m>
                <a:r>
                  <a:rPr lang="de-DE" altLang="de-DE" sz="2200" dirty="0">
                    <a:latin typeface="Calibri" panose="020F0502020204030204" pitchFamily="34" charset="0"/>
                    <a:ea typeface="Times New Roman" panose="02020603050405020304" pitchFamily="18" charset="0"/>
                    <a:cs typeface="Calibri" panose="020F0502020204030204" pitchFamily="34" charset="0"/>
                  </a:rPr>
                  <a:t>.	 </a:t>
                </a:r>
              </a:p>
              <a:p>
                <a:pPr marL="0" indent="0" eaLnBrk="0" fontAlgn="base" hangingPunct="0">
                  <a:spcBef>
                    <a:spcPct val="0"/>
                  </a:spcBef>
                  <a:spcAft>
                    <a:spcPct val="0"/>
                  </a:spcAft>
                  <a:buClrTx/>
                  <a:buSzTx/>
                  <a:buNone/>
                </a:pPr>
                <a:r>
                  <a:rPr lang="de-DE" altLang="de-DE" sz="2200" dirty="0">
                    <a:latin typeface="Calibri" panose="020F0502020204030204" pitchFamily="34" charset="0"/>
                    <a:ea typeface="Times New Roman" panose="02020603050405020304" pitchFamily="18" charset="0"/>
                    <a:cs typeface="Calibri" panose="020F0502020204030204" pitchFamily="34" charset="0"/>
                  </a:rPr>
                  <a:t> 								         (2  VP)</a:t>
                </a:r>
              </a:p>
              <a:p>
                <a:pPr marL="0" indent="0">
                  <a:buNone/>
                </a:pPr>
                <a:r>
                  <a:rPr lang="de-DE" sz="2200" b="1" dirty="0">
                    <a:solidFill>
                      <a:srgbClr val="FF0000"/>
                    </a:solidFill>
                  </a:rPr>
                  <a:t>Lösung:</a:t>
                </a:r>
              </a:p>
              <a:p>
                <a:pPr marL="0" indent="0">
                  <a:buNone/>
                </a:pPr>
                <a:r>
                  <a:rPr lang="de-DE" sz="2200" dirty="0" smtClean="0"/>
                  <a:t>Unter </a:t>
                </a:r>
                <a:r>
                  <a:rPr lang="de-DE" sz="2200" dirty="0"/>
                  <a:t>Verwendung </a:t>
                </a:r>
                <a:r>
                  <a:rPr lang="de-DE" sz="2200" dirty="0" smtClean="0"/>
                  <a:t>von Produkt- und </a:t>
                </a:r>
                <a:r>
                  <a:rPr lang="de-DE" sz="2200" dirty="0"/>
                  <a:t>Kettenregel </a:t>
                </a:r>
                <a:r>
                  <a:rPr lang="de-DE" sz="2200" dirty="0" smtClean="0"/>
                  <a:t>folgt:</a:t>
                </a:r>
                <a:r>
                  <a:rPr lang="de-DE" sz="2200" dirty="0"/>
                  <a:t/>
                </a:r>
                <a:br>
                  <a:rPr lang="de-DE" sz="2200" dirty="0"/>
                </a:br>
                <a:endParaRPr lang="de-DE" sz="2200" dirty="0"/>
              </a:p>
              <a:p>
                <a:pPr marL="0" indent="0">
                  <a:spcBef>
                    <a:spcPts val="1200"/>
                  </a:spcBef>
                  <a:buNone/>
                </a:pPr>
                <a14:m>
                  <m:oMathPara xmlns:m="http://schemas.openxmlformats.org/officeDocument/2006/math">
                    <m:oMathParaPr>
                      <m:jc m:val="centerGroup"/>
                    </m:oMathParaPr>
                    <m:oMath xmlns:m="http://schemas.openxmlformats.org/officeDocument/2006/math">
                      <m:sSup>
                        <m:sSupPr>
                          <m:ctrlPr>
                            <a:rPr lang="de-DE" sz="2200" i="1">
                              <a:latin typeface="Cambria Math" panose="02040503050406030204" pitchFamily="18" charset="0"/>
                            </a:rPr>
                          </m:ctrlPr>
                        </m:sSupPr>
                        <m:e>
                          <m:r>
                            <a:rPr lang="de-DE" sz="2200" i="1">
                              <a:latin typeface="Cambria Math" panose="02040503050406030204" pitchFamily="18" charset="0"/>
                            </a:rPr>
                            <m:t>𝑓</m:t>
                          </m:r>
                        </m:e>
                        <m:sup>
                          <m:r>
                            <a:rPr lang="de-DE" sz="2200" i="1">
                              <a:latin typeface="Cambria Math" panose="02040503050406030204" pitchFamily="18" charset="0"/>
                            </a:rPr>
                            <m:t>′</m:t>
                          </m:r>
                        </m:sup>
                      </m:sSup>
                      <m:d>
                        <m:dPr>
                          <m:ctrlPr>
                            <a:rPr lang="de-DE" sz="2200" i="1">
                              <a:latin typeface="Cambria Math" panose="02040503050406030204" pitchFamily="18" charset="0"/>
                            </a:rPr>
                          </m:ctrlPr>
                        </m:dPr>
                        <m:e>
                          <m:r>
                            <a:rPr lang="de-DE" sz="2200" i="1">
                              <a:latin typeface="Cambria Math" panose="02040503050406030204" pitchFamily="18" charset="0"/>
                            </a:rPr>
                            <m:t>𝑥</m:t>
                          </m:r>
                        </m:e>
                      </m:d>
                      <m:r>
                        <a:rPr lang="de-DE" sz="2200" i="1">
                          <a:latin typeface="Cambria Math" panose="02040503050406030204" pitchFamily="18" charset="0"/>
                        </a:rPr>
                        <m:t>=</m:t>
                      </m:r>
                      <m:r>
                        <a:rPr lang="de-DE" sz="2200" b="0" i="1" smtClean="0">
                          <a:latin typeface="Cambria Math" panose="02040503050406030204" pitchFamily="18" charset="0"/>
                        </a:rPr>
                        <m:t>2</m:t>
                      </m:r>
                      <m:r>
                        <a:rPr lang="de-DE" sz="2200" b="0" i="1" smtClean="0">
                          <a:latin typeface="Cambria Math" panose="02040503050406030204" pitchFamily="18" charset="0"/>
                        </a:rPr>
                        <m:t>𝑥</m:t>
                      </m:r>
                      <m:r>
                        <a:rPr lang="de-DE" sz="2200" i="1">
                          <a:latin typeface="Cambria Math" panose="02040503050406030204" pitchFamily="18" charset="0"/>
                        </a:rPr>
                        <m:t>⋅</m:t>
                      </m:r>
                      <m:sSup>
                        <m:sSupPr>
                          <m:ctrlPr>
                            <a:rPr lang="de-DE" sz="2200" i="1">
                              <a:latin typeface="Cambria Math" panose="02040503050406030204" pitchFamily="18" charset="0"/>
                            </a:rPr>
                          </m:ctrlPr>
                        </m:sSupPr>
                        <m:e>
                          <m:r>
                            <a:rPr lang="de-DE" sz="2200" i="1">
                              <a:latin typeface="Cambria Math" panose="02040503050406030204" pitchFamily="18" charset="0"/>
                            </a:rPr>
                            <m:t>𝑒</m:t>
                          </m:r>
                        </m:e>
                        <m:sup>
                          <m:r>
                            <a:rPr lang="de-DE" sz="2200" i="1">
                              <a:latin typeface="Cambria Math" panose="02040503050406030204" pitchFamily="18" charset="0"/>
                            </a:rPr>
                            <m:t>−5</m:t>
                          </m:r>
                          <m:r>
                            <a:rPr lang="de-DE" sz="2200" i="1">
                              <a:latin typeface="Cambria Math" panose="02040503050406030204" pitchFamily="18" charset="0"/>
                            </a:rPr>
                            <m:t>𝑥</m:t>
                          </m:r>
                        </m:sup>
                      </m:sSup>
                      <m:r>
                        <a:rPr lang="de-DE" sz="2200" b="0" i="1" smtClean="0">
                          <a:latin typeface="Cambria Math" panose="02040503050406030204" pitchFamily="18" charset="0"/>
                        </a:rPr>
                        <m:t>−</m:t>
                      </m:r>
                      <m:sSup>
                        <m:sSupPr>
                          <m:ctrlPr>
                            <a:rPr lang="de-DE" sz="2200" i="1">
                              <a:latin typeface="Cambria Math" panose="02040503050406030204" pitchFamily="18" charset="0"/>
                            </a:rPr>
                          </m:ctrlPr>
                        </m:sSupPr>
                        <m:e>
                          <m:r>
                            <a:rPr lang="de-DE" sz="2200" i="1">
                              <a:latin typeface="Cambria Math" panose="02040503050406030204" pitchFamily="18" charset="0"/>
                            </a:rPr>
                            <m:t>𝑥</m:t>
                          </m:r>
                        </m:e>
                        <m:sup>
                          <m:r>
                            <a:rPr lang="de-DE" sz="2200" b="0" i="1" smtClean="0">
                              <a:latin typeface="Cambria Math" panose="02040503050406030204" pitchFamily="18" charset="0"/>
                            </a:rPr>
                            <m:t>2</m:t>
                          </m:r>
                        </m:sup>
                      </m:sSup>
                      <m:r>
                        <a:rPr lang="de-DE" sz="2200" i="1">
                          <a:latin typeface="Cambria Math" panose="02040503050406030204" pitchFamily="18" charset="0"/>
                        </a:rPr>
                        <m:t>⋅</m:t>
                      </m:r>
                      <m:sSup>
                        <m:sSupPr>
                          <m:ctrlPr>
                            <a:rPr lang="de-DE" sz="2200" i="1">
                              <a:latin typeface="Cambria Math" panose="02040503050406030204" pitchFamily="18" charset="0"/>
                            </a:rPr>
                          </m:ctrlPr>
                        </m:sSupPr>
                        <m:e>
                          <m:r>
                            <a:rPr lang="de-DE" sz="2200" i="1">
                              <a:latin typeface="Cambria Math" panose="02040503050406030204" pitchFamily="18" charset="0"/>
                            </a:rPr>
                            <m:t>𝑒</m:t>
                          </m:r>
                        </m:e>
                        <m:sup>
                          <m:r>
                            <a:rPr lang="de-DE" sz="2200" i="1">
                              <a:latin typeface="Cambria Math" panose="02040503050406030204" pitchFamily="18" charset="0"/>
                            </a:rPr>
                            <m:t>−5</m:t>
                          </m:r>
                          <m:r>
                            <a:rPr lang="de-DE" sz="2200" i="1">
                              <a:latin typeface="Cambria Math" panose="02040503050406030204" pitchFamily="18" charset="0"/>
                            </a:rPr>
                            <m:t>𝑥</m:t>
                          </m:r>
                        </m:sup>
                      </m:sSup>
                      <m:r>
                        <a:rPr lang="de-DE" sz="2200" i="1">
                          <a:latin typeface="Cambria Math" panose="02040503050406030204" pitchFamily="18" charset="0"/>
                        </a:rPr>
                        <m:t>⋅</m:t>
                      </m:r>
                      <m:r>
                        <a:rPr lang="de-DE" sz="2200" b="0" i="1" smtClean="0">
                          <a:latin typeface="Cambria Math" panose="02040503050406030204" pitchFamily="18" charset="0"/>
                        </a:rPr>
                        <m:t>5</m:t>
                      </m:r>
                    </m:oMath>
                  </m:oMathPara>
                </a14:m>
                <a:endParaRPr lang="de-DE" sz="2200" i="1" dirty="0" smtClean="0"/>
              </a:p>
              <a:p>
                <a:pPr marL="0" indent="0">
                  <a:spcBef>
                    <a:spcPts val="1200"/>
                  </a:spcBef>
                  <a:buNone/>
                </a:pPr>
                <a:r>
                  <a:rPr lang="de-DE" sz="2200" dirty="0"/>
                  <a:t>Dies kann z.B. durch Ausklammern von </a:t>
                </a:r>
                <a14:m>
                  <m:oMath xmlns:m="http://schemas.openxmlformats.org/officeDocument/2006/math">
                    <m:r>
                      <a:rPr lang="de-DE" sz="2200">
                        <a:latin typeface="Cambria Math" panose="02040503050406030204" pitchFamily="18" charset="0"/>
                      </a:rPr>
                      <m:t>𝑥</m:t>
                    </m:r>
                    <m:r>
                      <a:rPr lang="de-DE" sz="2200">
                        <a:latin typeface="Cambria Math" panose="02040503050406030204" pitchFamily="18" charset="0"/>
                      </a:rPr>
                      <m:t>⋅</m:t>
                    </m:r>
                    <m:sSup>
                      <m:sSupPr>
                        <m:ctrlPr>
                          <a:rPr lang="de-DE" sz="2200" i="1">
                            <a:latin typeface="Cambria Math" panose="02040503050406030204" pitchFamily="18" charset="0"/>
                          </a:rPr>
                        </m:ctrlPr>
                      </m:sSupPr>
                      <m:e>
                        <m:r>
                          <a:rPr lang="de-DE" sz="2200">
                            <a:latin typeface="Cambria Math" panose="02040503050406030204" pitchFamily="18" charset="0"/>
                          </a:rPr>
                          <m:t>𝑒</m:t>
                        </m:r>
                      </m:e>
                      <m:sup>
                        <m:r>
                          <a:rPr lang="de-DE" sz="2200">
                            <a:latin typeface="Cambria Math" panose="02040503050406030204" pitchFamily="18" charset="0"/>
                          </a:rPr>
                          <m:t>−5</m:t>
                        </m:r>
                        <m:r>
                          <a:rPr lang="de-DE" sz="2200">
                            <a:latin typeface="Cambria Math" panose="02040503050406030204" pitchFamily="18" charset="0"/>
                          </a:rPr>
                          <m:t>𝑥</m:t>
                        </m:r>
                      </m:sup>
                    </m:sSup>
                  </m:oMath>
                </a14:m>
                <a:r>
                  <a:rPr lang="de-DE" sz="2200" dirty="0"/>
                  <a:t> weiter vereinfacht werden:</a:t>
                </a:r>
              </a:p>
              <a:p>
                <a:pPr marL="0" indent="0">
                  <a:spcBef>
                    <a:spcPts val="1200"/>
                  </a:spcBef>
                  <a:buNone/>
                </a:pPr>
                <a:endParaRPr lang="de-DE" sz="600" i="1" dirty="0"/>
              </a:p>
              <a:p>
                <a:pPr marL="0" indent="0">
                  <a:spcBef>
                    <a:spcPts val="600"/>
                  </a:spcBef>
                  <a:buNone/>
                </a:pPr>
                <a14:m>
                  <m:oMathPara xmlns:m="http://schemas.openxmlformats.org/officeDocument/2006/math">
                    <m:oMathParaPr>
                      <m:jc m:val="centerGroup"/>
                    </m:oMathParaPr>
                    <m:oMath xmlns:m="http://schemas.openxmlformats.org/officeDocument/2006/math">
                      <m:sSup>
                        <m:sSupPr>
                          <m:ctrlPr>
                            <a:rPr lang="de-DE" sz="2200" i="1">
                              <a:latin typeface="Cambria Math" panose="02040503050406030204" pitchFamily="18" charset="0"/>
                            </a:rPr>
                          </m:ctrlPr>
                        </m:sSupPr>
                        <m:e>
                          <m:r>
                            <a:rPr lang="de-DE" sz="2200" i="1">
                              <a:latin typeface="Cambria Math" panose="02040503050406030204" pitchFamily="18" charset="0"/>
                            </a:rPr>
                            <m:t>𝑓</m:t>
                          </m:r>
                        </m:e>
                        <m:sup>
                          <m:r>
                            <a:rPr lang="de-DE" sz="2200" i="1">
                              <a:latin typeface="Cambria Math" panose="02040503050406030204" pitchFamily="18" charset="0"/>
                            </a:rPr>
                            <m:t>′</m:t>
                          </m:r>
                        </m:sup>
                      </m:sSup>
                      <m:d>
                        <m:dPr>
                          <m:ctrlPr>
                            <a:rPr lang="de-DE" sz="2200" i="1">
                              <a:latin typeface="Cambria Math" panose="02040503050406030204" pitchFamily="18" charset="0"/>
                            </a:rPr>
                          </m:ctrlPr>
                        </m:dPr>
                        <m:e>
                          <m:r>
                            <a:rPr lang="de-DE" sz="2200" i="1">
                              <a:latin typeface="Cambria Math" panose="02040503050406030204" pitchFamily="18" charset="0"/>
                            </a:rPr>
                            <m:t>𝑥</m:t>
                          </m:r>
                        </m:e>
                      </m:d>
                      <m:r>
                        <a:rPr lang="de-DE" sz="2200" i="1">
                          <a:latin typeface="Cambria Math" panose="02040503050406030204" pitchFamily="18" charset="0"/>
                        </a:rPr>
                        <m:t>=</m:t>
                      </m:r>
                      <m:r>
                        <a:rPr lang="de-DE" sz="2200" i="1">
                          <a:latin typeface="Cambria Math" panose="02040503050406030204" pitchFamily="18" charset="0"/>
                        </a:rPr>
                        <m:t>𝑥</m:t>
                      </m:r>
                      <m:sSup>
                        <m:sSupPr>
                          <m:ctrlPr>
                            <a:rPr lang="de-DE" sz="2200" i="1">
                              <a:latin typeface="Cambria Math" panose="02040503050406030204" pitchFamily="18" charset="0"/>
                            </a:rPr>
                          </m:ctrlPr>
                        </m:sSupPr>
                        <m:e>
                          <m:r>
                            <a:rPr lang="de-DE" sz="2200" i="1">
                              <a:latin typeface="Cambria Math" panose="02040503050406030204" pitchFamily="18" charset="0"/>
                            </a:rPr>
                            <m:t>𝑒</m:t>
                          </m:r>
                        </m:e>
                        <m:sup>
                          <m:r>
                            <a:rPr lang="de-DE" sz="2200" i="1">
                              <a:latin typeface="Cambria Math" panose="02040503050406030204" pitchFamily="18" charset="0"/>
                            </a:rPr>
                            <m:t>−5</m:t>
                          </m:r>
                          <m:r>
                            <a:rPr lang="de-DE" sz="2200" i="1">
                              <a:latin typeface="Cambria Math" panose="02040503050406030204" pitchFamily="18" charset="0"/>
                            </a:rPr>
                            <m:t>𝑥</m:t>
                          </m:r>
                        </m:sup>
                      </m:sSup>
                      <m:r>
                        <a:rPr lang="de-DE" sz="2200" b="0" i="1" smtClean="0">
                          <a:latin typeface="Cambria Math" panose="02040503050406030204" pitchFamily="18" charset="0"/>
                        </a:rPr>
                        <m:t>(2−5</m:t>
                      </m:r>
                      <m:r>
                        <a:rPr lang="de-DE" sz="2200" b="0" i="1" smtClean="0">
                          <a:latin typeface="Cambria Math" panose="02040503050406030204" pitchFamily="18" charset="0"/>
                        </a:rPr>
                        <m:t>𝑥</m:t>
                      </m:r>
                      <m:r>
                        <a:rPr lang="de-DE" sz="2200" b="0" i="1" smtClean="0">
                          <a:latin typeface="Cambria Math" panose="02040503050406030204" pitchFamily="18" charset="0"/>
                        </a:rPr>
                        <m:t>)</m:t>
                      </m:r>
                    </m:oMath>
                  </m:oMathPara>
                </a14:m>
                <a:endParaRPr lang="de-DE" altLang="de-DE" sz="2200" dirty="0"/>
              </a:p>
              <a:p>
                <a:pPr marL="0" indent="0" eaLnBrk="0" fontAlgn="base" hangingPunct="0">
                  <a:spcBef>
                    <a:spcPct val="0"/>
                  </a:spcBef>
                  <a:spcAft>
                    <a:spcPct val="0"/>
                  </a:spcAft>
                  <a:buClrTx/>
                  <a:buSzTx/>
                  <a:buNone/>
                </a:pPr>
                <a:endParaRPr lang="de-DE" altLang="de-DE" sz="2200" dirty="0">
                  <a:latin typeface="Arial" panose="020B0604020202020204" pitchFamily="34" charset="0"/>
                </a:endParaRPr>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cxnSp>
        <p:nvCxnSpPr>
          <p:cNvPr id="5" name="Gerader Verbinder 4">
            <a:extLst>
              <a:ext uri="{FF2B5EF4-FFF2-40B4-BE49-F238E27FC236}">
                <a16:creationId xmlns:a16="http://schemas.microsoft.com/office/drawing/2014/main" id="{98F42048-1011-462E-8581-90553E3F666E}"/>
              </a:ext>
            </a:extLst>
          </p:cNvPr>
          <p:cNvCxnSpPr>
            <a:cxnSpLocks/>
          </p:cNvCxnSpPr>
          <p:nvPr/>
        </p:nvCxnSpPr>
        <p:spPr>
          <a:xfrm>
            <a:off x="3829539" y="5652045"/>
            <a:ext cx="2650933"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69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solidFill>
                  <a:srgbClr val="FF0000"/>
                </a:solidFill>
              </a:rPr>
              <a:t>Lösung Aufgabe 8</a:t>
            </a:r>
          </a:p>
          <a:p>
            <a:pPr marL="0" indent="0">
              <a:buClrTx/>
              <a:buSzPct val="100000"/>
              <a:buNone/>
            </a:pPr>
            <a:r>
              <a:rPr lang="de-DE" sz="2200" dirty="0" smtClean="0"/>
              <a:t>Zunächst zeichnen wir einen Ereignisbaum mit den jeweiligen Wahrscheinlichkeiten:</a:t>
            </a:r>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endParaRPr lang="de-DE" sz="2200" dirty="0"/>
          </a:p>
          <a:p>
            <a:pPr marL="0" indent="0">
              <a:buClrTx/>
              <a:buSzPct val="100000"/>
              <a:buNone/>
            </a:pPr>
            <a:r>
              <a:rPr lang="de-DE" sz="2200" dirty="0" smtClean="0"/>
              <a:t>Die blaue Markierung steht für Annas Sieg in der ersten Runde, die gestrichelten Linien zeigen Bernds Sieg. </a:t>
            </a:r>
            <a:br>
              <a:rPr lang="de-DE" sz="2200" dirty="0" smtClean="0"/>
            </a:br>
            <a:r>
              <a:rPr lang="de-DE" sz="2200" dirty="0" smtClean="0"/>
              <a:t>Die quadratischen Rahmen stehen für Annas Sieg in der zweiten Runde. </a:t>
            </a:r>
          </a:p>
          <a:p>
            <a:pPr marL="0" indent="0">
              <a:buClrTx/>
              <a:buSzPct val="100000"/>
              <a:buNone/>
            </a:pPr>
            <a:endParaRPr lang="de-DE" sz="2200" dirty="0"/>
          </a:p>
        </p:txBody>
      </p:sp>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8352680" y="230632"/>
                <a:ext cx="1547603" cy="584775"/>
              </a:xfrm>
              <a:prstGeom prst="rect">
                <a:avLst/>
              </a:prstGeom>
            </p:spPr>
            <p:txBody>
              <a:bodyPr wrap="none">
                <a:spAutoFit/>
              </a:bodyPr>
              <a:lstStyle/>
              <a:p>
                <a:pPr algn="r"/>
                <a14:m>
                  <m:oMath xmlns:m="http://schemas.openxmlformats.org/officeDocument/2006/math">
                    <m:r>
                      <a:rPr lang="de-DE" sz="1600" i="1" dirty="0" smtClean="0">
                        <a:latin typeface="Cambria Math" panose="02040503050406030204" pitchFamily="18" charset="0"/>
                      </a:rPr>
                      <m:t>4</m:t>
                    </m:r>
                    <m:r>
                      <a:rPr lang="de-DE" sz="1600" i="1" dirty="0" smtClean="0">
                        <a:latin typeface="Cambria Math" panose="02040503050406030204" pitchFamily="18" charset="0"/>
                      </a:rPr>
                      <m:t>𝑟</m:t>
                    </m:r>
                  </m:oMath>
                </a14:m>
                <a:r>
                  <a:rPr lang="de-DE" sz="1600" dirty="0" smtClean="0"/>
                  <a:t>, </a:t>
                </a:r>
                <a14:m>
                  <m:oMath xmlns:m="http://schemas.openxmlformats.org/officeDocument/2006/math">
                    <m:r>
                      <a:rPr lang="de-DE" sz="1600" i="1" dirty="0" smtClean="0">
                        <a:latin typeface="Cambria Math" panose="02040503050406030204" pitchFamily="18" charset="0"/>
                      </a:rPr>
                      <m:t>2</m:t>
                    </m:r>
                    <m:r>
                      <a:rPr lang="de-DE" sz="1600" i="1" dirty="0" smtClean="0">
                        <a:latin typeface="Cambria Math" panose="02040503050406030204" pitchFamily="18" charset="0"/>
                      </a:rPr>
                      <m:t>𝑠</m:t>
                    </m:r>
                  </m:oMath>
                </a14:m>
                <a:endParaRPr lang="de-DE" sz="1600" dirty="0" smtClean="0"/>
              </a:p>
              <a:p>
                <a:pPr algn="r"/>
                <a14:m>
                  <m:oMath xmlns:m="http://schemas.openxmlformats.org/officeDocument/2006/math">
                    <m:r>
                      <a:rPr lang="de-DE" sz="1600" i="1" dirty="0" smtClean="0">
                        <a:latin typeface="Cambria Math" panose="02040503050406030204" pitchFamily="18" charset="0"/>
                      </a:rPr>
                      <m:t>6</m:t>
                    </m:r>
                  </m:oMath>
                </a14:m>
                <a:r>
                  <a:rPr lang="de-DE" sz="1600" dirty="0" smtClean="0"/>
                  <a:t> Karten gesamt</a:t>
                </a:r>
                <a:endParaRPr lang="de-DE" sz="1600" dirty="0"/>
              </a:p>
            </p:txBody>
          </p:sp>
        </mc:Choice>
        <mc:Fallback xmlns="">
          <p:sp>
            <p:nvSpPr>
              <p:cNvPr id="2" name="Rechteck 1"/>
              <p:cNvSpPr>
                <a:spLocks noRot="1" noChangeAspect="1" noMove="1" noResize="1" noEditPoints="1" noAdjustHandles="1" noChangeArrowheads="1" noChangeShapeType="1" noTextEdit="1"/>
              </p:cNvSpPr>
              <p:nvPr/>
            </p:nvSpPr>
            <p:spPr>
              <a:xfrm>
                <a:off x="8352680" y="230632"/>
                <a:ext cx="1547603" cy="584775"/>
              </a:xfrm>
              <a:prstGeom prst="rect">
                <a:avLst/>
              </a:prstGeom>
              <a:blipFill>
                <a:blip r:embed="rId2"/>
                <a:stretch>
                  <a:fillRect t="-3125" r="-2362" b="-12500"/>
                </a:stretch>
              </a:blipFill>
            </p:spPr>
            <p:txBody>
              <a:bodyPr/>
              <a:lstStyle/>
              <a:p>
                <a:r>
                  <a:rPr lang="de-DE">
                    <a:noFill/>
                  </a:rPr>
                  <a:t> </a:t>
                </a:r>
              </a:p>
            </p:txBody>
          </p:sp>
        </mc:Fallback>
      </mc:AlternateContent>
      <p:grpSp>
        <p:nvGrpSpPr>
          <p:cNvPr id="48" name="Gruppieren 47"/>
          <p:cNvGrpSpPr/>
          <p:nvPr/>
        </p:nvGrpSpPr>
        <p:grpSpPr>
          <a:xfrm>
            <a:off x="2448024" y="2771725"/>
            <a:ext cx="4344187" cy="2277189"/>
            <a:chOff x="935856" y="2881833"/>
            <a:chExt cx="4344187" cy="2277189"/>
          </a:xfrm>
        </p:grpSpPr>
        <p:grpSp>
          <p:nvGrpSpPr>
            <p:cNvPr id="10" name="Gruppieren 9"/>
            <p:cNvGrpSpPr/>
            <p:nvPr/>
          </p:nvGrpSpPr>
          <p:grpSpPr>
            <a:xfrm>
              <a:off x="935856" y="3380504"/>
              <a:ext cx="2183947" cy="1722626"/>
              <a:chOff x="935856" y="2921307"/>
              <a:chExt cx="2183947" cy="1722626"/>
            </a:xfrm>
          </p:grpSpPr>
          <p:cxnSp>
            <p:nvCxnSpPr>
              <p:cNvPr id="4" name="Gerader Verbinder 3"/>
              <p:cNvCxnSpPr/>
              <p:nvPr/>
            </p:nvCxnSpPr>
            <p:spPr>
              <a:xfrm>
                <a:off x="935856" y="3563813"/>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935856" y="3563813"/>
                <a:ext cx="72008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feld 7"/>
                  <p:cNvSpPr txBox="1"/>
                  <p:nvPr/>
                </p:nvSpPr>
                <p:spPr>
                  <a:xfrm>
                    <a:off x="1666701" y="335754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8" name="Textfeld 7"/>
                  <p:cNvSpPr txBox="1">
                    <a:spLocks noRot="1" noChangeAspect="1" noMove="1" noResize="1" noEditPoints="1" noAdjustHandles="1" noChangeArrowheads="1" noChangeShapeType="1" noTextEdit="1"/>
                  </p:cNvSpPr>
                  <p:nvPr/>
                </p:nvSpPr>
                <p:spPr>
                  <a:xfrm>
                    <a:off x="1666701" y="3357547"/>
                    <a:ext cx="351635"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1655936" y="377054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11" name="Textfeld 10"/>
                  <p:cNvSpPr txBox="1">
                    <a:spLocks noRot="1" noChangeAspect="1" noMove="1" noResize="1" noEditPoints="1" noAdjustHandles="1" noChangeArrowheads="1" noChangeShapeType="1" noTextEdit="1"/>
                  </p:cNvSpPr>
                  <p:nvPr/>
                </p:nvSpPr>
                <p:spPr>
                  <a:xfrm>
                    <a:off x="1655936" y="3770545"/>
                    <a:ext cx="351635" cy="369332"/>
                  </a:xfrm>
                  <a:prstGeom prst="rect">
                    <a:avLst/>
                  </a:prstGeom>
                  <a:blipFill>
                    <a:blip r:embed="rId4"/>
                    <a:stretch>
                      <a:fillRect/>
                    </a:stretch>
                  </a:blipFill>
                </p:spPr>
                <p:txBody>
                  <a:bodyPr/>
                  <a:lstStyle/>
                  <a:p>
                    <a:r>
                      <a:rPr lang="de-DE">
                        <a:noFill/>
                      </a:rPr>
                      <a:t> </a:t>
                    </a:r>
                  </a:p>
                </p:txBody>
              </p:sp>
            </mc:Fallback>
          </mc:AlternateContent>
          <p:cxnSp>
            <p:nvCxnSpPr>
              <p:cNvPr id="12" name="Gerader Verbinder 11"/>
              <p:cNvCxnSpPr/>
              <p:nvPr/>
            </p:nvCxnSpPr>
            <p:spPr>
              <a:xfrm>
                <a:off x="1983386" y="4046269"/>
                <a:ext cx="72008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1983386" y="4034194"/>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feld 15"/>
                  <p:cNvSpPr txBox="1"/>
                  <p:nvPr/>
                </p:nvSpPr>
                <p:spPr>
                  <a:xfrm>
                    <a:off x="2735578" y="3852818"/>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16" name="Textfeld 15"/>
                  <p:cNvSpPr txBox="1">
                    <a:spLocks noRot="1" noChangeAspect="1" noMove="1" noResize="1" noEditPoints="1" noAdjustHandles="1" noChangeArrowheads="1" noChangeShapeType="1" noTextEdit="1"/>
                  </p:cNvSpPr>
                  <p:nvPr/>
                </p:nvSpPr>
                <p:spPr>
                  <a:xfrm>
                    <a:off x="2735578" y="3852818"/>
                    <a:ext cx="351635" cy="36933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2724813" y="4274601"/>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17" name="Textfeld 16"/>
                  <p:cNvSpPr txBox="1">
                    <a:spLocks noRot="1" noChangeAspect="1" noMove="1" noResize="1" noEditPoints="1" noAdjustHandles="1" noChangeArrowheads="1" noChangeShapeType="1" noTextEdit="1"/>
                  </p:cNvSpPr>
                  <p:nvPr/>
                </p:nvSpPr>
                <p:spPr>
                  <a:xfrm>
                    <a:off x="2724813" y="4274601"/>
                    <a:ext cx="351635" cy="369332"/>
                  </a:xfrm>
                  <a:prstGeom prst="rect">
                    <a:avLst/>
                  </a:prstGeom>
                  <a:blipFill>
                    <a:blip r:embed="rId6"/>
                    <a:stretch>
                      <a:fillRect/>
                    </a:stretch>
                  </a:blipFill>
                </p:spPr>
                <p:txBody>
                  <a:bodyPr/>
                  <a:lstStyle/>
                  <a:p>
                    <a:r>
                      <a:rPr lang="de-DE">
                        <a:noFill/>
                      </a:rPr>
                      <a:t> </a:t>
                    </a:r>
                  </a:p>
                </p:txBody>
              </p:sp>
            </mc:Fallback>
          </mc:AlternateContent>
          <p:cxnSp>
            <p:nvCxnSpPr>
              <p:cNvPr id="18" name="Gerader Verbinder 17"/>
              <p:cNvCxnSpPr/>
              <p:nvPr/>
            </p:nvCxnSpPr>
            <p:spPr>
              <a:xfrm flipV="1">
                <a:off x="2015976" y="3150542"/>
                <a:ext cx="792088" cy="4055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2015976" y="3563073"/>
                <a:ext cx="79208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feld 19"/>
                  <p:cNvSpPr txBox="1"/>
                  <p:nvPr/>
                </p:nvSpPr>
                <p:spPr>
                  <a:xfrm>
                    <a:off x="2768168" y="338169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2768168" y="3381697"/>
                    <a:ext cx="351635" cy="369332"/>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757403" y="292130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2757403" y="2921307"/>
                    <a:ext cx="351635" cy="36933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1150551" y="3290639"/>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4/6</m:t>
                          </m:r>
                        </m:oMath>
                      </m:oMathPara>
                    </a14:m>
                    <a:endParaRPr lang="de-DE" sz="12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1150551" y="3290639"/>
                    <a:ext cx="465192" cy="276999"/>
                  </a:xfrm>
                  <a:prstGeom prst="rect">
                    <a:avLst/>
                  </a:prstGeom>
                  <a:blipFill>
                    <a:blip r:embed="rId9"/>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rot="1722634">
                    <a:off x="1079872" y="3790870"/>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2/6</m:t>
                          </m:r>
                        </m:oMath>
                      </m:oMathPara>
                    </a14:m>
                    <a:endParaRPr lang="de-DE" sz="1200" dirty="0"/>
                  </a:p>
                </p:txBody>
              </p:sp>
            </mc:Choice>
            <mc:Fallback xmlns="">
              <p:sp>
                <p:nvSpPr>
                  <p:cNvPr id="23" name="Textfeld 22"/>
                  <p:cNvSpPr txBox="1">
                    <a:spLocks noRot="1" noChangeAspect="1" noMove="1" noResize="1" noEditPoints="1" noAdjustHandles="1" noChangeArrowheads="1" noChangeShapeType="1" noTextEdit="1"/>
                  </p:cNvSpPr>
                  <p:nvPr/>
                </p:nvSpPr>
                <p:spPr>
                  <a:xfrm rot="1722634">
                    <a:off x="1079872" y="3790870"/>
                    <a:ext cx="465192" cy="276999"/>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rot="19989076">
                    <a:off x="2125463" y="307786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2/5</m:t>
                          </m:r>
                        </m:oMath>
                      </m:oMathPara>
                    </a14:m>
                    <a:endParaRPr lang="de-DE" sz="1200" dirty="0"/>
                  </a:p>
                </p:txBody>
              </p:sp>
            </mc:Choice>
            <mc:Fallback xmlns="">
              <p:sp>
                <p:nvSpPr>
                  <p:cNvPr id="24" name="Textfeld 23"/>
                  <p:cNvSpPr txBox="1">
                    <a:spLocks noRot="1" noChangeAspect="1" noMove="1" noResize="1" noEditPoints="1" noAdjustHandles="1" noChangeArrowheads="1" noChangeShapeType="1" noTextEdit="1"/>
                  </p:cNvSpPr>
                  <p:nvPr/>
                </p:nvSpPr>
                <p:spPr>
                  <a:xfrm rot="19989076">
                    <a:off x="2125463" y="3077868"/>
                    <a:ext cx="465192" cy="276999"/>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2333347" y="3320722"/>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3/5</m:t>
                          </m:r>
                        </m:oMath>
                      </m:oMathPara>
                    </a14:m>
                    <a:endParaRPr lang="de-DE" sz="12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2333347" y="3320722"/>
                    <a:ext cx="465192" cy="276999"/>
                  </a:xfrm>
                  <a:prstGeom prst="rect">
                    <a:avLst/>
                  </a:prstGeom>
                  <a:blipFill>
                    <a:blip r:embed="rId12"/>
                    <a:stretch>
                      <a:fillRect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2304008" y="3790870"/>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4/5</m:t>
                          </m:r>
                        </m:oMath>
                      </m:oMathPara>
                    </a14:m>
                    <a:endParaRPr lang="de-DE" sz="1200" dirty="0"/>
                  </a:p>
                </p:txBody>
              </p:sp>
            </mc:Choice>
            <mc:Fallback xmlns="">
              <p:sp>
                <p:nvSpPr>
                  <p:cNvPr id="26" name="Textfeld 25"/>
                  <p:cNvSpPr txBox="1">
                    <a:spLocks noRot="1" noChangeAspect="1" noMove="1" noResize="1" noEditPoints="1" noAdjustHandles="1" noChangeArrowheads="1" noChangeShapeType="1" noTextEdit="1"/>
                  </p:cNvSpPr>
                  <p:nvPr/>
                </p:nvSpPr>
                <p:spPr>
                  <a:xfrm>
                    <a:off x="2304008" y="3790870"/>
                    <a:ext cx="465192" cy="276999"/>
                  </a:xfrm>
                  <a:prstGeom prst="rect">
                    <a:avLst/>
                  </a:prstGeom>
                  <a:blipFill>
                    <a:blip r:embed="rId13"/>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rot="1492382">
                    <a:off x="2307618" y="4075442"/>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1/5</m:t>
                          </m:r>
                        </m:oMath>
                      </m:oMathPara>
                    </a14:m>
                    <a:endParaRPr lang="de-DE" sz="1200" dirty="0"/>
                  </a:p>
                </p:txBody>
              </p:sp>
            </mc:Choice>
            <mc:Fallback xmlns="">
              <p:sp>
                <p:nvSpPr>
                  <p:cNvPr id="27" name="Textfeld 26"/>
                  <p:cNvSpPr txBox="1">
                    <a:spLocks noRot="1" noChangeAspect="1" noMove="1" noResize="1" noEditPoints="1" noAdjustHandles="1" noChangeArrowheads="1" noChangeShapeType="1" noTextEdit="1"/>
                  </p:cNvSpPr>
                  <p:nvPr/>
                </p:nvSpPr>
                <p:spPr>
                  <a:xfrm rot="1492382">
                    <a:off x="2307618" y="4075442"/>
                    <a:ext cx="465192" cy="276999"/>
                  </a:xfrm>
                  <a:prstGeom prst="rect">
                    <a:avLst/>
                  </a:prstGeom>
                  <a:blipFill>
                    <a:blip r:embed="rId14"/>
                    <a:stretch>
                      <a:fillRect/>
                    </a:stretch>
                  </a:blipFill>
                </p:spPr>
                <p:txBody>
                  <a:bodyPr/>
                  <a:lstStyle/>
                  <a:p>
                    <a:r>
                      <a:rPr lang="de-DE">
                        <a:noFill/>
                      </a:rPr>
                      <a:t> </a:t>
                    </a:r>
                  </a:p>
                </p:txBody>
              </p:sp>
            </mc:Fallback>
          </mc:AlternateContent>
        </p:grpSp>
        <p:cxnSp>
          <p:nvCxnSpPr>
            <p:cNvPr id="28" name="Gerader Verbinder 27"/>
            <p:cNvCxnSpPr/>
            <p:nvPr/>
          </p:nvCxnSpPr>
          <p:spPr>
            <a:xfrm flipV="1">
              <a:off x="3161852" y="3609739"/>
              <a:ext cx="720080" cy="405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3161852" y="4015295"/>
              <a:ext cx="720080" cy="3600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feld 30"/>
                <p:cNvSpPr txBox="1"/>
                <p:nvPr/>
              </p:nvSpPr>
              <p:spPr>
                <a:xfrm>
                  <a:off x="3875259" y="421188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31" name="Textfeld 30"/>
                <p:cNvSpPr txBox="1">
                  <a:spLocks noRot="1" noChangeAspect="1" noMove="1" noResize="1" noEditPoints="1" noAdjustHandles="1" noChangeArrowheads="1" noChangeShapeType="1" noTextEdit="1"/>
                </p:cNvSpPr>
                <p:nvPr/>
              </p:nvSpPr>
              <p:spPr>
                <a:xfrm>
                  <a:off x="3875259" y="4211885"/>
                  <a:ext cx="351635" cy="369332"/>
                </a:xfrm>
                <a:prstGeom prst="rect">
                  <a:avLst/>
                </a:prstGeom>
                <a:blipFill>
                  <a:blip r:embed="rId1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p:cNvSpPr txBox="1"/>
                <p:nvPr/>
              </p:nvSpPr>
              <p:spPr>
                <a:xfrm>
                  <a:off x="3864494" y="337023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32" name="Textfeld 31"/>
                <p:cNvSpPr txBox="1">
                  <a:spLocks noRot="1" noChangeAspect="1" noMove="1" noResize="1" noEditPoints="1" noAdjustHandles="1" noChangeArrowheads="1" noChangeShapeType="1" noTextEdit="1"/>
                </p:cNvSpPr>
                <p:nvPr/>
              </p:nvSpPr>
              <p:spPr>
                <a:xfrm>
                  <a:off x="3864494" y="3370239"/>
                  <a:ext cx="351635" cy="369332"/>
                </a:xfrm>
                <a:prstGeom prst="rect">
                  <a:avLst/>
                </a:prstGeom>
                <a:blipFill>
                  <a:blip r:embed="rId1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32"/>
                <p:cNvSpPr txBox="1"/>
                <p:nvPr/>
              </p:nvSpPr>
              <p:spPr>
                <a:xfrm rot="19989076">
                  <a:off x="3201756" y="3552575"/>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2/4</m:t>
                        </m:r>
                      </m:oMath>
                    </m:oMathPara>
                  </a14:m>
                  <a:endParaRPr lang="de-DE" sz="1200" dirty="0"/>
                </a:p>
              </p:txBody>
            </p:sp>
          </mc:Choice>
          <mc:Fallback xmlns="">
            <p:sp>
              <p:nvSpPr>
                <p:cNvPr id="33" name="Textfeld 32"/>
                <p:cNvSpPr txBox="1">
                  <a:spLocks noRot="1" noChangeAspect="1" noMove="1" noResize="1" noEditPoints="1" noAdjustHandles="1" noChangeArrowheads="1" noChangeShapeType="1" noTextEdit="1"/>
                </p:cNvSpPr>
                <p:nvPr/>
              </p:nvSpPr>
              <p:spPr>
                <a:xfrm rot="19989076">
                  <a:off x="3201756" y="3552575"/>
                  <a:ext cx="465192" cy="276999"/>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rot="1772194">
                  <a:off x="3417055" y="400084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latin typeface="Cambria Math" panose="02040503050406030204" pitchFamily="18" charset="0"/>
                          </a:rPr>
                          <m:t>2</m:t>
                        </m:r>
                        <m:r>
                          <a:rPr lang="de-DE" sz="1200" b="0" i="1" dirty="0" smtClean="0">
                            <a:latin typeface="Cambria Math" panose="02040503050406030204" pitchFamily="18" charset="0"/>
                          </a:rPr>
                          <m:t>/4</m:t>
                        </m:r>
                      </m:oMath>
                    </m:oMathPara>
                  </a14:m>
                  <a:endParaRPr lang="de-DE" sz="1200" dirty="0"/>
                </a:p>
              </p:txBody>
            </p:sp>
          </mc:Choice>
          <mc:Fallback xmlns="">
            <p:sp>
              <p:nvSpPr>
                <p:cNvPr id="34" name="Textfeld 33"/>
                <p:cNvSpPr txBox="1">
                  <a:spLocks noRot="1" noChangeAspect="1" noMove="1" noResize="1" noEditPoints="1" noAdjustHandles="1" noChangeArrowheads="1" noChangeShapeType="1" noTextEdit="1"/>
                </p:cNvSpPr>
                <p:nvPr/>
              </p:nvSpPr>
              <p:spPr>
                <a:xfrm rot="1772194">
                  <a:off x="3417055" y="4000848"/>
                  <a:ext cx="465192" cy="276999"/>
                </a:xfrm>
                <a:prstGeom prst="rect">
                  <a:avLst/>
                </a:prstGeom>
                <a:blipFill>
                  <a:blip r:embed="rId18"/>
                  <a:stretch>
                    <a:fillRect/>
                  </a:stretch>
                </a:blipFill>
              </p:spPr>
              <p:txBody>
                <a:bodyPr/>
                <a:lstStyle/>
                <a:p>
                  <a:r>
                    <a:rPr lang="de-DE">
                      <a:noFill/>
                    </a:rPr>
                    <a:t> </a:t>
                  </a:r>
                </a:p>
              </p:txBody>
            </p:sp>
          </mc:Fallback>
        </mc:AlternateContent>
        <p:cxnSp>
          <p:nvCxnSpPr>
            <p:cNvPr id="35" name="Gerader Verbinder 34"/>
            <p:cNvCxnSpPr/>
            <p:nvPr/>
          </p:nvCxnSpPr>
          <p:spPr>
            <a:xfrm flipV="1">
              <a:off x="4152509" y="3107342"/>
              <a:ext cx="792088" cy="405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feld 35"/>
                <p:cNvSpPr txBox="1"/>
                <p:nvPr/>
              </p:nvSpPr>
              <p:spPr>
                <a:xfrm>
                  <a:off x="4904701" y="3372405"/>
                  <a:ext cx="351635" cy="369332"/>
                </a:xfrm>
                <a:prstGeom prst="rect">
                  <a:avLst/>
                </a:prstGeom>
                <a:noFill/>
                <a:ln w="31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4904701" y="3372405"/>
                  <a:ext cx="351635" cy="369332"/>
                </a:xfrm>
                <a:prstGeom prst="rect">
                  <a:avLst/>
                </a:prstGeom>
                <a:blipFill>
                  <a:blip r:embed="rId19"/>
                  <a:stretch>
                    <a:fillRect/>
                  </a:stretch>
                </a:blipFill>
                <a:ln w="3175">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rot="19989076">
                  <a:off x="4261996" y="303466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1/3</m:t>
                        </m:r>
                      </m:oMath>
                    </m:oMathPara>
                  </a14:m>
                  <a:endParaRPr lang="de-DE" sz="1200" dirty="0"/>
                </a:p>
              </p:txBody>
            </p:sp>
          </mc:Choice>
          <mc:Fallback xmlns="">
            <p:sp>
              <p:nvSpPr>
                <p:cNvPr id="37" name="Textfeld 36"/>
                <p:cNvSpPr txBox="1">
                  <a:spLocks noRot="1" noChangeAspect="1" noMove="1" noResize="1" noEditPoints="1" noAdjustHandles="1" noChangeArrowheads="1" noChangeShapeType="1" noTextEdit="1"/>
                </p:cNvSpPr>
                <p:nvPr/>
              </p:nvSpPr>
              <p:spPr>
                <a:xfrm rot="19989076">
                  <a:off x="4261996" y="3034668"/>
                  <a:ext cx="465192" cy="276999"/>
                </a:xfrm>
                <a:prstGeom prst="rect">
                  <a:avLst/>
                </a:prstGeom>
                <a:blipFill>
                  <a:blip r:embed="rId2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4469880" y="3330247"/>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2/3</m:t>
                        </m:r>
                      </m:oMath>
                    </m:oMathPara>
                  </a14:m>
                  <a:endParaRPr lang="de-DE" sz="1200" dirty="0"/>
                </a:p>
              </p:txBody>
            </p:sp>
          </mc:Choice>
          <mc:Fallback xmlns="">
            <p:sp>
              <p:nvSpPr>
                <p:cNvPr id="38" name="Textfeld 37"/>
                <p:cNvSpPr txBox="1">
                  <a:spLocks noRot="1" noChangeAspect="1" noMove="1" noResize="1" noEditPoints="1" noAdjustHandles="1" noChangeArrowheads="1" noChangeShapeType="1" noTextEdit="1"/>
                </p:cNvSpPr>
                <p:nvPr/>
              </p:nvSpPr>
              <p:spPr>
                <a:xfrm>
                  <a:off x="4469880" y="3330247"/>
                  <a:ext cx="465192" cy="276999"/>
                </a:xfrm>
                <a:prstGeom prst="rect">
                  <a:avLst/>
                </a:prstGeom>
                <a:blipFill>
                  <a:blip r:embed="rId21"/>
                  <a:stretch>
                    <a:fillRect b="-4348"/>
                  </a:stretch>
                </a:blipFill>
              </p:spPr>
              <p:txBody>
                <a:bodyPr/>
                <a:lstStyle/>
                <a:p>
                  <a:r>
                    <a:rPr lang="de-DE">
                      <a:noFill/>
                    </a:rPr>
                    <a:t> </a:t>
                  </a:r>
                </a:p>
              </p:txBody>
            </p:sp>
          </mc:Fallback>
        </mc:AlternateContent>
        <p:cxnSp>
          <p:nvCxnSpPr>
            <p:cNvPr id="39" name="Gerader Verbinder 38"/>
            <p:cNvCxnSpPr/>
            <p:nvPr/>
          </p:nvCxnSpPr>
          <p:spPr>
            <a:xfrm>
              <a:off x="4176216" y="3563813"/>
              <a:ext cx="7200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feld 39"/>
                <p:cNvSpPr txBox="1"/>
                <p:nvPr/>
              </p:nvSpPr>
              <p:spPr>
                <a:xfrm>
                  <a:off x="4904701" y="2881833"/>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40" name="Textfeld 39"/>
                <p:cNvSpPr txBox="1">
                  <a:spLocks noRot="1" noChangeAspect="1" noMove="1" noResize="1" noEditPoints="1" noAdjustHandles="1" noChangeArrowheads="1" noChangeShapeType="1" noTextEdit="1"/>
                </p:cNvSpPr>
                <p:nvPr/>
              </p:nvSpPr>
              <p:spPr>
                <a:xfrm>
                  <a:off x="4904701" y="2881833"/>
                  <a:ext cx="351635" cy="369332"/>
                </a:xfrm>
                <a:prstGeom prst="rect">
                  <a:avLst/>
                </a:prstGeom>
                <a:blipFill>
                  <a:blip r:embed="rId22"/>
                  <a:stretch>
                    <a:fillRect/>
                  </a:stretch>
                </a:blipFill>
              </p:spPr>
              <p:txBody>
                <a:bodyPr/>
                <a:lstStyle/>
                <a:p>
                  <a:r>
                    <a:rPr lang="de-DE">
                      <a:noFill/>
                    </a:rPr>
                    <a:t> </a:t>
                  </a:r>
                </a:p>
              </p:txBody>
            </p:sp>
          </mc:Fallback>
        </mc:AlternateContent>
        <p:cxnSp>
          <p:nvCxnSpPr>
            <p:cNvPr id="41" name="Gerader Verbinder 40"/>
            <p:cNvCxnSpPr/>
            <p:nvPr/>
          </p:nvCxnSpPr>
          <p:spPr>
            <a:xfrm>
              <a:off x="4176216" y="4490200"/>
              <a:ext cx="815795" cy="4796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feld 41"/>
                <p:cNvSpPr txBox="1"/>
                <p:nvPr/>
              </p:nvSpPr>
              <p:spPr>
                <a:xfrm>
                  <a:off x="4928408" y="4274601"/>
                  <a:ext cx="351635" cy="369332"/>
                </a:xfrm>
                <a:prstGeom prst="rect">
                  <a:avLst/>
                </a:prstGeom>
                <a:noFill/>
                <a:ln>
                  <a:solidFill>
                    <a:schemeClr val="tx1"/>
                  </a:solidFill>
                  <a:prstDash val="solid"/>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42" name="Textfeld 41"/>
                <p:cNvSpPr txBox="1">
                  <a:spLocks noRot="1" noChangeAspect="1" noMove="1" noResize="1" noEditPoints="1" noAdjustHandles="1" noChangeArrowheads="1" noChangeShapeType="1" noTextEdit="1"/>
                </p:cNvSpPr>
                <p:nvPr/>
              </p:nvSpPr>
              <p:spPr>
                <a:xfrm>
                  <a:off x="4928408" y="4274601"/>
                  <a:ext cx="351635" cy="369332"/>
                </a:xfrm>
                <a:prstGeom prst="rect">
                  <a:avLst/>
                </a:prstGeom>
                <a:blipFill>
                  <a:blip r:embed="rId23"/>
                  <a:stretch>
                    <a:fillRect/>
                  </a:stretch>
                </a:blipFill>
                <a:ln>
                  <a:solidFill>
                    <a:schemeClr val="tx1"/>
                  </a:solidFill>
                  <a:prstDash val="solid"/>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3" name="Textfeld 42"/>
                <p:cNvSpPr txBox="1"/>
                <p:nvPr/>
              </p:nvSpPr>
              <p:spPr>
                <a:xfrm rot="1755524">
                  <a:off x="4540259" y="4555217"/>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2/3</m:t>
                        </m:r>
                      </m:oMath>
                    </m:oMathPara>
                  </a14:m>
                  <a:endParaRPr lang="de-DE" sz="1200" dirty="0"/>
                </a:p>
              </p:txBody>
            </p:sp>
          </mc:Choice>
          <mc:Fallback xmlns="">
            <p:sp>
              <p:nvSpPr>
                <p:cNvPr id="43" name="Textfeld 42"/>
                <p:cNvSpPr txBox="1">
                  <a:spLocks noRot="1" noChangeAspect="1" noMove="1" noResize="1" noEditPoints="1" noAdjustHandles="1" noChangeArrowheads="1" noChangeShapeType="1" noTextEdit="1"/>
                </p:cNvSpPr>
                <p:nvPr/>
              </p:nvSpPr>
              <p:spPr>
                <a:xfrm rot="1755524">
                  <a:off x="4540259" y="4555217"/>
                  <a:ext cx="465192" cy="276999"/>
                </a:xfrm>
                <a:prstGeom prst="rect">
                  <a:avLst/>
                </a:prstGeom>
                <a:blipFill>
                  <a:blip r:embed="rId2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4" name="Textfeld 43"/>
                <p:cNvSpPr txBox="1"/>
                <p:nvPr/>
              </p:nvSpPr>
              <p:spPr>
                <a:xfrm>
                  <a:off x="4493587" y="4208293"/>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1/3</m:t>
                        </m:r>
                      </m:oMath>
                    </m:oMathPara>
                  </a14:m>
                  <a:endParaRPr lang="de-DE" sz="1200" dirty="0"/>
                </a:p>
              </p:txBody>
            </p:sp>
          </mc:Choice>
          <mc:Fallback xmlns="">
            <p:sp>
              <p:nvSpPr>
                <p:cNvPr id="44" name="Textfeld 43"/>
                <p:cNvSpPr txBox="1">
                  <a:spLocks noRot="1" noChangeAspect="1" noMove="1" noResize="1" noEditPoints="1" noAdjustHandles="1" noChangeArrowheads="1" noChangeShapeType="1" noTextEdit="1"/>
                </p:cNvSpPr>
                <p:nvPr/>
              </p:nvSpPr>
              <p:spPr>
                <a:xfrm>
                  <a:off x="4493587" y="4208293"/>
                  <a:ext cx="465192" cy="276999"/>
                </a:xfrm>
                <a:prstGeom prst="rect">
                  <a:avLst/>
                </a:prstGeom>
                <a:blipFill>
                  <a:blip r:embed="rId25"/>
                  <a:stretch>
                    <a:fillRect b="-4348"/>
                  </a:stretch>
                </a:blipFill>
              </p:spPr>
              <p:txBody>
                <a:bodyPr/>
                <a:lstStyle/>
                <a:p>
                  <a:r>
                    <a:rPr lang="de-DE">
                      <a:noFill/>
                    </a:rPr>
                    <a:t> </a:t>
                  </a:r>
                </a:p>
              </p:txBody>
            </p:sp>
          </mc:Fallback>
        </mc:AlternateContent>
        <p:cxnSp>
          <p:nvCxnSpPr>
            <p:cNvPr id="45" name="Gerader Verbinder 44"/>
            <p:cNvCxnSpPr/>
            <p:nvPr/>
          </p:nvCxnSpPr>
          <p:spPr>
            <a:xfrm>
              <a:off x="4197827" y="4466009"/>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feld 45"/>
                <p:cNvSpPr txBox="1"/>
                <p:nvPr/>
              </p:nvSpPr>
              <p:spPr>
                <a:xfrm>
                  <a:off x="4926013" y="478969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46" name="Textfeld 45"/>
                <p:cNvSpPr txBox="1">
                  <a:spLocks noRot="1" noChangeAspect="1" noMove="1" noResize="1" noEditPoints="1" noAdjustHandles="1" noChangeArrowheads="1" noChangeShapeType="1" noTextEdit="1"/>
                </p:cNvSpPr>
                <p:nvPr/>
              </p:nvSpPr>
              <p:spPr>
                <a:xfrm>
                  <a:off x="4926013" y="4789690"/>
                  <a:ext cx="351635" cy="369332"/>
                </a:xfrm>
                <a:prstGeom prst="rect">
                  <a:avLst/>
                </a:prstGeom>
                <a:blipFill>
                  <a:blip r:embed="rId26"/>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1673906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endParaRPr lang="de-DE" sz="2200" dirty="0" smtClean="0"/>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endParaRPr lang="de-DE" sz="2200" dirty="0"/>
              </a:p>
              <a:p>
                <a:pPr marL="0" indent="0">
                  <a:buClrTx/>
                  <a:buSzPct val="100000"/>
                  <a:buNone/>
                </a:pPr>
                <a:r>
                  <a:rPr lang="de-DE" sz="2200" dirty="0" err="1" smtClean="0"/>
                  <a:t>Wharscheinlichkeit</a:t>
                </a:r>
                <a:r>
                  <a:rPr lang="de-DE" sz="2200" dirty="0" smtClean="0"/>
                  <a:t> </a:t>
                </a:r>
                <a14:m>
                  <m:oMath xmlns:m="http://schemas.openxmlformats.org/officeDocument/2006/math">
                    <m:r>
                      <a:rPr lang="de-DE" sz="2200" i="1" dirty="0">
                        <a:latin typeface="Cambria Math" panose="02040503050406030204" pitchFamily="18" charset="0"/>
                      </a:rPr>
                      <m:t>𝐴</m:t>
                    </m:r>
                  </m:oMath>
                </a14:m>
                <a:r>
                  <a:rPr lang="de-DE" sz="2200" dirty="0"/>
                  <a:t>: Anna gewinnt das Spiel in der ersten Runde</a:t>
                </a:r>
                <a:r>
                  <a:rPr lang="de-DE" sz="2200" dirty="0" smtClean="0"/>
                  <a:t>.</a:t>
                </a:r>
              </a:p>
              <a:p>
                <a:pPr marL="0" indent="0">
                  <a:buClrTx/>
                  <a:buSzPct val="100000"/>
                  <a:buNone/>
                </a:pPr>
                <a14:m>
                  <m:oMathPara xmlns:m="http://schemas.openxmlformats.org/officeDocument/2006/math">
                    <m:oMathParaPr>
                      <m:jc m:val="centerGroup"/>
                    </m:oMathParaPr>
                    <m:oMath xmlns:m="http://schemas.openxmlformats.org/officeDocument/2006/math">
                      <m:r>
                        <a:rPr lang="de-DE" sz="2200" i="1" dirty="0" smtClean="0">
                          <a:latin typeface="Cambria Math" panose="02040503050406030204" pitchFamily="18" charset="0"/>
                        </a:rPr>
                        <m:t>𝑃</m:t>
                      </m:r>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𝐴</m:t>
                          </m:r>
                        </m:e>
                      </m:d>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4</m:t>
                          </m:r>
                        </m:num>
                        <m:den>
                          <m:r>
                            <a:rPr lang="de-DE" sz="2200" i="1" dirty="0" smtClean="0">
                              <a:latin typeface="Cambria Math" panose="02040503050406030204" pitchFamily="18" charset="0"/>
                            </a:rPr>
                            <m:t>6</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2</m:t>
                          </m:r>
                        </m:num>
                        <m:den>
                          <m:r>
                            <a:rPr lang="de-DE" sz="2200" i="1" dirty="0" smtClean="0">
                              <a:latin typeface="Cambria Math" panose="02040503050406030204" pitchFamily="18" charset="0"/>
                            </a:rPr>
                            <m:t>5</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2</m:t>
                          </m:r>
                        </m:num>
                        <m:den>
                          <m:r>
                            <a:rPr lang="de-DE" sz="2200" i="1" dirty="0" smtClean="0">
                              <a:latin typeface="Cambria Math" panose="02040503050406030204" pitchFamily="18" charset="0"/>
                            </a:rPr>
                            <m:t>6</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4</m:t>
                          </m:r>
                        </m:num>
                        <m:den>
                          <m:r>
                            <a:rPr lang="de-DE" sz="2200" i="1" dirty="0" smtClean="0">
                              <a:latin typeface="Cambria Math" panose="02040503050406030204" pitchFamily="18" charset="0"/>
                            </a:rPr>
                            <m:t>5</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2</m:t>
                          </m:r>
                        </m:num>
                        <m:den>
                          <m:r>
                            <a:rPr lang="de-DE" sz="2200" i="1" dirty="0" smtClean="0">
                              <a:latin typeface="Cambria Math" panose="02040503050406030204" pitchFamily="18" charset="0"/>
                            </a:rPr>
                            <m:t>6</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1</m:t>
                          </m:r>
                        </m:num>
                        <m:den>
                          <m:r>
                            <a:rPr lang="de-DE" sz="2200" i="1" dirty="0" smtClean="0">
                              <a:latin typeface="Cambria Math" panose="02040503050406030204" pitchFamily="18" charset="0"/>
                            </a:rPr>
                            <m:t>5</m:t>
                          </m:r>
                        </m:den>
                      </m:f>
                      <m:r>
                        <a:rPr lang="de-DE" sz="220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8</m:t>
                          </m:r>
                        </m:num>
                        <m:den>
                          <m:r>
                            <a:rPr lang="de-DE" sz="2200" b="0" i="1" dirty="0" smtClean="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8</m:t>
                          </m:r>
                        </m:num>
                        <m:den>
                          <m:r>
                            <a:rPr lang="de-DE" sz="2200" b="0" i="1" dirty="0" smtClean="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2</m:t>
                          </m:r>
                        </m:num>
                        <m:den>
                          <m:r>
                            <a:rPr lang="de-DE" sz="2200" b="0" i="1" dirty="0" smtClean="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18</m:t>
                          </m:r>
                        </m:num>
                        <m:den>
                          <m:r>
                            <a:rPr lang="de-DE" sz="2200" b="0" i="1" dirty="0" smtClean="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9</m:t>
                          </m:r>
                        </m:num>
                        <m:den>
                          <m:r>
                            <a:rPr lang="de-DE" sz="2200" b="0" i="1" dirty="0" smtClean="0">
                              <a:latin typeface="Cambria Math" panose="02040503050406030204" pitchFamily="18" charset="0"/>
                            </a:rPr>
                            <m:t>15</m:t>
                          </m:r>
                        </m:den>
                      </m:f>
                      <m:r>
                        <a:rPr lang="de-DE" sz="2200" b="0" i="1" dirty="0" smtClean="0">
                          <a:latin typeface="Cambria Math" panose="02040503050406030204" pitchFamily="18" charset="0"/>
                        </a:rPr>
                        <m:t>=0,6</m:t>
                      </m:r>
                    </m:oMath>
                  </m:oMathPara>
                </a14:m>
                <a:endParaRPr lang="de-DE" sz="2200" dirty="0" smtClean="0"/>
              </a:p>
              <a:p>
                <a:pPr marL="0" indent="0">
                  <a:buClrTx/>
                  <a:buSzPct val="100000"/>
                  <a:buNone/>
                </a:pPr>
                <a:endParaRPr lang="de-DE" sz="2200" dirty="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8352680" y="230632"/>
                <a:ext cx="1547603" cy="584775"/>
              </a:xfrm>
              <a:prstGeom prst="rect">
                <a:avLst/>
              </a:prstGeom>
            </p:spPr>
            <p:txBody>
              <a:bodyPr wrap="none">
                <a:spAutoFit/>
              </a:bodyPr>
              <a:lstStyle/>
              <a:p>
                <a:pPr algn="r"/>
                <a14:m>
                  <m:oMath xmlns:m="http://schemas.openxmlformats.org/officeDocument/2006/math">
                    <m:r>
                      <a:rPr lang="de-DE" sz="1600" i="1" dirty="0" smtClean="0">
                        <a:latin typeface="Cambria Math" panose="02040503050406030204" pitchFamily="18" charset="0"/>
                      </a:rPr>
                      <m:t>4</m:t>
                    </m:r>
                    <m:r>
                      <a:rPr lang="de-DE" sz="1600" i="1" dirty="0" smtClean="0">
                        <a:latin typeface="Cambria Math" panose="02040503050406030204" pitchFamily="18" charset="0"/>
                      </a:rPr>
                      <m:t>𝑟</m:t>
                    </m:r>
                  </m:oMath>
                </a14:m>
                <a:r>
                  <a:rPr lang="de-DE" sz="1600" dirty="0" smtClean="0"/>
                  <a:t>, </a:t>
                </a:r>
                <a14:m>
                  <m:oMath xmlns:m="http://schemas.openxmlformats.org/officeDocument/2006/math">
                    <m:r>
                      <a:rPr lang="de-DE" sz="1600" i="1" dirty="0" smtClean="0">
                        <a:latin typeface="Cambria Math" panose="02040503050406030204" pitchFamily="18" charset="0"/>
                      </a:rPr>
                      <m:t>2</m:t>
                    </m:r>
                    <m:r>
                      <a:rPr lang="de-DE" sz="1600" i="1" dirty="0" smtClean="0">
                        <a:latin typeface="Cambria Math" panose="02040503050406030204" pitchFamily="18" charset="0"/>
                      </a:rPr>
                      <m:t>𝑠</m:t>
                    </m:r>
                  </m:oMath>
                </a14:m>
                <a:endParaRPr lang="de-DE" sz="1600" dirty="0" smtClean="0"/>
              </a:p>
              <a:p>
                <a:pPr algn="r"/>
                <a14:m>
                  <m:oMath xmlns:m="http://schemas.openxmlformats.org/officeDocument/2006/math">
                    <m:r>
                      <a:rPr lang="de-DE" sz="1600" i="1" dirty="0" smtClean="0">
                        <a:latin typeface="Cambria Math" panose="02040503050406030204" pitchFamily="18" charset="0"/>
                      </a:rPr>
                      <m:t>6</m:t>
                    </m:r>
                  </m:oMath>
                </a14:m>
                <a:r>
                  <a:rPr lang="de-DE" sz="1600" dirty="0" smtClean="0"/>
                  <a:t> Karten gesamt</a:t>
                </a:r>
                <a:endParaRPr lang="de-DE" sz="1600" dirty="0"/>
              </a:p>
            </p:txBody>
          </p:sp>
        </mc:Choice>
        <mc:Fallback xmlns="">
          <p:sp>
            <p:nvSpPr>
              <p:cNvPr id="2" name="Rechteck 1"/>
              <p:cNvSpPr>
                <a:spLocks noRot="1" noChangeAspect="1" noMove="1" noResize="1" noEditPoints="1" noAdjustHandles="1" noChangeArrowheads="1" noChangeShapeType="1" noTextEdit="1"/>
              </p:cNvSpPr>
              <p:nvPr/>
            </p:nvSpPr>
            <p:spPr>
              <a:xfrm>
                <a:off x="8352680" y="230632"/>
                <a:ext cx="1547603" cy="584775"/>
              </a:xfrm>
              <a:prstGeom prst="rect">
                <a:avLst/>
              </a:prstGeom>
              <a:blipFill>
                <a:blip r:embed="rId3"/>
                <a:stretch>
                  <a:fillRect t="-3125" r="-2362" b="-12500"/>
                </a:stretch>
              </a:blipFill>
            </p:spPr>
            <p:txBody>
              <a:bodyPr/>
              <a:lstStyle/>
              <a:p>
                <a:r>
                  <a:rPr lang="de-DE">
                    <a:noFill/>
                  </a:rPr>
                  <a:t> </a:t>
                </a:r>
              </a:p>
            </p:txBody>
          </p:sp>
        </mc:Fallback>
      </mc:AlternateContent>
      <p:grpSp>
        <p:nvGrpSpPr>
          <p:cNvPr id="47" name="Gruppieren 46"/>
          <p:cNvGrpSpPr/>
          <p:nvPr/>
        </p:nvGrpSpPr>
        <p:grpSpPr>
          <a:xfrm>
            <a:off x="825493" y="1773027"/>
            <a:ext cx="4344187" cy="2277189"/>
            <a:chOff x="935856" y="2881833"/>
            <a:chExt cx="4344187" cy="2277189"/>
          </a:xfrm>
        </p:grpSpPr>
        <p:grpSp>
          <p:nvGrpSpPr>
            <p:cNvPr id="48" name="Gruppieren 47"/>
            <p:cNvGrpSpPr/>
            <p:nvPr/>
          </p:nvGrpSpPr>
          <p:grpSpPr>
            <a:xfrm>
              <a:off x="935856" y="3380504"/>
              <a:ext cx="2183947" cy="1722626"/>
              <a:chOff x="935856" y="2921307"/>
              <a:chExt cx="2183947" cy="1722626"/>
            </a:xfrm>
          </p:grpSpPr>
          <p:cxnSp>
            <p:nvCxnSpPr>
              <p:cNvPr id="67" name="Gerader Verbinder 66"/>
              <p:cNvCxnSpPr/>
              <p:nvPr/>
            </p:nvCxnSpPr>
            <p:spPr>
              <a:xfrm>
                <a:off x="935856" y="3563813"/>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935856" y="3563813"/>
                <a:ext cx="72008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feld 68"/>
                  <p:cNvSpPr txBox="1"/>
                  <p:nvPr/>
                </p:nvSpPr>
                <p:spPr>
                  <a:xfrm>
                    <a:off x="1666701" y="335754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69" name="Textfeld 68"/>
                  <p:cNvSpPr txBox="1">
                    <a:spLocks noRot="1" noChangeAspect="1" noMove="1" noResize="1" noEditPoints="1" noAdjustHandles="1" noChangeArrowheads="1" noChangeShapeType="1" noTextEdit="1"/>
                  </p:cNvSpPr>
                  <p:nvPr/>
                </p:nvSpPr>
                <p:spPr>
                  <a:xfrm>
                    <a:off x="1666701" y="3357547"/>
                    <a:ext cx="351635"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0" name="Textfeld 69"/>
                  <p:cNvSpPr txBox="1"/>
                  <p:nvPr/>
                </p:nvSpPr>
                <p:spPr>
                  <a:xfrm>
                    <a:off x="1655936" y="377054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70" name="Textfeld 69"/>
                  <p:cNvSpPr txBox="1">
                    <a:spLocks noRot="1" noChangeAspect="1" noMove="1" noResize="1" noEditPoints="1" noAdjustHandles="1" noChangeArrowheads="1" noChangeShapeType="1" noTextEdit="1"/>
                  </p:cNvSpPr>
                  <p:nvPr/>
                </p:nvSpPr>
                <p:spPr>
                  <a:xfrm>
                    <a:off x="1655936" y="3770545"/>
                    <a:ext cx="351635" cy="369332"/>
                  </a:xfrm>
                  <a:prstGeom prst="rect">
                    <a:avLst/>
                  </a:prstGeom>
                  <a:blipFill>
                    <a:blip r:embed="rId5"/>
                    <a:stretch>
                      <a:fillRect/>
                    </a:stretch>
                  </a:blipFill>
                </p:spPr>
                <p:txBody>
                  <a:bodyPr/>
                  <a:lstStyle/>
                  <a:p>
                    <a:r>
                      <a:rPr lang="de-DE">
                        <a:noFill/>
                      </a:rPr>
                      <a:t> </a:t>
                    </a:r>
                  </a:p>
                </p:txBody>
              </p:sp>
            </mc:Fallback>
          </mc:AlternateContent>
          <p:cxnSp>
            <p:nvCxnSpPr>
              <p:cNvPr id="71" name="Gerader Verbinder 70"/>
              <p:cNvCxnSpPr/>
              <p:nvPr/>
            </p:nvCxnSpPr>
            <p:spPr>
              <a:xfrm>
                <a:off x="1983386" y="4046269"/>
                <a:ext cx="72008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1983386" y="4034194"/>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feld 72"/>
                  <p:cNvSpPr txBox="1"/>
                  <p:nvPr/>
                </p:nvSpPr>
                <p:spPr>
                  <a:xfrm>
                    <a:off x="2735578" y="3852818"/>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73" name="Textfeld 72"/>
                  <p:cNvSpPr txBox="1">
                    <a:spLocks noRot="1" noChangeAspect="1" noMove="1" noResize="1" noEditPoints="1" noAdjustHandles="1" noChangeArrowheads="1" noChangeShapeType="1" noTextEdit="1"/>
                  </p:cNvSpPr>
                  <p:nvPr/>
                </p:nvSpPr>
                <p:spPr>
                  <a:xfrm>
                    <a:off x="2735578" y="3852818"/>
                    <a:ext cx="351635" cy="36933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4" name="Textfeld 73"/>
                  <p:cNvSpPr txBox="1"/>
                  <p:nvPr/>
                </p:nvSpPr>
                <p:spPr>
                  <a:xfrm>
                    <a:off x="2724813" y="4274601"/>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74" name="Textfeld 73"/>
                  <p:cNvSpPr txBox="1">
                    <a:spLocks noRot="1" noChangeAspect="1" noMove="1" noResize="1" noEditPoints="1" noAdjustHandles="1" noChangeArrowheads="1" noChangeShapeType="1" noTextEdit="1"/>
                  </p:cNvSpPr>
                  <p:nvPr/>
                </p:nvSpPr>
                <p:spPr>
                  <a:xfrm>
                    <a:off x="2724813" y="4274601"/>
                    <a:ext cx="351635" cy="369332"/>
                  </a:xfrm>
                  <a:prstGeom prst="rect">
                    <a:avLst/>
                  </a:prstGeom>
                  <a:blipFill>
                    <a:blip r:embed="rId7"/>
                    <a:stretch>
                      <a:fillRect/>
                    </a:stretch>
                  </a:blipFill>
                </p:spPr>
                <p:txBody>
                  <a:bodyPr/>
                  <a:lstStyle/>
                  <a:p>
                    <a:r>
                      <a:rPr lang="de-DE">
                        <a:noFill/>
                      </a:rPr>
                      <a:t> </a:t>
                    </a:r>
                  </a:p>
                </p:txBody>
              </p:sp>
            </mc:Fallback>
          </mc:AlternateContent>
          <p:cxnSp>
            <p:nvCxnSpPr>
              <p:cNvPr id="75" name="Gerader Verbinder 74"/>
              <p:cNvCxnSpPr/>
              <p:nvPr/>
            </p:nvCxnSpPr>
            <p:spPr>
              <a:xfrm flipV="1">
                <a:off x="2015976" y="3150542"/>
                <a:ext cx="792088" cy="4055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2015976" y="3563073"/>
                <a:ext cx="79208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feld 76"/>
                  <p:cNvSpPr txBox="1"/>
                  <p:nvPr/>
                </p:nvSpPr>
                <p:spPr>
                  <a:xfrm>
                    <a:off x="2768168" y="338169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77" name="Textfeld 76"/>
                  <p:cNvSpPr txBox="1">
                    <a:spLocks noRot="1" noChangeAspect="1" noMove="1" noResize="1" noEditPoints="1" noAdjustHandles="1" noChangeArrowheads="1" noChangeShapeType="1" noTextEdit="1"/>
                  </p:cNvSpPr>
                  <p:nvPr/>
                </p:nvSpPr>
                <p:spPr>
                  <a:xfrm>
                    <a:off x="2768168" y="3381697"/>
                    <a:ext cx="351635" cy="36933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Textfeld 77"/>
                  <p:cNvSpPr txBox="1"/>
                  <p:nvPr/>
                </p:nvSpPr>
                <p:spPr>
                  <a:xfrm>
                    <a:off x="2757403" y="292130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78" name="Textfeld 77"/>
                  <p:cNvSpPr txBox="1">
                    <a:spLocks noRot="1" noChangeAspect="1" noMove="1" noResize="1" noEditPoints="1" noAdjustHandles="1" noChangeArrowheads="1" noChangeShapeType="1" noTextEdit="1"/>
                  </p:cNvSpPr>
                  <p:nvPr/>
                </p:nvSpPr>
                <p:spPr>
                  <a:xfrm>
                    <a:off x="2757403" y="2921307"/>
                    <a:ext cx="351635" cy="369332"/>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9" name="Textfeld 78"/>
                  <p:cNvSpPr txBox="1"/>
                  <p:nvPr/>
                </p:nvSpPr>
                <p:spPr>
                  <a:xfrm>
                    <a:off x="1150551" y="3290639"/>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4/6</m:t>
                          </m:r>
                        </m:oMath>
                      </m:oMathPara>
                    </a14:m>
                    <a:endParaRPr lang="de-DE" sz="1200" dirty="0"/>
                  </a:p>
                </p:txBody>
              </p:sp>
            </mc:Choice>
            <mc:Fallback xmlns="">
              <p:sp>
                <p:nvSpPr>
                  <p:cNvPr id="79" name="Textfeld 78"/>
                  <p:cNvSpPr txBox="1">
                    <a:spLocks noRot="1" noChangeAspect="1" noMove="1" noResize="1" noEditPoints="1" noAdjustHandles="1" noChangeArrowheads="1" noChangeShapeType="1" noTextEdit="1"/>
                  </p:cNvSpPr>
                  <p:nvPr/>
                </p:nvSpPr>
                <p:spPr>
                  <a:xfrm>
                    <a:off x="1150551" y="3290639"/>
                    <a:ext cx="465192" cy="276999"/>
                  </a:xfrm>
                  <a:prstGeom prst="rect">
                    <a:avLst/>
                  </a:prstGeom>
                  <a:blipFill>
                    <a:blip r:embed="rId10"/>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0" name="Textfeld 79"/>
                  <p:cNvSpPr txBox="1"/>
                  <p:nvPr/>
                </p:nvSpPr>
                <p:spPr>
                  <a:xfrm rot="1722634">
                    <a:off x="1079872" y="3790870"/>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2/6</m:t>
                          </m:r>
                        </m:oMath>
                      </m:oMathPara>
                    </a14:m>
                    <a:endParaRPr lang="de-DE" sz="1200" dirty="0"/>
                  </a:p>
                </p:txBody>
              </p:sp>
            </mc:Choice>
            <mc:Fallback xmlns="">
              <p:sp>
                <p:nvSpPr>
                  <p:cNvPr id="80" name="Textfeld 79"/>
                  <p:cNvSpPr txBox="1">
                    <a:spLocks noRot="1" noChangeAspect="1" noMove="1" noResize="1" noEditPoints="1" noAdjustHandles="1" noChangeArrowheads="1" noChangeShapeType="1" noTextEdit="1"/>
                  </p:cNvSpPr>
                  <p:nvPr/>
                </p:nvSpPr>
                <p:spPr>
                  <a:xfrm rot="1722634">
                    <a:off x="1079872" y="3790870"/>
                    <a:ext cx="465192" cy="276999"/>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Textfeld 80"/>
                  <p:cNvSpPr txBox="1"/>
                  <p:nvPr/>
                </p:nvSpPr>
                <p:spPr>
                  <a:xfrm rot="19989076">
                    <a:off x="2125463" y="307786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2/5</m:t>
                          </m:r>
                        </m:oMath>
                      </m:oMathPara>
                    </a14:m>
                    <a:endParaRPr lang="de-DE" sz="1200" dirty="0"/>
                  </a:p>
                </p:txBody>
              </p:sp>
            </mc:Choice>
            <mc:Fallback xmlns="">
              <p:sp>
                <p:nvSpPr>
                  <p:cNvPr id="81" name="Textfeld 80"/>
                  <p:cNvSpPr txBox="1">
                    <a:spLocks noRot="1" noChangeAspect="1" noMove="1" noResize="1" noEditPoints="1" noAdjustHandles="1" noChangeArrowheads="1" noChangeShapeType="1" noTextEdit="1"/>
                  </p:cNvSpPr>
                  <p:nvPr/>
                </p:nvSpPr>
                <p:spPr>
                  <a:xfrm rot="19989076">
                    <a:off x="2125463" y="3077868"/>
                    <a:ext cx="465192" cy="276999"/>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2" name="Textfeld 81"/>
                  <p:cNvSpPr txBox="1"/>
                  <p:nvPr/>
                </p:nvSpPr>
                <p:spPr>
                  <a:xfrm>
                    <a:off x="2333347" y="3320722"/>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3/5</m:t>
                          </m:r>
                        </m:oMath>
                      </m:oMathPara>
                    </a14:m>
                    <a:endParaRPr lang="de-DE" sz="1200" dirty="0"/>
                  </a:p>
                </p:txBody>
              </p:sp>
            </mc:Choice>
            <mc:Fallback xmlns="">
              <p:sp>
                <p:nvSpPr>
                  <p:cNvPr id="82" name="Textfeld 81"/>
                  <p:cNvSpPr txBox="1">
                    <a:spLocks noRot="1" noChangeAspect="1" noMove="1" noResize="1" noEditPoints="1" noAdjustHandles="1" noChangeArrowheads="1" noChangeShapeType="1" noTextEdit="1"/>
                  </p:cNvSpPr>
                  <p:nvPr/>
                </p:nvSpPr>
                <p:spPr>
                  <a:xfrm>
                    <a:off x="2333347" y="3320722"/>
                    <a:ext cx="465192" cy="276999"/>
                  </a:xfrm>
                  <a:prstGeom prst="rect">
                    <a:avLst/>
                  </a:prstGeom>
                  <a:blipFill>
                    <a:blip r:embed="rId13"/>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3" name="Textfeld 82"/>
                  <p:cNvSpPr txBox="1"/>
                  <p:nvPr/>
                </p:nvSpPr>
                <p:spPr>
                  <a:xfrm>
                    <a:off x="2304008" y="3790870"/>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4/5</m:t>
                          </m:r>
                        </m:oMath>
                      </m:oMathPara>
                    </a14:m>
                    <a:endParaRPr lang="de-DE" sz="1200" dirty="0"/>
                  </a:p>
                </p:txBody>
              </p:sp>
            </mc:Choice>
            <mc:Fallback xmlns="">
              <p:sp>
                <p:nvSpPr>
                  <p:cNvPr id="83" name="Textfeld 82"/>
                  <p:cNvSpPr txBox="1">
                    <a:spLocks noRot="1" noChangeAspect="1" noMove="1" noResize="1" noEditPoints="1" noAdjustHandles="1" noChangeArrowheads="1" noChangeShapeType="1" noTextEdit="1"/>
                  </p:cNvSpPr>
                  <p:nvPr/>
                </p:nvSpPr>
                <p:spPr>
                  <a:xfrm>
                    <a:off x="2304008" y="3790870"/>
                    <a:ext cx="465192" cy="276999"/>
                  </a:xfrm>
                  <a:prstGeom prst="rect">
                    <a:avLst/>
                  </a:prstGeom>
                  <a:blipFill>
                    <a:blip r:embed="rId14"/>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4" name="Textfeld 83"/>
                  <p:cNvSpPr txBox="1"/>
                  <p:nvPr/>
                </p:nvSpPr>
                <p:spPr>
                  <a:xfrm rot="1492382">
                    <a:off x="2307618" y="4075442"/>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1/5</m:t>
                          </m:r>
                        </m:oMath>
                      </m:oMathPara>
                    </a14:m>
                    <a:endParaRPr lang="de-DE" sz="1200" dirty="0"/>
                  </a:p>
                </p:txBody>
              </p:sp>
            </mc:Choice>
            <mc:Fallback xmlns="">
              <p:sp>
                <p:nvSpPr>
                  <p:cNvPr id="84" name="Textfeld 83"/>
                  <p:cNvSpPr txBox="1">
                    <a:spLocks noRot="1" noChangeAspect="1" noMove="1" noResize="1" noEditPoints="1" noAdjustHandles="1" noChangeArrowheads="1" noChangeShapeType="1" noTextEdit="1"/>
                  </p:cNvSpPr>
                  <p:nvPr/>
                </p:nvSpPr>
                <p:spPr>
                  <a:xfrm rot="1492382">
                    <a:off x="2307618" y="4075442"/>
                    <a:ext cx="465192" cy="276999"/>
                  </a:xfrm>
                  <a:prstGeom prst="rect">
                    <a:avLst/>
                  </a:prstGeom>
                  <a:blipFill>
                    <a:blip r:embed="rId15"/>
                    <a:stretch>
                      <a:fillRect/>
                    </a:stretch>
                  </a:blipFill>
                </p:spPr>
                <p:txBody>
                  <a:bodyPr/>
                  <a:lstStyle/>
                  <a:p>
                    <a:r>
                      <a:rPr lang="de-DE">
                        <a:noFill/>
                      </a:rPr>
                      <a:t> </a:t>
                    </a:r>
                  </a:p>
                </p:txBody>
              </p:sp>
            </mc:Fallback>
          </mc:AlternateContent>
        </p:grpSp>
        <p:cxnSp>
          <p:nvCxnSpPr>
            <p:cNvPr id="49" name="Gerader Verbinder 48"/>
            <p:cNvCxnSpPr/>
            <p:nvPr/>
          </p:nvCxnSpPr>
          <p:spPr>
            <a:xfrm flipV="1">
              <a:off x="3161852" y="3609739"/>
              <a:ext cx="720080" cy="405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a:off x="3161852" y="4015295"/>
              <a:ext cx="720080" cy="3600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3875259" y="421188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51" name="Textfeld 50"/>
                <p:cNvSpPr txBox="1">
                  <a:spLocks noRot="1" noChangeAspect="1" noMove="1" noResize="1" noEditPoints="1" noAdjustHandles="1" noChangeArrowheads="1" noChangeShapeType="1" noTextEdit="1"/>
                </p:cNvSpPr>
                <p:nvPr/>
              </p:nvSpPr>
              <p:spPr>
                <a:xfrm>
                  <a:off x="3875259" y="4211885"/>
                  <a:ext cx="351635" cy="369332"/>
                </a:xfrm>
                <a:prstGeom prst="rect">
                  <a:avLst/>
                </a:prstGeom>
                <a:blipFill>
                  <a:blip r:embed="rId1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3864494" y="337023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52" name="Textfeld 51"/>
                <p:cNvSpPr txBox="1">
                  <a:spLocks noRot="1" noChangeAspect="1" noMove="1" noResize="1" noEditPoints="1" noAdjustHandles="1" noChangeArrowheads="1" noChangeShapeType="1" noTextEdit="1"/>
                </p:cNvSpPr>
                <p:nvPr/>
              </p:nvSpPr>
              <p:spPr>
                <a:xfrm>
                  <a:off x="3864494" y="3370239"/>
                  <a:ext cx="351635" cy="369332"/>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Textfeld 52"/>
                <p:cNvSpPr txBox="1"/>
                <p:nvPr/>
              </p:nvSpPr>
              <p:spPr>
                <a:xfrm rot="19989076">
                  <a:off x="3201756" y="3552575"/>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2/4</m:t>
                        </m:r>
                      </m:oMath>
                    </m:oMathPara>
                  </a14:m>
                  <a:endParaRPr lang="de-DE" sz="1200" dirty="0"/>
                </a:p>
              </p:txBody>
            </p:sp>
          </mc:Choice>
          <mc:Fallback xmlns="">
            <p:sp>
              <p:nvSpPr>
                <p:cNvPr id="53" name="Textfeld 52"/>
                <p:cNvSpPr txBox="1">
                  <a:spLocks noRot="1" noChangeAspect="1" noMove="1" noResize="1" noEditPoints="1" noAdjustHandles="1" noChangeArrowheads="1" noChangeShapeType="1" noTextEdit="1"/>
                </p:cNvSpPr>
                <p:nvPr/>
              </p:nvSpPr>
              <p:spPr>
                <a:xfrm rot="19989076">
                  <a:off x="3201756" y="3552575"/>
                  <a:ext cx="465192" cy="276999"/>
                </a:xfrm>
                <a:prstGeom prst="rect">
                  <a:avLst/>
                </a:prstGeom>
                <a:blipFill>
                  <a:blip r:embed="rId1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p:cNvSpPr txBox="1"/>
                <p:nvPr/>
              </p:nvSpPr>
              <p:spPr>
                <a:xfrm rot="1772194">
                  <a:off x="3417055" y="400084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2/4</m:t>
                        </m:r>
                      </m:oMath>
                    </m:oMathPara>
                  </a14:m>
                  <a:endParaRPr lang="de-DE" sz="1200" dirty="0"/>
                </a:p>
              </p:txBody>
            </p:sp>
          </mc:Choice>
          <mc:Fallback xmlns="">
            <p:sp>
              <p:nvSpPr>
                <p:cNvPr id="54" name="Textfeld 53"/>
                <p:cNvSpPr txBox="1">
                  <a:spLocks noRot="1" noChangeAspect="1" noMove="1" noResize="1" noEditPoints="1" noAdjustHandles="1" noChangeArrowheads="1" noChangeShapeType="1" noTextEdit="1"/>
                </p:cNvSpPr>
                <p:nvPr/>
              </p:nvSpPr>
              <p:spPr>
                <a:xfrm rot="1772194">
                  <a:off x="3417055" y="4000848"/>
                  <a:ext cx="465192" cy="276999"/>
                </a:xfrm>
                <a:prstGeom prst="rect">
                  <a:avLst/>
                </a:prstGeom>
                <a:blipFill>
                  <a:blip r:embed="rId19"/>
                  <a:stretch>
                    <a:fillRect/>
                  </a:stretch>
                </a:blipFill>
              </p:spPr>
              <p:txBody>
                <a:bodyPr/>
                <a:lstStyle/>
                <a:p>
                  <a:r>
                    <a:rPr lang="de-DE">
                      <a:noFill/>
                    </a:rPr>
                    <a:t> </a:t>
                  </a:r>
                </a:p>
              </p:txBody>
            </p:sp>
          </mc:Fallback>
        </mc:AlternateContent>
        <p:cxnSp>
          <p:nvCxnSpPr>
            <p:cNvPr id="55" name="Gerader Verbinder 54"/>
            <p:cNvCxnSpPr/>
            <p:nvPr/>
          </p:nvCxnSpPr>
          <p:spPr>
            <a:xfrm flipV="1">
              <a:off x="4152509" y="3107342"/>
              <a:ext cx="792088" cy="405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feld 55"/>
                <p:cNvSpPr txBox="1"/>
                <p:nvPr/>
              </p:nvSpPr>
              <p:spPr>
                <a:xfrm>
                  <a:off x="4904701" y="3372405"/>
                  <a:ext cx="351635" cy="369332"/>
                </a:xfrm>
                <a:prstGeom prst="rect">
                  <a:avLst/>
                </a:prstGeom>
                <a:noFill/>
                <a:ln w="31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4904701" y="3372405"/>
                  <a:ext cx="351635" cy="369332"/>
                </a:xfrm>
                <a:prstGeom prst="rect">
                  <a:avLst/>
                </a:prstGeom>
                <a:blipFill>
                  <a:blip r:embed="rId20"/>
                  <a:stretch>
                    <a:fillRect/>
                  </a:stretch>
                </a:blipFill>
                <a:ln w="3175">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rot="19989076">
                  <a:off x="4261996" y="303466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1/3</m:t>
                        </m:r>
                      </m:oMath>
                    </m:oMathPara>
                  </a14:m>
                  <a:endParaRPr lang="de-DE" sz="1200" dirty="0"/>
                </a:p>
              </p:txBody>
            </p:sp>
          </mc:Choice>
          <mc:Fallback xmlns="">
            <p:sp>
              <p:nvSpPr>
                <p:cNvPr id="57" name="Textfeld 56"/>
                <p:cNvSpPr txBox="1">
                  <a:spLocks noRot="1" noChangeAspect="1" noMove="1" noResize="1" noEditPoints="1" noAdjustHandles="1" noChangeArrowheads="1" noChangeShapeType="1" noTextEdit="1"/>
                </p:cNvSpPr>
                <p:nvPr/>
              </p:nvSpPr>
              <p:spPr>
                <a:xfrm rot="19989076">
                  <a:off x="4261996" y="3034668"/>
                  <a:ext cx="465192" cy="276999"/>
                </a:xfrm>
                <a:prstGeom prst="rect">
                  <a:avLst/>
                </a:prstGeom>
                <a:blipFill>
                  <a:blip r:embed="rId2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4469880" y="3330247"/>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2/3</m:t>
                        </m:r>
                      </m:oMath>
                    </m:oMathPara>
                  </a14:m>
                  <a:endParaRPr lang="de-DE" sz="1200" dirty="0"/>
                </a:p>
              </p:txBody>
            </p:sp>
          </mc:Choice>
          <mc:Fallback xmlns="">
            <p:sp>
              <p:nvSpPr>
                <p:cNvPr id="58" name="Textfeld 57"/>
                <p:cNvSpPr txBox="1">
                  <a:spLocks noRot="1" noChangeAspect="1" noMove="1" noResize="1" noEditPoints="1" noAdjustHandles="1" noChangeArrowheads="1" noChangeShapeType="1" noTextEdit="1"/>
                </p:cNvSpPr>
                <p:nvPr/>
              </p:nvSpPr>
              <p:spPr>
                <a:xfrm>
                  <a:off x="4469880" y="3330247"/>
                  <a:ext cx="465192" cy="276999"/>
                </a:xfrm>
                <a:prstGeom prst="rect">
                  <a:avLst/>
                </a:prstGeom>
                <a:blipFill>
                  <a:blip r:embed="rId22"/>
                  <a:stretch>
                    <a:fillRect b="-4348"/>
                  </a:stretch>
                </a:blipFill>
              </p:spPr>
              <p:txBody>
                <a:bodyPr/>
                <a:lstStyle/>
                <a:p>
                  <a:r>
                    <a:rPr lang="de-DE">
                      <a:noFill/>
                    </a:rPr>
                    <a:t> </a:t>
                  </a:r>
                </a:p>
              </p:txBody>
            </p:sp>
          </mc:Fallback>
        </mc:AlternateContent>
        <p:cxnSp>
          <p:nvCxnSpPr>
            <p:cNvPr id="59" name="Gerader Verbinder 58"/>
            <p:cNvCxnSpPr/>
            <p:nvPr/>
          </p:nvCxnSpPr>
          <p:spPr>
            <a:xfrm>
              <a:off x="4176216" y="3563813"/>
              <a:ext cx="7200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feld 59"/>
                <p:cNvSpPr txBox="1"/>
                <p:nvPr/>
              </p:nvSpPr>
              <p:spPr>
                <a:xfrm>
                  <a:off x="4904701" y="2881833"/>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60" name="Textfeld 59"/>
                <p:cNvSpPr txBox="1">
                  <a:spLocks noRot="1" noChangeAspect="1" noMove="1" noResize="1" noEditPoints="1" noAdjustHandles="1" noChangeArrowheads="1" noChangeShapeType="1" noTextEdit="1"/>
                </p:cNvSpPr>
                <p:nvPr/>
              </p:nvSpPr>
              <p:spPr>
                <a:xfrm>
                  <a:off x="4904701" y="2881833"/>
                  <a:ext cx="351635" cy="369332"/>
                </a:xfrm>
                <a:prstGeom prst="rect">
                  <a:avLst/>
                </a:prstGeom>
                <a:blipFill>
                  <a:blip r:embed="rId23"/>
                  <a:stretch>
                    <a:fillRect/>
                  </a:stretch>
                </a:blipFill>
              </p:spPr>
              <p:txBody>
                <a:bodyPr/>
                <a:lstStyle/>
                <a:p>
                  <a:r>
                    <a:rPr lang="de-DE">
                      <a:noFill/>
                    </a:rPr>
                    <a:t> </a:t>
                  </a:r>
                </a:p>
              </p:txBody>
            </p:sp>
          </mc:Fallback>
        </mc:AlternateContent>
        <p:cxnSp>
          <p:nvCxnSpPr>
            <p:cNvPr id="61" name="Gerader Verbinder 60"/>
            <p:cNvCxnSpPr/>
            <p:nvPr/>
          </p:nvCxnSpPr>
          <p:spPr>
            <a:xfrm>
              <a:off x="4176216" y="4490200"/>
              <a:ext cx="815795" cy="4796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feld 61"/>
                <p:cNvSpPr txBox="1"/>
                <p:nvPr/>
              </p:nvSpPr>
              <p:spPr>
                <a:xfrm>
                  <a:off x="4928408" y="4274601"/>
                  <a:ext cx="351635" cy="369332"/>
                </a:xfrm>
                <a:prstGeom prst="rect">
                  <a:avLst/>
                </a:prstGeom>
                <a:noFill/>
                <a:ln>
                  <a:solidFill>
                    <a:schemeClr val="tx1"/>
                  </a:solidFill>
                  <a:prstDash val="solid"/>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62" name="Textfeld 61"/>
                <p:cNvSpPr txBox="1">
                  <a:spLocks noRot="1" noChangeAspect="1" noMove="1" noResize="1" noEditPoints="1" noAdjustHandles="1" noChangeArrowheads="1" noChangeShapeType="1" noTextEdit="1"/>
                </p:cNvSpPr>
                <p:nvPr/>
              </p:nvSpPr>
              <p:spPr>
                <a:xfrm>
                  <a:off x="4928408" y="4274601"/>
                  <a:ext cx="351635" cy="369332"/>
                </a:xfrm>
                <a:prstGeom prst="rect">
                  <a:avLst/>
                </a:prstGeom>
                <a:blipFill>
                  <a:blip r:embed="rId24"/>
                  <a:stretch>
                    <a:fillRect/>
                  </a:stretch>
                </a:blipFill>
                <a:ln>
                  <a:solidFill>
                    <a:schemeClr val="tx1"/>
                  </a:solidFill>
                  <a:prstDash val="solid"/>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rot="1755524">
                  <a:off x="4540259" y="4555217"/>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2/3</m:t>
                        </m:r>
                      </m:oMath>
                    </m:oMathPara>
                  </a14:m>
                  <a:endParaRPr lang="de-DE" sz="1200" dirty="0"/>
                </a:p>
              </p:txBody>
            </p:sp>
          </mc:Choice>
          <mc:Fallback xmlns="">
            <p:sp>
              <p:nvSpPr>
                <p:cNvPr id="63" name="Textfeld 62"/>
                <p:cNvSpPr txBox="1">
                  <a:spLocks noRot="1" noChangeAspect="1" noMove="1" noResize="1" noEditPoints="1" noAdjustHandles="1" noChangeArrowheads="1" noChangeShapeType="1" noTextEdit="1"/>
                </p:cNvSpPr>
                <p:nvPr/>
              </p:nvSpPr>
              <p:spPr>
                <a:xfrm rot="1755524">
                  <a:off x="4540259" y="4555217"/>
                  <a:ext cx="465192" cy="276999"/>
                </a:xfrm>
                <a:prstGeom prst="rect">
                  <a:avLst/>
                </a:prstGeom>
                <a:blipFill>
                  <a:blip r:embed="rId2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Textfeld 63"/>
                <p:cNvSpPr txBox="1"/>
                <p:nvPr/>
              </p:nvSpPr>
              <p:spPr>
                <a:xfrm>
                  <a:off x="4493587" y="4208293"/>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1/3</m:t>
                        </m:r>
                      </m:oMath>
                    </m:oMathPara>
                  </a14:m>
                  <a:endParaRPr lang="de-DE" sz="1200" dirty="0"/>
                </a:p>
              </p:txBody>
            </p:sp>
          </mc:Choice>
          <mc:Fallback xmlns="">
            <p:sp>
              <p:nvSpPr>
                <p:cNvPr id="64" name="Textfeld 63"/>
                <p:cNvSpPr txBox="1">
                  <a:spLocks noRot="1" noChangeAspect="1" noMove="1" noResize="1" noEditPoints="1" noAdjustHandles="1" noChangeArrowheads="1" noChangeShapeType="1" noTextEdit="1"/>
                </p:cNvSpPr>
                <p:nvPr/>
              </p:nvSpPr>
              <p:spPr>
                <a:xfrm>
                  <a:off x="4493587" y="4208293"/>
                  <a:ext cx="465192" cy="276999"/>
                </a:xfrm>
                <a:prstGeom prst="rect">
                  <a:avLst/>
                </a:prstGeom>
                <a:blipFill>
                  <a:blip r:embed="rId26"/>
                  <a:stretch>
                    <a:fillRect b="-4348"/>
                  </a:stretch>
                </a:blipFill>
              </p:spPr>
              <p:txBody>
                <a:bodyPr/>
                <a:lstStyle/>
                <a:p>
                  <a:r>
                    <a:rPr lang="de-DE">
                      <a:noFill/>
                    </a:rPr>
                    <a:t> </a:t>
                  </a:r>
                </a:p>
              </p:txBody>
            </p:sp>
          </mc:Fallback>
        </mc:AlternateContent>
        <p:cxnSp>
          <p:nvCxnSpPr>
            <p:cNvPr id="65" name="Gerader Verbinder 64"/>
            <p:cNvCxnSpPr/>
            <p:nvPr/>
          </p:nvCxnSpPr>
          <p:spPr>
            <a:xfrm>
              <a:off x="4197827" y="4466009"/>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feld 65"/>
                <p:cNvSpPr txBox="1"/>
                <p:nvPr/>
              </p:nvSpPr>
              <p:spPr>
                <a:xfrm>
                  <a:off x="4926013" y="478969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66" name="Textfeld 65"/>
                <p:cNvSpPr txBox="1">
                  <a:spLocks noRot="1" noChangeAspect="1" noMove="1" noResize="1" noEditPoints="1" noAdjustHandles="1" noChangeArrowheads="1" noChangeShapeType="1" noTextEdit="1"/>
                </p:cNvSpPr>
                <p:nvPr/>
              </p:nvSpPr>
              <p:spPr>
                <a:xfrm>
                  <a:off x="4926013" y="4789690"/>
                  <a:ext cx="351635" cy="369332"/>
                </a:xfrm>
                <a:prstGeom prst="rect">
                  <a:avLst/>
                </a:prstGeom>
                <a:blipFill>
                  <a:blip r:embed="rId27"/>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3769934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Inhaltsplatzhalter 13"/>
              <p:cNvSpPr>
                <a:spLocks noGrp="1"/>
              </p:cNvSpPr>
              <p:nvPr>
                <p:ph sz="quarter" idx="1"/>
              </p:nvPr>
            </p:nvSpPr>
            <p:spPr/>
            <p:txBody>
              <a:bodyPr>
                <a:noAutofit/>
              </a:bodyPr>
              <a:lstStyle/>
              <a:p>
                <a:pPr marL="0" indent="0">
                  <a:buClrTx/>
                  <a:buSzPct val="100000"/>
                  <a:buNone/>
                </a:pPr>
                <a:endParaRPr lang="de-DE" sz="2200" dirty="0" smtClean="0"/>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endParaRPr lang="de-DE" sz="2200" dirty="0"/>
              </a:p>
              <a:p>
                <a:pPr marL="0" indent="0">
                  <a:buClrTx/>
                  <a:buSzPct val="100000"/>
                  <a:buNone/>
                </a:pPr>
                <a:r>
                  <a:rPr lang="de-DE" sz="2200" dirty="0" err="1" smtClean="0"/>
                  <a:t>Wharscheinlichkeit</a:t>
                </a:r>
                <a:r>
                  <a:rPr lang="de-DE" sz="2200" dirty="0" smtClean="0"/>
                  <a:t> </a:t>
                </a:r>
                <a14:m>
                  <m:oMath xmlns:m="http://schemas.openxmlformats.org/officeDocument/2006/math">
                    <m:r>
                      <a:rPr lang="de-DE" sz="2200" b="0" i="1" dirty="0" smtClean="0">
                        <a:latin typeface="Cambria Math" panose="02040503050406030204" pitchFamily="18" charset="0"/>
                      </a:rPr>
                      <m:t>𝐵</m:t>
                    </m:r>
                  </m:oMath>
                </a14:m>
                <a:r>
                  <a:rPr lang="de-DE" sz="2200" dirty="0"/>
                  <a:t>: Anna </a:t>
                </a:r>
                <a:r>
                  <a:rPr lang="de-DE" sz="2200" dirty="0" smtClean="0"/>
                  <a:t>gewinnt.</a:t>
                </a:r>
              </a:p>
              <a:p>
                <a:pPr marL="0" indent="0">
                  <a:buClrTx/>
                  <a:buSzPct val="100000"/>
                  <a:buNone/>
                </a:pPr>
                <a14:m>
                  <m:oMathPara xmlns:m="http://schemas.openxmlformats.org/officeDocument/2006/math">
                    <m:oMathParaPr>
                      <m:jc m:val="centerGroup"/>
                    </m:oMathParaPr>
                    <m:oMath xmlns:m="http://schemas.openxmlformats.org/officeDocument/2006/math">
                      <m:r>
                        <a:rPr lang="de-DE" sz="2200" i="1" dirty="0" smtClean="0">
                          <a:latin typeface="Cambria Math" panose="02040503050406030204" pitchFamily="18" charset="0"/>
                        </a:rPr>
                        <m:t>𝑃</m:t>
                      </m:r>
                      <m:d>
                        <m:dPr>
                          <m:ctrlPr>
                            <a:rPr lang="de-DE" sz="2200" i="1" dirty="0" smtClean="0">
                              <a:latin typeface="Cambria Math" panose="02040503050406030204" pitchFamily="18" charset="0"/>
                            </a:rPr>
                          </m:ctrlPr>
                        </m:dPr>
                        <m:e>
                          <m:r>
                            <a:rPr lang="de-DE" sz="2200" b="0" i="1" dirty="0" smtClean="0">
                              <a:latin typeface="Cambria Math" panose="02040503050406030204" pitchFamily="18" charset="0"/>
                            </a:rPr>
                            <m:t>𝐵</m:t>
                          </m:r>
                        </m:e>
                      </m:d>
                      <m:r>
                        <a:rPr lang="de-DE" sz="2200" i="1" dirty="0" smtClean="0">
                          <a:latin typeface="Cambria Math" panose="02040503050406030204" pitchFamily="18" charset="0"/>
                        </a:rPr>
                        <m:t>=</m:t>
                      </m:r>
                      <m:r>
                        <a:rPr lang="de-DE" sz="2200" b="0" i="1" dirty="0" smtClean="0">
                          <a:latin typeface="Cambria Math" panose="02040503050406030204" pitchFamily="18" charset="0"/>
                        </a:rPr>
                        <m:t>𝑃</m:t>
                      </m:r>
                      <m:d>
                        <m:dPr>
                          <m:ctrlPr>
                            <a:rPr lang="de-DE" sz="2200" b="0" i="1" dirty="0" smtClean="0">
                              <a:latin typeface="Cambria Math" panose="02040503050406030204" pitchFamily="18" charset="0"/>
                            </a:rPr>
                          </m:ctrlPr>
                        </m:dPr>
                        <m:e>
                          <m:r>
                            <a:rPr lang="de-DE" sz="2200" b="0" i="1" dirty="0" smtClean="0">
                              <a:latin typeface="Cambria Math" panose="02040503050406030204" pitchFamily="18" charset="0"/>
                            </a:rPr>
                            <m:t>𝐴</m:t>
                          </m:r>
                        </m:e>
                      </m:d>
                      <m:r>
                        <a:rPr lang="de-DE" sz="2200" b="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4</m:t>
                          </m:r>
                        </m:num>
                        <m:den>
                          <m:r>
                            <a:rPr lang="de-DE" sz="2200" i="1" dirty="0" smtClean="0">
                              <a:latin typeface="Cambria Math" panose="02040503050406030204" pitchFamily="18" charset="0"/>
                            </a:rPr>
                            <m:t>6</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b="0" i="1" dirty="0" smtClean="0">
                              <a:latin typeface="Cambria Math" panose="02040503050406030204" pitchFamily="18" charset="0"/>
                            </a:rPr>
                            <m:t>3</m:t>
                          </m:r>
                        </m:num>
                        <m:den>
                          <m:r>
                            <a:rPr lang="de-DE" sz="2200" i="1" dirty="0" smtClean="0">
                              <a:latin typeface="Cambria Math" panose="02040503050406030204" pitchFamily="18" charset="0"/>
                            </a:rPr>
                            <m:t>5</m:t>
                          </m:r>
                        </m:den>
                      </m:f>
                      <m:r>
                        <a:rPr lang="de-DE" sz="2200" b="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2</m:t>
                          </m:r>
                        </m:num>
                        <m:den>
                          <m:r>
                            <a:rPr lang="de-DE" sz="2200" b="0" i="1" dirty="0" smtClean="0">
                              <a:latin typeface="Cambria Math" panose="02040503050406030204" pitchFamily="18" charset="0"/>
                            </a:rPr>
                            <m:t>4</m:t>
                          </m:r>
                        </m:den>
                      </m:f>
                      <m:r>
                        <a:rPr lang="de-DE" sz="2200" i="1" dirty="0" smtClean="0">
                          <a:latin typeface="Cambria Math" panose="02040503050406030204" pitchFamily="18" charset="0"/>
                        </a:rPr>
                        <m:t>⋅</m:t>
                      </m:r>
                      <m:f>
                        <m:fPr>
                          <m:ctrlPr>
                            <a:rPr lang="de-DE" sz="2200" i="1" dirty="0" smtClean="0">
                              <a:latin typeface="Cambria Math" panose="02040503050406030204" pitchFamily="18" charset="0"/>
                            </a:rPr>
                          </m:ctrlPr>
                        </m:fPr>
                        <m:num>
                          <m:r>
                            <a:rPr lang="de-DE" sz="2200" b="0" i="1" dirty="0" smtClean="0">
                              <a:latin typeface="Cambria Math" panose="02040503050406030204" pitchFamily="18" charset="0"/>
                            </a:rPr>
                            <m:t>1</m:t>
                          </m:r>
                        </m:num>
                        <m:den>
                          <m:r>
                            <a:rPr lang="de-DE" sz="2200" b="0" i="1" dirty="0" smtClean="0">
                              <a:latin typeface="Cambria Math" panose="02040503050406030204" pitchFamily="18" charset="0"/>
                            </a:rPr>
                            <m:t>3</m:t>
                          </m:r>
                        </m:den>
                      </m:f>
                      <m:r>
                        <a:rPr lang="de-DE" sz="220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9</m:t>
                          </m:r>
                        </m:num>
                        <m:den>
                          <m:r>
                            <a:rPr lang="de-DE" sz="2200" b="0" i="1" dirty="0" smtClean="0">
                              <a:latin typeface="Cambria Math" panose="02040503050406030204" pitchFamily="18" charset="0"/>
                            </a:rPr>
                            <m:t>15</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2</m:t>
                          </m:r>
                        </m:num>
                        <m:den>
                          <m:r>
                            <a:rPr lang="de-DE" sz="2200" b="0" i="1" dirty="0" smtClean="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18</m:t>
                          </m:r>
                        </m:num>
                        <m:den>
                          <m:r>
                            <a:rPr lang="de-DE" sz="2200" b="0" i="1" dirty="0" smtClean="0">
                              <a:latin typeface="Cambria Math" panose="02040503050406030204" pitchFamily="18" charset="0"/>
                            </a:rPr>
                            <m:t>30</m:t>
                          </m:r>
                        </m:den>
                      </m:f>
                      <m:r>
                        <a:rPr lang="de-DE" sz="2200" i="1" dirty="0">
                          <a:latin typeface="Cambria Math" panose="02040503050406030204" pitchFamily="18" charset="0"/>
                        </a:rPr>
                        <m:t>+</m:t>
                      </m:r>
                      <m:f>
                        <m:fPr>
                          <m:ctrlPr>
                            <a:rPr lang="de-DE" sz="2200" i="1" dirty="0">
                              <a:latin typeface="Cambria Math" panose="02040503050406030204" pitchFamily="18" charset="0"/>
                            </a:rPr>
                          </m:ctrlPr>
                        </m:fPr>
                        <m:num>
                          <m:r>
                            <a:rPr lang="de-DE" sz="2200" b="0" i="1" dirty="0" smtClean="0">
                              <a:latin typeface="Cambria Math" panose="02040503050406030204" pitchFamily="18" charset="0"/>
                            </a:rPr>
                            <m:t>2</m:t>
                          </m:r>
                        </m:num>
                        <m:den>
                          <m:r>
                            <a:rPr lang="de-DE" sz="2200" i="1" dirty="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20</m:t>
                          </m:r>
                        </m:num>
                        <m:den>
                          <m:r>
                            <a:rPr lang="de-DE" sz="2200" b="0" i="1" dirty="0" smtClean="0">
                              <a:latin typeface="Cambria Math" panose="02040503050406030204" pitchFamily="18" charset="0"/>
                            </a:rPr>
                            <m:t>30</m:t>
                          </m:r>
                        </m:den>
                      </m:f>
                      <m:r>
                        <a:rPr lang="de-DE" sz="2200" b="0" i="1" dirty="0" smtClean="0">
                          <a:latin typeface="Cambria Math" panose="02040503050406030204" pitchFamily="18" charset="0"/>
                        </a:rPr>
                        <m:t>=</m:t>
                      </m:r>
                      <m:f>
                        <m:fPr>
                          <m:ctrlPr>
                            <a:rPr lang="de-DE" sz="2200" b="0" i="1" dirty="0" smtClean="0">
                              <a:latin typeface="Cambria Math" panose="02040503050406030204" pitchFamily="18" charset="0"/>
                            </a:rPr>
                          </m:ctrlPr>
                        </m:fPr>
                        <m:num>
                          <m:r>
                            <a:rPr lang="de-DE" sz="2200" b="0" i="1" dirty="0" smtClean="0">
                              <a:latin typeface="Cambria Math" panose="02040503050406030204" pitchFamily="18" charset="0"/>
                            </a:rPr>
                            <m:t>2</m:t>
                          </m:r>
                        </m:num>
                        <m:den>
                          <m:r>
                            <a:rPr lang="de-DE" sz="2200" b="0" i="1" dirty="0" smtClean="0">
                              <a:latin typeface="Cambria Math" panose="02040503050406030204" pitchFamily="18" charset="0"/>
                            </a:rPr>
                            <m:t>3</m:t>
                          </m:r>
                        </m:den>
                      </m:f>
                    </m:oMath>
                  </m:oMathPara>
                </a14:m>
                <a:endParaRPr lang="de-DE" sz="2200" dirty="0" smtClean="0"/>
              </a:p>
              <a:p>
                <a:pPr marL="0" indent="0">
                  <a:buClrTx/>
                  <a:buSzPct val="100000"/>
                  <a:buNone/>
                </a:pPr>
                <a:endParaRPr lang="de-DE" sz="2200" dirty="0"/>
              </a:p>
            </p:txBody>
          </p:sp>
        </mc:Choice>
        <mc:Fallback>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8352680" y="230632"/>
                <a:ext cx="1547603" cy="584775"/>
              </a:xfrm>
              <a:prstGeom prst="rect">
                <a:avLst/>
              </a:prstGeom>
            </p:spPr>
            <p:txBody>
              <a:bodyPr wrap="none">
                <a:spAutoFit/>
              </a:bodyPr>
              <a:lstStyle/>
              <a:p>
                <a:pPr algn="r"/>
                <a14:m>
                  <m:oMath xmlns:m="http://schemas.openxmlformats.org/officeDocument/2006/math">
                    <m:r>
                      <a:rPr lang="de-DE" sz="1600" i="1" dirty="0" smtClean="0">
                        <a:latin typeface="Cambria Math" panose="02040503050406030204" pitchFamily="18" charset="0"/>
                      </a:rPr>
                      <m:t>4</m:t>
                    </m:r>
                    <m:r>
                      <a:rPr lang="de-DE" sz="1600" i="1" dirty="0" smtClean="0">
                        <a:latin typeface="Cambria Math" panose="02040503050406030204" pitchFamily="18" charset="0"/>
                      </a:rPr>
                      <m:t>𝑟</m:t>
                    </m:r>
                  </m:oMath>
                </a14:m>
                <a:r>
                  <a:rPr lang="de-DE" sz="1600" dirty="0" smtClean="0"/>
                  <a:t>, </a:t>
                </a:r>
                <a14:m>
                  <m:oMath xmlns:m="http://schemas.openxmlformats.org/officeDocument/2006/math">
                    <m:r>
                      <a:rPr lang="de-DE" sz="1600" i="1" dirty="0" smtClean="0">
                        <a:latin typeface="Cambria Math" panose="02040503050406030204" pitchFamily="18" charset="0"/>
                      </a:rPr>
                      <m:t>2</m:t>
                    </m:r>
                    <m:r>
                      <a:rPr lang="de-DE" sz="1600" i="1" dirty="0" smtClean="0">
                        <a:latin typeface="Cambria Math" panose="02040503050406030204" pitchFamily="18" charset="0"/>
                      </a:rPr>
                      <m:t>𝑠</m:t>
                    </m:r>
                  </m:oMath>
                </a14:m>
                <a:endParaRPr lang="de-DE" sz="1600" dirty="0" smtClean="0"/>
              </a:p>
              <a:p>
                <a:pPr algn="r"/>
                <a14:m>
                  <m:oMath xmlns:m="http://schemas.openxmlformats.org/officeDocument/2006/math">
                    <m:r>
                      <a:rPr lang="de-DE" sz="1600" i="1" dirty="0" smtClean="0">
                        <a:latin typeface="Cambria Math" panose="02040503050406030204" pitchFamily="18" charset="0"/>
                      </a:rPr>
                      <m:t>6</m:t>
                    </m:r>
                  </m:oMath>
                </a14:m>
                <a:r>
                  <a:rPr lang="de-DE" sz="1600" dirty="0" smtClean="0"/>
                  <a:t> Karten gesamt</a:t>
                </a:r>
                <a:endParaRPr lang="de-DE" sz="1600" dirty="0"/>
              </a:p>
            </p:txBody>
          </p:sp>
        </mc:Choice>
        <mc:Fallback xmlns="">
          <p:sp>
            <p:nvSpPr>
              <p:cNvPr id="2" name="Rechteck 1"/>
              <p:cNvSpPr>
                <a:spLocks noRot="1" noChangeAspect="1" noMove="1" noResize="1" noEditPoints="1" noAdjustHandles="1" noChangeArrowheads="1" noChangeShapeType="1" noTextEdit="1"/>
              </p:cNvSpPr>
              <p:nvPr/>
            </p:nvSpPr>
            <p:spPr>
              <a:xfrm>
                <a:off x="8352680" y="230632"/>
                <a:ext cx="1547603" cy="584775"/>
              </a:xfrm>
              <a:prstGeom prst="rect">
                <a:avLst/>
              </a:prstGeom>
              <a:blipFill>
                <a:blip r:embed="rId3"/>
                <a:stretch>
                  <a:fillRect t="-3125" r="-2362" b="-12500"/>
                </a:stretch>
              </a:blipFill>
            </p:spPr>
            <p:txBody>
              <a:bodyPr/>
              <a:lstStyle/>
              <a:p>
                <a:r>
                  <a:rPr lang="de-DE">
                    <a:noFill/>
                  </a:rPr>
                  <a:t> </a:t>
                </a:r>
              </a:p>
            </p:txBody>
          </p:sp>
        </mc:Fallback>
      </mc:AlternateContent>
      <p:grpSp>
        <p:nvGrpSpPr>
          <p:cNvPr id="47" name="Gruppieren 46"/>
          <p:cNvGrpSpPr/>
          <p:nvPr/>
        </p:nvGrpSpPr>
        <p:grpSpPr>
          <a:xfrm>
            <a:off x="825493" y="1773027"/>
            <a:ext cx="4344187" cy="2277189"/>
            <a:chOff x="935856" y="2881833"/>
            <a:chExt cx="4344187" cy="2277189"/>
          </a:xfrm>
        </p:grpSpPr>
        <p:grpSp>
          <p:nvGrpSpPr>
            <p:cNvPr id="48" name="Gruppieren 47"/>
            <p:cNvGrpSpPr/>
            <p:nvPr/>
          </p:nvGrpSpPr>
          <p:grpSpPr>
            <a:xfrm>
              <a:off x="935856" y="3380504"/>
              <a:ext cx="2183947" cy="1722626"/>
              <a:chOff x="935856" y="2921307"/>
              <a:chExt cx="2183947" cy="1722626"/>
            </a:xfrm>
          </p:grpSpPr>
          <p:cxnSp>
            <p:nvCxnSpPr>
              <p:cNvPr id="67" name="Gerader Verbinder 66"/>
              <p:cNvCxnSpPr/>
              <p:nvPr/>
            </p:nvCxnSpPr>
            <p:spPr>
              <a:xfrm>
                <a:off x="935856" y="3563813"/>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935856" y="3563813"/>
                <a:ext cx="72008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feld 68"/>
                  <p:cNvSpPr txBox="1"/>
                  <p:nvPr/>
                </p:nvSpPr>
                <p:spPr>
                  <a:xfrm>
                    <a:off x="1666701" y="335754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69" name="Textfeld 68"/>
                  <p:cNvSpPr txBox="1">
                    <a:spLocks noRot="1" noChangeAspect="1" noMove="1" noResize="1" noEditPoints="1" noAdjustHandles="1" noChangeArrowheads="1" noChangeShapeType="1" noTextEdit="1"/>
                  </p:cNvSpPr>
                  <p:nvPr/>
                </p:nvSpPr>
                <p:spPr>
                  <a:xfrm>
                    <a:off x="1666701" y="3357547"/>
                    <a:ext cx="351635"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0" name="Textfeld 69"/>
                  <p:cNvSpPr txBox="1"/>
                  <p:nvPr/>
                </p:nvSpPr>
                <p:spPr>
                  <a:xfrm>
                    <a:off x="1655936" y="377054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70" name="Textfeld 69"/>
                  <p:cNvSpPr txBox="1">
                    <a:spLocks noRot="1" noChangeAspect="1" noMove="1" noResize="1" noEditPoints="1" noAdjustHandles="1" noChangeArrowheads="1" noChangeShapeType="1" noTextEdit="1"/>
                  </p:cNvSpPr>
                  <p:nvPr/>
                </p:nvSpPr>
                <p:spPr>
                  <a:xfrm>
                    <a:off x="1655936" y="3770545"/>
                    <a:ext cx="351635" cy="369332"/>
                  </a:xfrm>
                  <a:prstGeom prst="rect">
                    <a:avLst/>
                  </a:prstGeom>
                  <a:blipFill>
                    <a:blip r:embed="rId5"/>
                    <a:stretch>
                      <a:fillRect/>
                    </a:stretch>
                  </a:blipFill>
                </p:spPr>
                <p:txBody>
                  <a:bodyPr/>
                  <a:lstStyle/>
                  <a:p>
                    <a:r>
                      <a:rPr lang="de-DE">
                        <a:noFill/>
                      </a:rPr>
                      <a:t> </a:t>
                    </a:r>
                  </a:p>
                </p:txBody>
              </p:sp>
            </mc:Fallback>
          </mc:AlternateContent>
          <p:cxnSp>
            <p:nvCxnSpPr>
              <p:cNvPr id="71" name="Gerader Verbinder 70"/>
              <p:cNvCxnSpPr/>
              <p:nvPr/>
            </p:nvCxnSpPr>
            <p:spPr>
              <a:xfrm>
                <a:off x="1983386" y="4046269"/>
                <a:ext cx="72008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1983386" y="4034194"/>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feld 72"/>
                  <p:cNvSpPr txBox="1"/>
                  <p:nvPr/>
                </p:nvSpPr>
                <p:spPr>
                  <a:xfrm>
                    <a:off x="2735578" y="3852818"/>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73" name="Textfeld 72"/>
                  <p:cNvSpPr txBox="1">
                    <a:spLocks noRot="1" noChangeAspect="1" noMove="1" noResize="1" noEditPoints="1" noAdjustHandles="1" noChangeArrowheads="1" noChangeShapeType="1" noTextEdit="1"/>
                  </p:cNvSpPr>
                  <p:nvPr/>
                </p:nvSpPr>
                <p:spPr>
                  <a:xfrm>
                    <a:off x="2735578" y="3852818"/>
                    <a:ext cx="351635" cy="36933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4" name="Textfeld 73"/>
                  <p:cNvSpPr txBox="1"/>
                  <p:nvPr/>
                </p:nvSpPr>
                <p:spPr>
                  <a:xfrm>
                    <a:off x="2724813" y="4274601"/>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74" name="Textfeld 73"/>
                  <p:cNvSpPr txBox="1">
                    <a:spLocks noRot="1" noChangeAspect="1" noMove="1" noResize="1" noEditPoints="1" noAdjustHandles="1" noChangeArrowheads="1" noChangeShapeType="1" noTextEdit="1"/>
                  </p:cNvSpPr>
                  <p:nvPr/>
                </p:nvSpPr>
                <p:spPr>
                  <a:xfrm>
                    <a:off x="2724813" y="4274601"/>
                    <a:ext cx="351635" cy="369332"/>
                  </a:xfrm>
                  <a:prstGeom prst="rect">
                    <a:avLst/>
                  </a:prstGeom>
                  <a:blipFill>
                    <a:blip r:embed="rId7"/>
                    <a:stretch>
                      <a:fillRect/>
                    </a:stretch>
                  </a:blipFill>
                </p:spPr>
                <p:txBody>
                  <a:bodyPr/>
                  <a:lstStyle/>
                  <a:p>
                    <a:r>
                      <a:rPr lang="de-DE">
                        <a:noFill/>
                      </a:rPr>
                      <a:t> </a:t>
                    </a:r>
                  </a:p>
                </p:txBody>
              </p:sp>
            </mc:Fallback>
          </mc:AlternateContent>
          <p:cxnSp>
            <p:nvCxnSpPr>
              <p:cNvPr id="75" name="Gerader Verbinder 74"/>
              <p:cNvCxnSpPr/>
              <p:nvPr/>
            </p:nvCxnSpPr>
            <p:spPr>
              <a:xfrm flipV="1">
                <a:off x="2015976" y="3150542"/>
                <a:ext cx="792088" cy="4055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2015976" y="3563073"/>
                <a:ext cx="79208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feld 76"/>
                  <p:cNvSpPr txBox="1"/>
                  <p:nvPr/>
                </p:nvSpPr>
                <p:spPr>
                  <a:xfrm>
                    <a:off x="2768168" y="338169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77" name="Textfeld 76"/>
                  <p:cNvSpPr txBox="1">
                    <a:spLocks noRot="1" noChangeAspect="1" noMove="1" noResize="1" noEditPoints="1" noAdjustHandles="1" noChangeArrowheads="1" noChangeShapeType="1" noTextEdit="1"/>
                  </p:cNvSpPr>
                  <p:nvPr/>
                </p:nvSpPr>
                <p:spPr>
                  <a:xfrm>
                    <a:off x="2768168" y="3381697"/>
                    <a:ext cx="351635" cy="36933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Textfeld 77"/>
                  <p:cNvSpPr txBox="1"/>
                  <p:nvPr/>
                </p:nvSpPr>
                <p:spPr>
                  <a:xfrm>
                    <a:off x="2757403" y="2921307"/>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78" name="Textfeld 77"/>
                  <p:cNvSpPr txBox="1">
                    <a:spLocks noRot="1" noChangeAspect="1" noMove="1" noResize="1" noEditPoints="1" noAdjustHandles="1" noChangeArrowheads="1" noChangeShapeType="1" noTextEdit="1"/>
                  </p:cNvSpPr>
                  <p:nvPr/>
                </p:nvSpPr>
                <p:spPr>
                  <a:xfrm>
                    <a:off x="2757403" y="2921307"/>
                    <a:ext cx="351635" cy="369332"/>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9" name="Textfeld 78"/>
                  <p:cNvSpPr txBox="1"/>
                  <p:nvPr/>
                </p:nvSpPr>
                <p:spPr>
                  <a:xfrm>
                    <a:off x="1150551" y="3290639"/>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4/6</m:t>
                          </m:r>
                        </m:oMath>
                      </m:oMathPara>
                    </a14:m>
                    <a:endParaRPr lang="de-DE" sz="1200" dirty="0"/>
                  </a:p>
                </p:txBody>
              </p:sp>
            </mc:Choice>
            <mc:Fallback xmlns="">
              <p:sp>
                <p:nvSpPr>
                  <p:cNvPr id="79" name="Textfeld 78"/>
                  <p:cNvSpPr txBox="1">
                    <a:spLocks noRot="1" noChangeAspect="1" noMove="1" noResize="1" noEditPoints="1" noAdjustHandles="1" noChangeArrowheads="1" noChangeShapeType="1" noTextEdit="1"/>
                  </p:cNvSpPr>
                  <p:nvPr/>
                </p:nvSpPr>
                <p:spPr>
                  <a:xfrm>
                    <a:off x="1150551" y="3290639"/>
                    <a:ext cx="465192" cy="276999"/>
                  </a:xfrm>
                  <a:prstGeom prst="rect">
                    <a:avLst/>
                  </a:prstGeom>
                  <a:blipFill>
                    <a:blip r:embed="rId10"/>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0" name="Textfeld 79"/>
                  <p:cNvSpPr txBox="1"/>
                  <p:nvPr/>
                </p:nvSpPr>
                <p:spPr>
                  <a:xfrm rot="1722634">
                    <a:off x="1079872" y="3790870"/>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2/6</m:t>
                          </m:r>
                        </m:oMath>
                      </m:oMathPara>
                    </a14:m>
                    <a:endParaRPr lang="de-DE" sz="1200" dirty="0"/>
                  </a:p>
                </p:txBody>
              </p:sp>
            </mc:Choice>
            <mc:Fallback xmlns="">
              <p:sp>
                <p:nvSpPr>
                  <p:cNvPr id="80" name="Textfeld 79"/>
                  <p:cNvSpPr txBox="1">
                    <a:spLocks noRot="1" noChangeAspect="1" noMove="1" noResize="1" noEditPoints="1" noAdjustHandles="1" noChangeArrowheads="1" noChangeShapeType="1" noTextEdit="1"/>
                  </p:cNvSpPr>
                  <p:nvPr/>
                </p:nvSpPr>
                <p:spPr>
                  <a:xfrm rot="1722634">
                    <a:off x="1079872" y="3790870"/>
                    <a:ext cx="465192" cy="276999"/>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Textfeld 80"/>
                  <p:cNvSpPr txBox="1"/>
                  <p:nvPr/>
                </p:nvSpPr>
                <p:spPr>
                  <a:xfrm rot="19989076">
                    <a:off x="2125463" y="307786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2/5</m:t>
                          </m:r>
                        </m:oMath>
                      </m:oMathPara>
                    </a14:m>
                    <a:endParaRPr lang="de-DE" sz="1200" dirty="0"/>
                  </a:p>
                </p:txBody>
              </p:sp>
            </mc:Choice>
            <mc:Fallback xmlns="">
              <p:sp>
                <p:nvSpPr>
                  <p:cNvPr id="81" name="Textfeld 80"/>
                  <p:cNvSpPr txBox="1">
                    <a:spLocks noRot="1" noChangeAspect="1" noMove="1" noResize="1" noEditPoints="1" noAdjustHandles="1" noChangeArrowheads="1" noChangeShapeType="1" noTextEdit="1"/>
                  </p:cNvSpPr>
                  <p:nvPr/>
                </p:nvSpPr>
                <p:spPr>
                  <a:xfrm rot="19989076">
                    <a:off x="2125463" y="3077868"/>
                    <a:ext cx="465192" cy="276999"/>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2" name="Textfeld 81"/>
                  <p:cNvSpPr txBox="1"/>
                  <p:nvPr/>
                </p:nvSpPr>
                <p:spPr>
                  <a:xfrm>
                    <a:off x="2333347" y="3320722"/>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3/5</m:t>
                          </m:r>
                        </m:oMath>
                      </m:oMathPara>
                    </a14:m>
                    <a:endParaRPr lang="de-DE" sz="1200" dirty="0"/>
                  </a:p>
                </p:txBody>
              </p:sp>
            </mc:Choice>
            <mc:Fallback xmlns="">
              <p:sp>
                <p:nvSpPr>
                  <p:cNvPr id="82" name="Textfeld 81"/>
                  <p:cNvSpPr txBox="1">
                    <a:spLocks noRot="1" noChangeAspect="1" noMove="1" noResize="1" noEditPoints="1" noAdjustHandles="1" noChangeArrowheads="1" noChangeShapeType="1" noTextEdit="1"/>
                  </p:cNvSpPr>
                  <p:nvPr/>
                </p:nvSpPr>
                <p:spPr>
                  <a:xfrm>
                    <a:off x="2333347" y="3320722"/>
                    <a:ext cx="465192" cy="276999"/>
                  </a:xfrm>
                  <a:prstGeom prst="rect">
                    <a:avLst/>
                  </a:prstGeom>
                  <a:blipFill>
                    <a:blip r:embed="rId13"/>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3" name="Textfeld 82"/>
                  <p:cNvSpPr txBox="1"/>
                  <p:nvPr/>
                </p:nvSpPr>
                <p:spPr>
                  <a:xfrm>
                    <a:off x="2304008" y="3790870"/>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4/5</m:t>
                          </m:r>
                        </m:oMath>
                      </m:oMathPara>
                    </a14:m>
                    <a:endParaRPr lang="de-DE" sz="1200" dirty="0"/>
                  </a:p>
                </p:txBody>
              </p:sp>
            </mc:Choice>
            <mc:Fallback xmlns="">
              <p:sp>
                <p:nvSpPr>
                  <p:cNvPr id="83" name="Textfeld 82"/>
                  <p:cNvSpPr txBox="1">
                    <a:spLocks noRot="1" noChangeAspect="1" noMove="1" noResize="1" noEditPoints="1" noAdjustHandles="1" noChangeArrowheads="1" noChangeShapeType="1" noTextEdit="1"/>
                  </p:cNvSpPr>
                  <p:nvPr/>
                </p:nvSpPr>
                <p:spPr>
                  <a:xfrm>
                    <a:off x="2304008" y="3790870"/>
                    <a:ext cx="465192" cy="276999"/>
                  </a:xfrm>
                  <a:prstGeom prst="rect">
                    <a:avLst/>
                  </a:prstGeom>
                  <a:blipFill>
                    <a:blip r:embed="rId14"/>
                    <a:stretch>
                      <a:fillRect b="-434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4" name="Textfeld 83"/>
                  <p:cNvSpPr txBox="1"/>
                  <p:nvPr/>
                </p:nvSpPr>
                <p:spPr>
                  <a:xfrm rot="1492382">
                    <a:off x="2307618" y="4075442"/>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1/5</m:t>
                          </m:r>
                        </m:oMath>
                      </m:oMathPara>
                    </a14:m>
                    <a:endParaRPr lang="de-DE" sz="1200" dirty="0"/>
                  </a:p>
                </p:txBody>
              </p:sp>
            </mc:Choice>
            <mc:Fallback xmlns="">
              <p:sp>
                <p:nvSpPr>
                  <p:cNvPr id="84" name="Textfeld 83"/>
                  <p:cNvSpPr txBox="1">
                    <a:spLocks noRot="1" noChangeAspect="1" noMove="1" noResize="1" noEditPoints="1" noAdjustHandles="1" noChangeArrowheads="1" noChangeShapeType="1" noTextEdit="1"/>
                  </p:cNvSpPr>
                  <p:nvPr/>
                </p:nvSpPr>
                <p:spPr>
                  <a:xfrm rot="1492382">
                    <a:off x="2307618" y="4075442"/>
                    <a:ext cx="465192" cy="276999"/>
                  </a:xfrm>
                  <a:prstGeom prst="rect">
                    <a:avLst/>
                  </a:prstGeom>
                  <a:blipFill>
                    <a:blip r:embed="rId15"/>
                    <a:stretch>
                      <a:fillRect/>
                    </a:stretch>
                  </a:blipFill>
                </p:spPr>
                <p:txBody>
                  <a:bodyPr/>
                  <a:lstStyle/>
                  <a:p>
                    <a:r>
                      <a:rPr lang="de-DE">
                        <a:noFill/>
                      </a:rPr>
                      <a:t> </a:t>
                    </a:r>
                  </a:p>
                </p:txBody>
              </p:sp>
            </mc:Fallback>
          </mc:AlternateContent>
        </p:grpSp>
        <p:cxnSp>
          <p:nvCxnSpPr>
            <p:cNvPr id="49" name="Gerader Verbinder 48"/>
            <p:cNvCxnSpPr/>
            <p:nvPr/>
          </p:nvCxnSpPr>
          <p:spPr>
            <a:xfrm flipV="1">
              <a:off x="3161852" y="3609739"/>
              <a:ext cx="720080" cy="405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a:off x="3161852" y="4015295"/>
              <a:ext cx="720080" cy="3600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3875259" y="421188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51" name="Textfeld 50"/>
                <p:cNvSpPr txBox="1">
                  <a:spLocks noRot="1" noChangeAspect="1" noMove="1" noResize="1" noEditPoints="1" noAdjustHandles="1" noChangeArrowheads="1" noChangeShapeType="1" noTextEdit="1"/>
                </p:cNvSpPr>
                <p:nvPr/>
              </p:nvSpPr>
              <p:spPr>
                <a:xfrm>
                  <a:off x="3875259" y="4211885"/>
                  <a:ext cx="351635" cy="369332"/>
                </a:xfrm>
                <a:prstGeom prst="rect">
                  <a:avLst/>
                </a:prstGeom>
                <a:blipFill>
                  <a:blip r:embed="rId1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3864494" y="337023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52" name="Textfeld 51"/>
                <p:cNvSpPr txBox="1">
                  <a:spLocks noRot="1" noChangeAspect="1" noMove="1" noResize="1" noEditPoints="1" noAdjustHandles="1" noChangeArrowheads="1" noChangeShapeType="1" noTextEdit="1"/>
                </p:cNvSpPr>
                <p:nvPr/>
              </p:nvSpPr>
              <p:spPr>
                <a:xfrm>
                  <a:off x="3864494" y="3370239"/>
                  <a:ext cx="351635" cy="369332"/>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Textfeld 52"/>
                <p:cNvSpPr txBox="1"/>
                <p:nvPr/>
              </p:nvSpPr>
              <p:spPr>
                <a:xfrm rot="19989076">
                  <a:off x="3201756" y="3552575"/>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2/4</m:t>
                        </m:r>
                      </m:oMath>
                    </m:oMathPara>
                  </a14:m>
                  <a:endParaRPr lang="de-DE" sz="1200" dirty="0"/>
                </a:p>
              </p:txBody>
            </p:sp>
          </mc:Choice>
          <mc:Fallback xmlns="">
            <p:sp>
              <p:nvSpPr>
                <p:cNvPr id="53" name="Textfeld 52"/>
                <p:cNvSpPr txBox="1">
                  <a:spLocks noRot="1" noChangeAspect="1" noMove="1" noResize="1" noEditPoints="1" noAdjustHandles="1" noChangeArrowheads="1" noChangeShapeType="1" noTextEdit="1"/>
                </p:cNvSpPr>
                <p:nvPr/>
              </p:nvSpPr>
              <p:spPr>
                <a:xfrm rot="19989076">
                  <a:off x="3201756" y="3552575"/>
                  <a:ext cx="465192" cy="276999"/>
                </a:xfrm>
                <a:prstGeom prst="rect">
                  <a:avLst/>
                </a:prstGeom>
                <a:blipFill>
                  <a:blip r:embed="rId1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p:cNvSpPr txBox="1"/>
                <p:nvPr/>
              </p:nvSpPr>
              <p:spPr>
                <a:xfrm rot="1772194">
                  <a:off x="3417055" y="400084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2/4</m:t>
                        </m:r>
                      </m:oMath>
                    </m:oMathPara>
                  </a14:m>
                  <a:endParaRPr lang="de-DE" sz="1200" dirty="0"/>
                </a:p>
              </p:txBody>
            </p:sp>
          </mc:Choice>
          <mc:Fallback xmlns="">
            <p:sp>
              <p:nvSpPr>
                <p:cNvPr id="54" name="Textfeld 53"/>
                <p:cNvSpPr txBox="1">
                  <a:spLocks noRot="1" noChangeAspect="1" noMove="1" noResize="1" noEditPoints="1" noAdjustHandles="1" noChangeArrowheads="1" noChangeShapeType="1" noTextEdit="1"/>
                </p:cNvSpPr>
                <p:nvPr/>
              </p:nvSpPr>
              <p:spPr>
                <a:xfrm rot="1772194">
                  <a:off x="3417055" y="4000848"/>
                  <a:ext cx="465192" cy="276999"/>
                </a:xfrm>
                <a:prstGeom prst="rect">
                  <a:avLst/>
                </a:prstGeom>
                <a:blipFill>
                  <a:blip r:embed="rId19"/>
                  <a:stretch>
                    <a:fillRect/>
                  </a:stretch>
                </a:blipFill>
              </p:spPr>
              <p:txBody>
                <a:bodyPr/>
                <a:lstStyle/>
                <a:p>
                  <a:r>
                    <a:rPr lang="de-DE">
                      <a:noFill/>
                    </a:rPr>
                    <a:t> </a:t>
                  </a:r>
                </a:p>
              </p:txBody>
            </p:sp>
          </mc:Fallback>
        </mc:AlternateContent>
        <p:cxnSp>
          <p:nvCxnSpPr>
            <p:cNvPr id="55" name="Gerader Verbinder 54"/>
            <p:cNvCxnSpPr/>
            <p:nvPr/>
          </p:nvCxnSpPr>
          <p:spPr>
            <a:xfrm flipV="1">
              <a:off x="4152509" y="3107342"/>
              <a:ext cx="792088" cy="4055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feld 55"/>
                <p:cNvSpPr txBox="1"/>
                <p:nvPr/>
              </p:nvSpPr>
              <p:spPr>
                <a:xfrm>
                  <a:off x="4904701" y="3372405"/>
                  <a:ext cx="351635" cy="369332"/>
                </a:xfrm>
                <a:prstGeom prst="rect">
                  <a:avLst/>
                </a:prstGeom>
                <a:noFill/>
                <a:ln w="31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4904701" y="3372405"/>
                  <a:ext cx="351635" cy="369332"/>
                </a:xfrm>
                <a:prstGeom prst="rect">
                  <a:avLst/>
                </a:prstGeom>
                <a:blipFill>
                  <a:blip r:embed="rId20"/>
                  <a:stretch>
                    <a:fillRect/>
                  </a:stretch>
                </a:blipFill>
                <a:ln w="3175">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rot="19989076">
                  <a:off x="4261996" y="3034668"/>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1/3</m:t>
                        </m:r>
                      </m:oMath>
                    </m:oMathPara>
                  </a14:m>
                  <a:endParaRPr lang="de-DE" sz="1200" dirty="0"/>
                </a:p>
              </p:txBody>
            </p:sp>
          </mc:Choice>
          <mc:Fallback xmlns="">
            <p:sp>
              <p:nvSpPr>
                <p:cNvPr id="57" name="Textfeld 56"/>
                <p:cNvSpPr txBox="1">
                  <a:spLocks noRot="1" noChangeAspect="1" noMove="1" noResize="1" noEditPoints="1" noAdjustHandles="1" noChangeArrowheads="1" noChangeShapeType="1" noTextEdit="1"/>
                </p:cNvSpPr>
                <p:nvPr/>
              </p:nvSpPr>
              <p:spPr>
                <a:xfrm rot="19989076">
                  <a:off x="4261996" y="3034668"/>
                  <a:ext cx="465192" cy="276999"/>
                </a:xfrm>
                <a:prstGeom prst="rect">
                  <a:avLst/>
                </a:prstGeom>
                <a:blipFill>
                  <a:blip r:embed="rId2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4469880" y="3330247"/>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2/3</m:t>
                        </m:r>
                      </m:oMath>
                    </m:oMathPara>
                  </a14:m>
                  <a:endParaRPr lang="de-DE" sz="1200" dirty="0"/>
                </a:p>
              </p:txBody>
            </p:sp>
          </mc:Choice>
          <mc:Fallback xmlns="">
            <p:sp>
              <p:nvSpPr>
                <p:cNvPr id="58" name="Textfeld 57"/>
                <p:cNvSpPr txBox="1">
                  <a:spLocks noRot="1" noChangeAspect="1" noMove="1" noResize="1" noEditPoints="1" noAdjustHandles="1" noChangeArrowheads="1" noChangeShapeType="1" noTextEdit="1"/>
                </p:cNvSpPr>
                <p:nvPr/>
              </p:nvSpPr>
              <p:spPr>
                <a:xfrm>
                  <a:off x="4469880" y="3330247"/>
                  <a:ext cx="465192" cy="276999"/>
                </a:xfrm>
                <a:prstGeom prst="rect">
                  <a:avLst/>
                </a:prstGeom>
                <a:blipFill>
                  <a:blip r:embed="rId22"/>
                  <a:stretch>
                    <a:fillRect b="-4348"/>
                  </a:stretch>
                </a:blipFill>
              </p:spPr>
              <p:txBody>
                <a:bodyPr/>
                <a:lstStyle/>
                <a:p>
                  <a:r>
                    <a:rPr lang="de-DE">
                      <a:noFill/>
                    </a:rPr>
                    <a:t> </a:t>
                  </a:r>
                </a:p>
              </p:txBody>
            </p:sp>
          </mc:Fallback>
        </mc:AlternateContent>
        <p:cxnSp>
          <p:nvCxnSpPr>
            <p:cNvPr id="59" name="Gerader Verbinder 58"/>
            <p:cNvCxnSpPr/>
            <p:nvPr/>
          </p:nvCxnSpPr>
          <p:spPr>
            <a:xfrm>
              <a:off x="4176216" y="3563813"/>
              <a:ext cx="72008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feld 59"/>
                <p:cNvSpPr txBox="1"/>
                <p:nvPr/>
              </p:nvSpPr>
              <p:spPr>
                <a:xfrm>
                  <a:off x="4904701" y="2881833"/>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60" name="Textfeld 59"/>
                <p:cNvSpPr txBox="1">
                  <a:spLocks noRot="1" noChangeAspect="1" noMove="1" noResize="1" noEditPoints="1" noAdjustHandles="1" noChangeArrowheads="1" noChangeShapeType="1" noTextEdit="1"/>
                </p:cNvSpPr>
                <p:nvPr/>
              </p:nvSpPr>
              <p:spPr>
                <a:xfrm>
                  <a:off x="4904701" y="2881833"/>
                  <a:ext cx="351635" cy="369332"/>
                </a:xfrm>
                <a:prstGeom prst="rect">
                  <a:avLst/>
                </a:prstGeom>
                <a:blipFill>
                  <a:blip r:embed="rId23"/>
                  <a:stretch>
                    <a:fillRect/>
                  </a:stretch>
                </a:blipFill>
              </p:spPr>
              <p:txBody>
                <a:bodyPr/>
                <a:lstStyle/>
                <a:p>
                  <a:r>
                    <a:rPr lang="de-DE">
                      <a:noFill/>
                    </a:rPr>
                    <a:t> </a:t>
                  </a:r>
                </a:p>
              </p:txBody>
            </p:sp>
          </mc:Fallback>
        </mc:AlternateContent>
        <p:cxnSp>
          <p:nvCxnSpPr>
            <p:cNvPr id="61" name="Gerader Verbinder 60"/>
            <p:cNvCxnSpPr/>
            <p:nvPr/>
          </p:nvCxnSpPr>
          <p:spPr>
            <a:xfrm>
              <a:off x="4176216" y="4490200"/>
              <a:ext cx="815795" cy="4796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feld 61"/>
                <p:cNvSpPr txBox="1"/>
                <p:nvPr/>
              </p:nvSpPr>
              <p:spPr>
                <a:xfrm>
                  <a:off x="4928408" y="4274601"/>
                  <a:ext cx="351635" cy="369332"/>
                </a:xfrm>
                <a:prstGeom prst="rect">
                  <a:avLst/>
                </a:prstGeom>
                <a:noFill/>
                <a:ln>
                  <a:solidFill>
                    <a:schemeClr val="tx1"/>
                  </a:solidFill>
                  <a:prstDash val="solid"/>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𝑟</m:t>
                        </m:r>
                      </m:oMath>
                    </m:oMathPara>
                  </a14:m>
                  <a:endParaRPr lang="de-DE" dirty="0"/>
                </a:p>
              </p:txBody>
            </p:sp>
          </mc:Choice>
          <mc:Fallback xmlns="">
            <p:sp>
              <p:nvSpPr>
                <p:cNvPr id="62" name="Textfeld 61"/>
                <p:cNvSpPr txBox="1">
                  <a:spLocks noRot="1" noChangeAspect="1" noMove="1" noResize="1" noEditPoints="1" noAdjustHandles="1" noChangeArrowheads="1" noChangeShapeType="1" noTextEdit="1"/>
                </p:cNvSpPr>
                <p:nvPr/>
              </p:nvSpPr>
              <p:spPr>
                <a:xfrm>
                  <a:off x="4928408" y="4274601"/>
                  <a:ext cx="351635" cy="369332"/>
                </a:xfrm>
                <a:prstGeom prst="rect">
                  <a:avLst/>
                </a:prstGeom>
                <a:blipFill>
                  <a:blip r:embed="rId24"/>
                  <a:stretch>
                    <a:fillRect/>
                  </a:stretch>
                </a:blipFill>
                <a:ln>
                  <a:solidFill>
                    <a:schemeClr val="tx1"/>
                  </a:solidFill>
                  <a:prstDash val="solid"/>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rot="1755524">
                  <a:off x="4540259" y="4555217"/>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2/3</m:t>
                        </m:r>
                      </m:oMath>
                    </m:oMathPara>
                  </a14:m>
                  <a:endParaRPr lang="de-DE" sz="1200" dirty="0"/>
                </a:p>
              </p:txBody>
            </p:sp>
          </mc:Choice>
          <mc:Fallback xmlns="">
            <p:sp>
              <p:nvSpPr>
                <p:cNvPr id="63" name="Textfeld 62"/>
                <p:cNvSpPr txBox="1">
                  <a:spLocks noRot="1" noChangeAspect="1" noMove="1" noResize="1" noEditPoints="1" noAdjustHandles="1" noChangeArrowheads="1" noChangeShapeType="1" noTextEdit="1"/>
                </p:cNvSpPr>
                <p:nvPr/>
              </p:nvSpPr>
              <p:spPr>
                <a:xfrm rot="1755524">
                  <a:off x="4540259" y="4555217"/>
                  <a:ext cx="465192" cy="276999"/>
                </a:xfrm>
                <a:prstGeom prst="rect">
                  <a:avLst/>
                </a:prstGeom>
                <a:blipFill>
                  <a:blip r:embed="rId2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Textfeld 63"/>
                <p:cNvSpPr txBox="1"/>
                <p:nvPr/>
              </p:nvSpPr>
              <p:spPr>
                <a:xfrm>
                  <a:off x="4493587" y="4208293"/>
                  <a:ext cx="4651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1/3</m:t>
                        </m:r>
                      </m:oMath>
                    </m:oMathPara>
                  </a14:m>
                  <a:endParaRPr lang="de-DE" sz="1200" dirty="0"/>
                </a:p>
              </p:txBody>
            </p:sp>
          </mc:Choice>
          <mc:Fallback xmlns="">
            <p:sp>
              <p:nvSpPr>
                <p:cNvPr id="64" name="Textfeld 63"/>
                <p:cNvSpPr txBox="1">
                  <a:spLocks noRot="1" noChangeAspect="1" noMove="1" noResize="1" noEditPoints="1" noAdjustHandles="1" noChangeArrowheads="1" noChangeShapeType="1" noTextEdit="1"/>
                </p:cNvSpPr>
                <p:nvPr/>
              </p:nvSpPr>
              <p:spPr>
                <a:xfrm>
                  <a:off x="4493587" y="4208293"/>
                  <a:ext cx="465192" cy="276999"/>
                </a:xfrm>
                <a:prstGeom prst="rect">
                  <a:avLst/>
                </a:prstGeom>
                <a:blipFill>
                  <a:blip r:embed="rId26"/>
                  <a:stretch>
                    <a:fillRect b="-4348"/>
                  </a:stretch>
                </a:blipFill>
              </p:spPr>
              <p:txBody>
                <a:bodyPr/>
                <a:lstStyle/>
                <a:p>
                  <a:r>
                    <a:rPr lang="de-DE">
                      <a:noFill/>
                    </a:rPr>
                    <a:t> </a:t>
                  </a:r>
                </a:p>
              </p:txBody>
            </p:sp>
          </mc:Fallback>
        </mc:AlternateContent>
        <p:cxnSp>
          <p:nvCxnSpPr>
            <p:cNvPr id="65" name="Gerader Verbinder 64"/>
            <p:cNvCxnSpPr/>
            <p:nvPr/>
          </p:nvCxnSpPr>
          <p:spPr>
            <a:xfrm>
              <a:off x="4197827" y="4466009"/>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feld 65"/>
                <p:cNvSpPr txBox="1"/>
                <p:nvPr/>
              </p:nvSpPr>
              <p:spPr>
                <a:xfrm>
                  <a:off x="4926013" y="478969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𝑠</m:t>
                        </m:r>
                      </m:oMath>
                    </m:oMathPara>
                  </a14:m>
                  <a:endParaRPr lang="de-DE" dirty="0"/>
                </a:p>
              </p:txBody>
            </p:sp>
          </mc:Choice>
          <mc:Fallback xmlns="">
            <p:sp>
              <p:nvSpPr>
                <p:cNvPr id="66" name="Textfeld 65"/>
                <p:cNvSpPr txBox="1">
                  <a:spLocks noRot="1" noChangeAspect="1" noMove="1" noResize="1" noEditPoints="1" noAdjustHandles="1" noChangeArrowheads="1" noChangeShapeType="1" noTextEdit="1"/>
                </p:cNvSpPr>
                <p:nvPr/>
              </p:nvSpPr>
              <p:spPr>
                <a:xfrm>
                  <a:off x="4926013" y="4789690"/>
                  <a:ext cx="351635" cy="369332"/>
                </a:xfrm>
                <a:prstGeom prst="rect">
                  <a:avLst/>
                </a:prstGeom>
                <a:blipFill>
                  <a:blip r:embed="rId27"/>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749228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ClrTx/>
                  <a:buSzPct val="100000"/>
                  <a:buNone/>
                </a:pPr>
                <a:r>
                  <a:rPr lang="de-DE" sz="2200" b="1" dirty="0" smtClean="0"/>
                  <a:t>Ergebnis: </a:t>
                </a:r>
              </a:p>
              <a:p>
                <a:pPr marL="0" indent="0">
                  <a:buClrTx/>
                  <a:buSzPct val="100000"/>
                  <a:buNone/>
                </a:pPr>
                <a:r>
                  <a:rPr lang="de-DE" sz="2200" dirty="0" smtClean="0"/>
                  <a:t>Die Wahrscheinlichkeit </a:t>
                </a:r>
                <a14:m>
                  <m:oMath xmlns:m="http://schemas.openxmlformats.org/officeDocument/2006/math">
                    <m:r>
                      <a:rPr lang="de-DE" sz="2200" i="1" dirty="0" smtClean="0">
                        <a:latin typeface="Cambria Math" panose="02040503050406030204" pitchFamily="18" charset="0"/>
                      </a:rPr>
                      <m:t>𝐴</m:t>
                    </m:r>
                  </m:oMath>
                </a14:m>
                <a:r>
                  <a:rPr lang="de-DE" sz="2200" dirty="0" smtClean="0"/>
                  <a:t> für Annas Sieg in der ersten Runde ist </a:t>
                </a:r>
                <a14:m>
                  <m:oMath xmlns:m="http://schemas.openxmlformats.org/officeDocument/2006/math">
                    <m:f>
                      <m:fPr>
                        <m:ctrlPr>
                          <a:rPr lang="de-DE" sz="2200" i="1" dirty="0">
                            <a:latin typeface="Cambria Math" panose="02040503050406030204" pitchFamily="18" charset="0"/>
                          </a:rPr>
                        </m:ctrlPr>
                      </m:fPr>
                      <m:num>
                        <m:r>
                          <a:rPr lang="de-DE" sz="2200" i="1" dirty="0">
                            <a:latin typeface="Cambria Math" panose="02040503050406030204" pitchFamily="18" charset="0"/>
                          </a:rPr>
                          <m:t>9</m:t>
                        </m:r>
                      </m:num>
                      <m:den>
                        <m:r>
                          <a:rPr lang="de-DE" sz="2200" i="1" dirty="0">
                            <a:latin typeface="Cambria Math" panose="02040503050406030204" pitchFamily="18" charset="0"/>
                          </a:rPr>
                          <m:t>15</m:t>
                        </m:r>
                      </m:den>
                    </m:f>
                    <m:r>
                      <a:rPr lang="de-DE" sz="2200" b="0" i="1" dirty="0" smtClean="0">
                        <a:latin typeface="Cambria Math" panose="02040503050406030204" pitchFamily="18" charset="0"/>
                      </a:rPr>
                      <m:t>=</m:t>
                    </m:r>
                    <m:r>
                      <a:rPr lang="de-DE" sz="2200" i="1" dirty="0" smtClean="0">
                        <a:latin typeface="Cambria Math" panose="02040503050406030204" pitchFamily="18" charset="0"/>
                      </a:rPr>
                      <m:t>0,6</m:t>
                    </m:r>
                  </m:oMath>
                </a14:m>
                <a:r>
                  <a:rPr lang="de-DE" sz="2200" dirty="0" smtClean="0"/>
                  <a:t> </a:t>
                </a:r>
                <a:br>
                  <a:rPr lang="de-DE" sz="2200" dirty="0" smtClean="0"/>
                </a:br>
                <a:r>
                  <a:rPr lang="de-DE" sz="2200" dirty="0" smtClean="0"/>
                  <a:t>(bzw. </a:t>
                </a:r>
                <a14:m>
                  <m:oMath xmlns:m="http://schemas.openxmlformats.org/officeDocument/2006/math">
                    <m:r>
                      <a:rPr lang="de-DE" sz="2200" i="1" dirty="0" smtClean="0">
                        <a:latin typeface="Cambria Math" panose="02040503050406030204" pitchFamily="18" charset="0"/>
                      </a:rPr>
                      <m:t>60%</m:t>
                    </m:r>
                  </m:oMath>
                </a14:m>
                <a:r>
                  <a:rPr lang="de-DE" sz="2200" dirty="0" smtClean="0"/>
                  <a:t>).</a:t>
                </a:r>
              </a:p>
              <a:p>
                <a:pPr marL="0" indent="0">
                  <a:buClrTx/>
                  <a:buSzPct val="100000"/>
                  <a:buNone/>
                </a:pPr>
                <a:r>
                  <a:rPr lang="de-DE" sz="2200" dirty="0" smtClean="0"/>
                  <a:t>Die Wahrscheinlichkeit </a:t>
                </a:r>
                <a14:m>
                  <m:oMath xmlns:m="http://schemas.openxmlformats.org/officeDocument/2006/math">
                    <m:r>
                      <a:rPr lang="de-DE" sz="2200" i="1" dirty="0" smtClean="0">
                        <a:latin typeface="Cambria Math" panose="02040503050406030204" pitchFamily="18" charset="0"/>
                      </a:rPr>
                      <m:t>𝐵</m:t>
                    </m:r>
                  </m:oMath>
                </a14:m>
                <a:r>
                  <a:rPr lang="de-DE" sz="2200" dirty="0" smtClean="0"/>
                  <a:t> für Annas Sieg ist </a:t>
                </a:r>
                <a14:m>
                  <m:oMath xmlns:m="http://schemas.openxmlformats.org/officeDocument/2006/math">
                    <m:f>
                      <m:fPr>
                        <m:ctrlPr>
                          <a:rPr lang="de-DE" sz="2200" i="1" dirty="0" smtClean="0">
                            <a:latin typeface="Cambria Math" panose="02040503050406030204" pitchFamily="18" charset="0"/>
                          </a:rPr>
                        </m:ctrlPr>
                      </m:fPr>
                      <m:num>
                        <m:r>
                          <a:rPr lang="de-DE" sz="2200" i="1" dirty="0" smtClean="0">
                            <a:latin typeface="Cambria Math" panose="02040503050406030204" pitchFamily="18" charset="0"/>
                          </a:rPr>
                          <m:t>2</m:t>
                        </m:r>
                      </m:num>
                      <m:den>
                        <m:r>
                          <a:rPr lang="de-DE" sz="2200" i="1" dirty="0" smtClean="0">
                            <a:latin typeface="Cambria Math" panose="02040503050406030204" pitchFamily="18" charset="0"/>
                          </a:rPr>
                          <m:t>3</m:t>
                        </m:r>
                      </m:den>
                    </m:f>
                    <m:r>
                      <a:rPr lang="de-DE" sz="2200" b="0" i="1" dirty="0" smtClean="0">
                        <a:latin typeface="Cambria Math" panose="02040503050406030204" pitchFamily="18" charset="0"/>
                      </a:rPr>
                      <m:t>=0, </m:t>
                    </m:r>
                    <m:bar>
                      <m:barPr>
                        <m:pos m:val="top"/>
                        <m:ctrlPr>
                          <a:rPr lang="de-DE" sz="2200" b="0" i="1" dirty="0" smtClean="0">
                            <a:latin typeface="Cambria Math" panose="02040503050406030204" pitchFamily="18" charset="0"/>
                          </a:rPr>
                        </m:ctrlPr>
                      </m:barPr>
                      <m:e>
                        <m:r>
                          <a:rPr lang="de-DE" sz="2200" b="0" i="1" dirty="0" smtClean="0">
                            <a:latin typeface="Cambria Math" panose="02040503050406030204" pitchFamily="18" charset="0"/>
                          </a:rPr>
                          <m:t>6</m:t>
                        </m:r>
                      </m:e>
                    </m:bar>
                  </m:oMath>
                </a14:m>
                <a:r>
                  <a:rPr lang="de-DE" sz="2200" dirty="0" smtClean="0"/>
                  <a:t> (bzw. </a:t>
                </a:r>
                <a14:m>
                  <m:oMath xmlns:m="http://schemas.openxmlformats.org/officeDocument/2006/math">
                    <m:r>
                      <a:rPr lang="de-DE" sz="2200" b="0" i="1" dirty="0" smtClean="0">
                        <a:latin typeface="Cambria Math" panose="02040503050406030204" pitchFamily="18" charset="0"/>
                      </a:rPr>
                      <m:t>≈</m:t>
                    </m:r>
                    <m:r>
                      <a:rPr lang="de-DE" sz="2200" b="0" i="0" dirty="0" smtClean="0">
                        <a:latin typeface="Cambria Math" panose="02040503050406030204" pitchFamily="18" charset="0"/>
                      </a:rPr>
                      <m:t>6</m:t>
                    </m:r>
                    <m:r>
                      <a:rPr lang="de-DE" sz="2200" i="1" dirty="0" smtClean="0">
                        <a:latin typeface="Cambria Math" panose="02040503050406030204" pitchFamily="18" charset="0"/>
                      </a:rPr>
                      <m:t>6,67%</m:t>
                    </m:r>
                  </m:oMath>
                </a14:m>
                <a:r>
                  <a:rPr lang="de-DE" sz="2200" dirty="0" smtClean="0"/>
                  <a:t>).</a:t>
                </a:r>
                <a:endParaRPr lang="de-DE" sz="2200" dirty="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cxnSp>
        <p:nvCxnSpPr>
          <p:cNvPr id="43" name="Gerader Verbinder 42">
            <a:extLst>
              <a:ext uri="{FF2B5EF4-FFF2-40B4-BE49-F238E27FC236}">
                <a16:creationId xmlns:a16="http://schemas.microsoft.com/office/drawing/2014/main" id="{020CB812-B758-4798-9B0E-1506F72CA460}"/>
              </a:ext>
            </a:extLst>
          </p:cNvPr>
          <p:cNvCxnSpPr>
            <a:cxnSpLocks/>
          </p:cNvCxnSpPr>
          <p:nvPr/>
        </p:nvCxnSpPr>
        <p:spPr>
          <a:xfrm>
            <a:off x="7953430" y="2843733"/>
            <a:ext cx="1018747"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020CB812-B758-4798-9B0E-1506F72CA460}"/>
              </a:ext>
            </a:extLst>
          </p:cNvPr>
          <p:cNvCxnSpPr>
            <a:cxnSpLocks/>
          </p:cNvCxnSpPr>
          <p:nvPr/>
        </p:nvCxnSpPr>
        <p:spPr>
          <a:xfrm>
            <a:off x="5641612" y="3779837"/>
            <a:ext cx="926134"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lvl="0" indent="0" algn="just" eaLnBrk="0" fontAlgn="base" hangingPunct="0">
                  <a:spcBef>
                    <a:spcPct val="0"/>
                  </a:spcBef>
                  <a:spcAft>
                    <a:spcPct val="0"/>
                  </a:spcAft>
                  <a:buClrTx/>
                  <a:buSzTx/>
                  <a:buNone/>
                </a:pPr>
                <a:r>
                  <a:rPr lang="de-DE" altLang="de-DE" sz="2200" b="1" dirty="0" smtClean="0">
                    <a:latin typeface="Calibri" panose="020F0502020204030204" pitchFamily="34" charset="0"/>
                    <a:ea typeface="Times New Roman" panose="02020603050405020304" pitchFamily="18" charset="0"/>
                    <a:cs typeface="Calibri" panose="020F0502020204030204" pitchFamily="34" charset="0"/>
                  </a:rPr>
                  <a:t>Aufgabe 2</a:t>
                </a:r>
                <a:endParaRPr lang="de-DE" altLang="de-DE" sz="2200" dirty="0"/>
              </a:p>
              <a:p>
                <a:pPr marL="0" lvl="0" indent="0" eaLnBrk="0" fontAlgn="base" hangingPunct="0">
                  <a:spcBef>
                    <a:spcPct val="0"/>
                  </a:spcBef>
                  <a:spcAft>
                    <a:spcPct val="0"/>
                  </a:spcAft>
                  <a:buClrTx/>
                  <a:buSzTx/>
                  <a:buNone/>
                </a:pPr>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Bestimmen Sie diejenige Stammfunktion </a:t>
                </a:r>
                <a14:m>
                  <m:oMath xmlns:m="http://schemas.openxmlformats.org/officeDocument/2006/math">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𝐹</m:t>
                    </m:r>
                  </m:oMath>
                </a14:m>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 der Funktion </a:t>
                </a:r>
                <a14:m>
                  <m:oMath xmlns:m="http://schemas.openxmlformats.org/officeDocument/2006/math">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𝑓</m:t>
                    </m:r>
                  </m:oMath>
                </a14:m>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 mit </a:t>
                </a:r>
                <a:br>
                  <a:rPr lang="de-DE" altLang="de-DE" sz="2200" dirty="0" smtClean="0">
                    <a:latin typeface="Calibri" panose="020F0502020204030204" pitchFamily="34" charset="0"/>
                    <a:ea typeface="Times New Roman" panose="02020603050405020304" pitchFamily="18" charset="0"/>
                    <a:cs typeface="Calibri" panose="020F0502020204030204" pitchFamily="34" charset="0"/>
                  </a:rPr>
                </a:br>
                <a14:m>
                  <m:oMath xmlns:m="http://schemas.openxmlformats.org/officeDocument/2006/math">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𝑓</m:t>
                    </m:r>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m:t>
                    </m:r>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ctrlPr>
                      </m:radPr>
                      <m:deg/>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rad>
                  </m:oMath>
                </a14:m>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 für die </a:t>
                </a:r>
                <a14:m>
                  <m:oMath xmlns:m="http://schemas.openxmlformats.org/officeDocument/2006/math">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𝐹</m:t>
                    </m:r>
                    <m:d>
                      <m:dPr>
                        <m:ctrlP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2</m:t>
                        </m:r>
                      </m:e>
                    </m:d>
                    <m:r>
                      <a:rPr lang="de-DE" altLang="de-DE" sz="2200" i="1" dirty="0" smtClean="0">
                        <a:latin typeface="Cambria Math" panose="02040503050406030204" pitchFamily="18" charset="0"/>
                        <a:ea typeface="Times New Roman" panose="02020603050405020304" pitchFamily="18" charset="0"/>
                        <a:cs typeface="Calibri" panose="020F0502020204030204" pitchFamily="34" charset="0"/>
                      </a:rPr>
                      <m:t>=1</m:t>
                    </m:r>
                  </m:oMath>
                </a14:m>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 ist.</a:t>
                </a:r>
              </a:p>
              <a:p>
                <a:pPr marL="0" lvl="0" indent="0" algn="just" eaLnBrk="0" fontAlgn="base" hangingPunct="0">
                  <a:spcBef>
                    <a:spcPct val="0"/>
                  </a:spcBef>
                  <a:spcAft>
                    <a:spcPct val="0"/>
                  </a:spcAft>
                  <a:buClrTx/>
                  <a:buSzTx/>
                  <a:buNone/>
                </a:pPr>
                <a:r>
                  <a:rPr lang="de-DE" altLang="de-DE" sz="2200" dirty="0">
                    <a:latin typeface="Calibri" panose="020F0502020204030204" pitchFamily="34" charset="0"/>
                    <a:ea typeface="Times New Roman" panose="02020603050405020304" pitchFamily="18" charset="0"/>
                    <a:cs typeface="Calibri" panose="020F0502020204030204" pitchFamily="34" charset="0"/>
                  </a:rPr>
                  <a:t>								       </a:t>
                </a:r>
                <a:r>
                  <a:rPr lang="de-DE" altLang="de-DE" sz="2200" dirty="0" smtClean="0">
                    <a:latin typeface="Calibri" panose="020F0502020204030204" pitchFamily="34" charset="0"/>
                    <a:ea typeface="Times New Roman" panose="02020603050405020304" pitchFamily="18" charset="0"/>
                    <a:cs typeface="Calibri" panose="020F0502020204030204" pitchFamily="34" charset="0"/>
                  </a:rPr>
                  <a:t>(1,5 </a:t>
                </a:r>
                <a:r>
                  <a:rPr lang="de-DE" altLang="de-DE" sz="2200" dirty="0">
                    <a:latin typeface="Calibri" panose="020F0502020204030204" pitchFamily="34" charset="0"/>
                    <a:ea typeface="Times New Roman" panose="02020603050405020304" pitchFamily="18" charset="0"/>
                    <a:cs typeface="Calibri" panose="020F0502020204030204" pitchFamily="34" charset="0"/>
                  </a:rPr>
                  <a:t>VP)</a:t>
                </a:r>
              </a:p>
              <a:p>
                <a:pPr marL="0" lvl="0" indent="0" algn="just" eaLnBrk="0" fontAlgn="base" hangingPunct="0">
                  <a:spcBef>
                    <a:spcPct val="0"/>
                  </a:spcBef>
                  <a:spcAft>
                    <a:spcPct val="0"/>
                  </a:spcAft>
                  <a:buClrTx/>
                  <a:buSzTx/>
                  <a:buNone/>
                </a:pPr>
                <a:r>
                  <a:rPr lang="de-DE" altLang="de-DE" sz="2200" b="1" dirty="0">
                    <a:solidFill>
                      <a:srgbClr val="FF0000"/>
                    </a:solidFill>
                    <a:latin typeface="Calibri" panose="020F0502020204030204" pitchFamily="34" charset="0"/>
                    <a:cs typeface="Calibri" panose="020F0502020204030204" pitchFamily="34" charset="0"/>
                  </a:rPr>
                  <a:t>Lösung</a:t>
                </a:r>
                <a:r>
                  <a:rPr lang="de-DE" altLang="de-DE" sz="2200" b="1" dirty="0" smtClean="0">
                    <a:solidFill>
                      <a:srgbClr val="FF0000"/>
                    </a:solidFill>
                    <a:latin typeface="Calibri" panose="020F0502020204030204" pitchFamily="34" charset="0"/>
                    <a:cs typeface="Calibri" panose="020F0502020204030204" pitchFamily="34" charset="0"/>
                  </a:rPr>
                  <a:t>:</a:t>
                </a:r>
              </a:p>
              <a:p>
                <a:pPr marL="0" lvl="0" indent="0" algn="just" eaLnBrk="0" fontAlgn="base" hangingPunct="0">
                  <a:spcBef>
                    <a:spcPct val="0"/>
                  </a:spcBef>
                  <a:spcAft>
                    <a:spcPct val="0"/>
                  </a:spcAft>
                  <a:buClrTx/>
                  <a:buSzTx/>
                  <a:buNone/>
                </a:pPr>
                <a:r>
                  <a:rPr lang="de-DE" altLang="de-DE" sz="2200" dirty="0" smtClean="0">
                    <a:solidFill>
                      <a:schemeClr val="tx1"/>
                    </a:solidFill>
                    <a:latin typeface="Calibri" panose="020F0502020204030204" pitchFamily="34" charset="0"/>
                    <a:cs typeface="Calibri" panose="020F0502020204030204" pitchFamily="34" charset="0"/>
                  </a:rPr>
                  <a:t>Zunächst bilden wir eine Stammfunktion von </a:t>
                </a:r>
                <a14:m>
                  <m:oMath xmlns:m="http://schemas.openxmlformats.org/officeDocument/2006/math">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𝑓</m:t>
                    </m:r>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e>
                    </m:d>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radPr>
                      <m:deg/>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rad>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d>
                      </m:e>
                      <m:sup>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2</m:t>
                            </m:r>
                          </m:den>
                        </m:f>
                      </m:sup>
                    </m:sSup>
                  </m:oMath>
                </a14:m>
                <a:r>
                  <a:rPr lang="de-DE" altLang="de-DE" sz="2200" dirty="0" smtClean="0">
                    <a:solidFill>
                      <a:schemeClr val="tx1"/>
                    </a:solidFill>
                    <a:latin typeface="Calibri" panose="020F0502020204030204" pitchFamily="34" charset="0"/>
                    <a:cs typeface="Calibri" panose="020F0502020204030204" pitchFamily="34" charset="0"/>
                  </a:rPr>
                  <a:t>.</a:t>
                </a:r>
              </a:p>
              <a:p>
                <a:pPr marL="0" lvl="0" indent="0" algn="just" eaLnBrk="0" fontAlgn="base" hangingPunct="0">
                  <a:spcBef>
                    <a:spcPct val="0"/>
                  </a:spcBef>
                  <a:spcAft>
                    <a:spcPct val="0"/>
                  </a:spcAft>
                  <a:buClrTx/>
                  <a:buSzTx/>
                  <a:buNone/>
                </a:pPr>
                <a:r>
                  <a:rPr lang="de-DE" altLang="de-DE" sz="2200" dirty="0" smtClean="0">
                    <a:latin typeface="Calibri" panose="020F0502020204030204" pitchFamily="34" charset="0"/>
                    <a:cs typeface="Calibri" panose="020F0502020204030204" pitchFamily="34" charset="0"/>
                  </a:rPr>
                  <a:t>Es folgt: </a:t>
                </a:r>
                <a14:m>
                  <m:oMath xmlns:m="http://schemas.openxmlformats.org/officeDocument/2006/math">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𝐹</m:t>
                    </m:r>
                    <m:d>
                      <m:d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𝑥</m:t>
                        </m:r>
                      </m:e>
                    </m:d>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pPr>
                      <m:e>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d>
                      </m:e>
                      <m:sup>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2</m:t>
                            </m:r>
                          </m:den>
                        </m:f>
                      </m:sup>
                    </m:sSup>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𝑑𝑥</m:t>
                    </m:r>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m:t>
                    </m:r>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4</m:t>
                        </m:r>
                      </m:den>
                    </m:f>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sSup>
                          <m:sSup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pPr>
                          <m:e>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d>
                          </m:e>
                          <m:sup>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3</m:t>
                                </m:r>
                              </m:num>
                              <m:den>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2</m:t>
                                </m:r>
                              </m:den>
                            </m:f>
                          </m:sup>
                        </m:sSup>
                      </m:num>
                      <m:den>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3</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2</m:t>
                            </m:r>
                          </m:den>
                        </m:f>
                      </m:den>
                    </m:f>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m:t>
                    </m:r>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𝐶</m:t>
                    </m:r>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pPr>
                      <m:e>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6</m:t>
                            </m:r>
                          </m:den>
                        </m:f>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d>
                      </m:e>
                      <m:sup>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3</m:t>
                            </m:r>
                          </m:num>
                          <m:den>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2</m:t>
                            </m:r>
                          </m:den>
                        </m:f>
                      </m:sup>
                    </m:sSup>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m:t>
                    </m:r>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𝐶</m:t>
                    </m:r>
                  </m:oMath>
                </a14:m>
                <a:endParaRPr lang="de-DE" altLang="de-DE" sz="2200" dirty="0" smtClean="0">
                  <a:solidFill>
                    <a:schemeClr val="tx1"/>
                  </a:solidFill>
                  <a:latin typeface="Calibri" panose="020F0502020204030204" pitchFamily="34" charset="0"/>
                  <a:cs typeface="Calibri" panose="020F0502020204030204" pitchFamily="34" charset="0"/>
                </a:endParaRPr>
              </a:p>
              <a:p>
                <a:pPr marL="0" indent="0" algn="just" eaLnBrk="0" fontAlgn="base" hangingPunct="0">
                  <a:spcBef>
                    <a:spcPct val="0"/>
                  </a:spcBef>
                  <a:spcAft>
                    <a:spcPct val="0"/>
                  </a:spcAft>
                  <a:buClrTx/>
                  <a:buSzTx/>
                  <a:buNone/>
                </a:pPr>
                <a:r>
                  <a:rPr lang="de-DE" altLang="de-DE" sz="2200" dirty="0" smtClean="0">
                    <a:latin typeface="Calibri" panose="020F0502020204030204" pitchFamily="34" charset="0"/>
                    <a:cs typeface="Calibri" panose="020F0502020204030204" pitchFamily="34" charset="0"/>
                  </a:rPr>
                  <a:t>Wegen </a:t>
                </a:r>
                <a14:m>
                  <m:oMath xmlns:m="http://schemas.openxmlformats.org/officeDocument/2006/math">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𝐹</m:t>
                    </m:r>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2</m:t>
                        </m:r>
                      </m:e>
                    </m:d>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=1</m:t>
                    </m:r>
                  </m:oMath>
                </a14:m>
                <a:r>
                  <a:rPr lang="de-DE" altLang="de-DE" sz="2200" dirty="0" smtClean="0">
                    <a:solidFill>
                      <a:schemeClr val="tx1"/>
                    </a:solidFill>
                    <a:latin typeface="Calibri" panose="020F0502020204030204" pitchFamily="34" charset="0"/>
                    <a:cs typeface="Calibri" panose="020F0502020204030204" pitchFamily="34" charset="0"/>
                  </a:rPr>
                  <a:t> muss also </a:t>
                </a:r>
                <a14:m>
                  <m:oMath xmlns:m="http://schemas.openxmlformats.org/officeDocument/2006/math">
                    <m:sSup>
                      <m:sSup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pPr>
                      <m:e>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6</m:t>
                            </m:r>
                          </m:den>
                        </m:f>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⋅2</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d>
                      </m:e>
                      <m:sup>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3</m:t>
                            </m:r>
                          </m:num>
                          <m:den>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2</m:t>
                            </m:r>
                          </m:den>
                        </m:f>
                      </m:sup>
                    </m:sSup>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𝐶</m:t>
                    </m:r>
                    <m:r>
                      <a:rPr lang="de-DE" altLang="de-DE" sz="2200" b="0" i="0" dirty="0" smtClean="0">
                        <a:latin typeface="Cambria Math" panose="02040503050406030204" pitchFamily="18" charset="0"/>
                        <a:ea typeface="Times New Roman" panose="02020603050405020304" pitchFamily="18" charset="0"/>
                        <a:cs typeface="Calibri" panose="020F0502020204030204" pitchFamily="34" charset="0"/>
                      </a:rPr>
                      <m:t>=1</m:t>
                    </m:r>
                  </m:oMath>
                </a14:m>
                <a:r>
                  <a:rPr lang="de-DE" altLang="de-DE" sz="2200" dirty="0" smtClean="0">
                    <a:solidFill>
                      <a:schemeClr val="tx1"/>
                    </a:solidFill>
                    <a:latin typeface="Calibri" panose="020F0502020204030204" pitchFamily="34" charset="0"/>
                    <a:cs typeface="Calibri" panose="020F0502020204030204" pitchFamily="34" charset="0"/>
                  </a:rPr>
                  <a:t> gelten. Damit folgt: </a:t>
                </a:r>
                <a: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a:t/>
                </a:r>
                <a:b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a:br>
                <a14:m>
                  <m:oMath xmlns:m="http://schemas.openxmlformats.org/officeDocument/2006/math">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6</m:t>
                        </m:r>
                      </m:den>
                    </m:f>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𝐶</m:t>
                    </m:r>
                    <m:r>
                      <a:rPr lang="de-DE" altLang="de-DE" sz="2200" dirty="0">
                        <a:latin typeface="Cambria Math" panose="02040503050406030204" pitchFamily="18" charset="0"/>
                        <a:ea typeface="Times New Roman" panose="02020603050405020304" pitchFamily="18" charset="0"/>
                        <a:cs typeface="Calibri" panose="020F0502020204030204" pitchFamily="34" charset="0"/>
                      </a:rPr>
                      <m:t>=1</m:t>
                    </m:r>
                  </m:oMath>
                </a14:m>
                <a:r>
                  <a:rPr lang="de-DE" altLang="de-DE" sz="2200" dirty="0" smtClean="0">
                    <a:solidFill>
                      <a:schemeClr val="tx1"/>
                    </a:solidFill>
                    <a:latin typeface="Calibri" panose="020F0502020204030204" pitchFamily="34" charset="0"/>
                    <a:cs typeface="Calibri" panose="020F0502020204030204" pitchFamily="34" charset="0"/>
                  </a:rPr>
                  <a:t> also </a:t>
                </a:r>
                <a14:m>
                  <m:oMath xmlns:m="http://schemas.openxmlformats.org/officeDocument/2006/math">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𝐶</m:t>
                    </m:r>
                    <m:r>
                      <a:rPr lang="de-DE" altLang="de-DE" sz="2200" dirty="0">
                        <a:latin typeface="Cambria Math" panose="02040503050406030204" pitchFamily="18" charset="0"/>
                        <a:ea typeface="Times New Roman" panose="02020603050405020304" pitchFamily="18" charset="0"/>
                        <a:cs typeface="Calibri" panose="020F0502020204030204" pitchFamily="34" charset="0"/>
                      </a:rPr>
                      <m:t>=</m:t>
                    </m:r>
                    <m:r>
                      <a:rPr lang="de-DE" altLang="de-DE" sz="2200" b="0" i="0" dirty="0" smtClean="0">
                        <a:latin typeface="Cambria Math" panose="02040503050406030204" pitchFamily="18" charset="0"/>
                        <a:ea typeface="Times New Roman" panose="02020603050405020304" pitchFamily="18" charset="0"/>
                        <a:cs typeface="Calibri" panose="020F0502020204030204" pitchFamily="34" charset="0"/>
                      </a:rPr>
                      <m:t>5/6</m:t>
                    </m:r>
                  </m:oMath>
                </a14:m>
                <a:r>
                  <a:rPr lang="de-DE" altLang="de-DE" sz="2200" dirty="0" smtClean="0">
                    <a:solidFill>
                      <a:schemeClr val="tx1"/>
                    </a:solidFill>
                    <a:latin typeface="Calibri" panose="020F0502020204030204" pitchFamily="34" charset="0"/>
                    <a:cs typeface="Calibri" panose="020F0502020204030204" pitchFamily="34" charset="0"/>
                  </a:rPr>
                  <a:t>. Damit haben wir die Lösung:</a:t>
                </a:r>
              </a:p>
              <a:p>
                <a:pPr marL="0" lvl="0" indent="0" algn="just" eaLnBrk="0" fontAlgn="base" hangingPunct="0">
                  <a:spcBef>
                    <a:spcPct val="0"/>
                  </a:spcBef>
                  <a:spcAft>
                    <a:spcPct val="0"/>
                  </a:spcAft>
                  <a:buClrTx/>
                  <a:buSzTx/>
                  <a:buNone/>
                </a:pPr>
                <a14:m>
                  <m:oMathPara xmlns:m="http://schemas.openxmlformats.org/officeDocument/2006/math">
                    <m:oMathParaPr>
                      <m:jc m:val="centerGroup"/>
                    </m:oMathParaPr>
                    <m:oMath xmlns:m="http://schemas.openxmlformats.org/officeDocument/2006/math">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𝐹</m:t>
                      </m:r>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e>
                      </m:d>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m:t>
                      </m:r>
                      <m:sSup>
                        <m:sSup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pPr>
                        <m:e>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1</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6</m:t>
                              </m:r>
                            </m:den>
                          </m:f>
                          <m:d>
                            <m:d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4</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𝑥</m:t>
                              </m:r>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−7</m:t>
                              </m:r>
                            </m:e>
                          </m:d>
                        </m:e>
                        <m:sup>
                          <m:f>
                            <m:f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3</m:t>
                              </m:r>
                            </m:num>
                            <m:den>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2</m:t>
                              </m:r>
                            </m:den>
                          </m:f>
                        </m:sup>
                      </m:sSup>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m:t>
                      </m:r>
                      <m:f>
                        <m:fPr>
                          <m:ctrlP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5</m:t>
                          </m:r>
                        </m:num>
                        <m:den>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6</m:t>
                          </m:r>
                        </m:den>
                      </m:f>
                    </m:oMath>
                  </m:oMathPara>
                </a14:m>
                <a:endParaRPr lang="de-DE" altLang="de-DE" sz="2200" dirty="0" smtClean="0">
                  <a:solidFill>
                    <a:schemeClr val="tx1"/>
                  </a:solidFill>
                  <a:latin typeface="Calibri" panose="020F0502020204030204" pitchFamily="34" charset="0"/>
                  <a:cs typeface="Calibri" panose="020F0502020204030204" pitchFamily="34" charset="0"/>
                </a:endParaRPr>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746"/>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cxnSp>
        <p:nvCxnSpPr>
          <p:cNvPr id="4" name="Gerader Verbinder 3">
            <a:extLst>
              <a:ext uri="{FF2B5EF4-FFF2-40B4-BE49-F238E27FC236}">
                <a16:creationId xmlns:a16="http://schemas.microsoft.com/office/drawing/2014/main" id="{020CB812-B758-4798-9B0E-1506F72CA460}"/>
              </a:ext>
            </a:extLst>
          </p:cNvPr>
          <p:cNvCxnSpPr>
            <a:cxnSpLocks/>
          </p:cNvCxnSpPr>
          <p:nvPr/>
        </p:nvCxnSpPr>
        <p:spPr>
          <a:xfrm>
            <a:off x="3734120" y="6588149"/>
            <a:ext cx="2886452"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020CB812-B758-4798-9B0E-1506F72CA460}"/>
              </a:ext>
            </a:extLst>
          </p:cNvPr>
          <p:cNvCxnSpPr>
            <a:cxnSpLocks/>
          </p:cNvCxnSpPr>
          <p:nvPr/>
        </p:nvCxnSpPr>
        <p:spPr>
          <a:xfrm>
            <a:off x="2518360" y="5724053"/>
            <a:ext cx="1011683"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98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None/>
                </a:pPr>
                <a:r>
                  <a:rPr lang="de-DE" sz="2200" b="1" dirty="0" smtClean="0"/>
                  <a:t>Aufgabe 3</a:t>
                </a:r>
                <a:endParaRPr lang="de-DE" sz="2200" dirty="0"/>
              </a:p>
              <a:p>
                <a:pPr marL="0" indent="0">
                  <a:buNone/>
                </a:pPr>
                <a:r>
                  <a:rPr lang="de-DE" sz="2200" dirty="0" smtClean="0"/>
                  <a:t>Lösen Sie die Gleichung </a:t>
                </a:r>
                <a14:m>
                  <m:oMath xmlns:m="http://schemas.openxmlformats.org/officeDocument/2006/math">
                    <m:d>
                      <m:dPr>
                        <m:ctrlPr>
                          <a:rPr lang="de-DE" sz="2200" b="0" i="1" smtClean="0">
                            <a:latin typeface="Cambria Math" panose="02040503050406030204" pitchFamily="18" charset="0"/>
                          </a:rPr>
                        </m:ctrlPr>
                      </m:dPr>
                      <m:e>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𝑥</m:t>
                            </m:r>
                          </m:e>
                          <m:sup>
                            <m:r>
                              <a:rPr lang="de-DE" sz="2200" b="0" i="1" smtClean="0">
                                <a:latin typeface="Cambria Math" panose="02040503050406030204" pitchFamily="18" charset="0"/>
                              </a:rPr>
                              <m:t>2</m:t>
                            </m:r>
                          </m:sup>
                        </m:sSup>
                        <m:r>
                          <a:rPr lang="de-DE" sz="2200" b="0" i="1" smtClean="0">
                            <a:latin typeface="Cambria Math" panose="02040503050406030204" pitchFamily="18" charset="0"/>
                          </a:rPr>
                          <m:t>+8</m:t>
                        </m:r>
                      </m:e>
                    </m:d>
                    <m:r>
                      <a:rPr lang="de-DE" sz="2200" b="0" i="1" smtClean="0">
                        <a:latin typeface="Cambria Math" panose="02040503050406030204" pitchFamily="18" charset="0"/>
                      </a:rPr>
                      <m:t>⋅</m:t>
                    </m:r>
                    <m:d>
                      <m:dPr>
                        <m:ctrlPr>
                          <a:rPr lang="de-DE" sz="2200" b="0" i="1" smtClean="0">
                            <a:latin typeface="Cambria Math" panose="02040503050406030204" pitchFamily="18" charset="0"/>
                          </a:rPr>
                        </m:ctrlPr>
                      </m:dPr>
                      <m:e>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𝑒</m:t>
                            </m:r>
                          </m:e>
                          <m:sup>
                            <m:r>
                              <a:rPr lang="de-DE" sz="2200" b="0" i="1" smtClean="0">
                                <a:latin typeface="Cambria Math" panose="02040503050406030204" pitchFamily="18" charset="0"/>
                              </a:rPr>
                              <m:t>𝑥</m:t>
                            </m:r>
                            <m:r>
                              <a:rPr lang="de-DE" sz="2200" b="0" i="1" smtClean="0">
                                <a:latin typeface="Cambria Math" panose="02040503050406030204" pitchFamily="18" charset="0"/>
                              </a:rPr>
                              <m:t>−1</m:t>
                            </m:r>
                          </m:sup>
                        </m:sSup>
                        <m:r>
                          <a:rPr lang="de-DE" sz="2200" b="0" i="1" smtClean="0">
                            <a:latin typeface="Cambria Math" panose="02040503050406030204" pitchFamily="18" charset="0"/>
                          </a:rPr>
                          <m:t>−1</m:t>
                        </m:r>
                      </m:e>
                    </m:d>
                    <m:r>
                      <a:rPr lang="de-DE" sz="2200" b="0" i="1" smtClean="0">
                        <a:latin typeface="Cambria Math" panose="02040503050406030204" pitchFamily="18" charset="0"/>
                      </a:rPr>
                      <m:t>=0</m:t>
                    </m:r>
                  </m:oMath>
                </a14:m>
                <a:r>
                  <a:rPr lang="de-DE" sz="2200" dirty="0" smtClean="0"/>
                  <a:t>.</a:t>
                </a:r>
              </a:p>
              <a:p>
                <a:pPr marL="0" indent="0">
                  <a:buNone/>
                </a:pPr>
                <a:r>
                  <a:rPr lang="de-DE" sz="2200" dirty="0"/>
                  <a:t>	</a:t>
                </a:r>
                <a:r>
                  <a:rPr lang="de-DE" sz="2200" dirty="0" smtClean="0"/>
                  <a:t>							         (1,5 </a:t>
                </a:r>
                <a:r>
                  <a:rPr lang="de-DE" sz="2200" dirty="0"/>
                  <a:t>VP</a:t>
                </a:r>
                <a:r>
                  <a:rPr lang="de-DE" sz="2200" dirty="0" smtClean="0"/>
                  <a:t>)</a:t>
                </a:r>
              </a:p>
              <a:p>
                <a:pPr marL="0" indent="0">
                  <a:buNone/>
                </a:pPr>
                <a:endParaRPr lang="de-DE" sz="2200" dirty="0" smtClean="0"/>
              </a:p>
              <a:p>
                <a:pPr marL="0" indent="0">
                  <a:buNone/>
                </a:pPr>
                <a:r>
                  <a:rPr lang="de-DE" altLang="de-DE" sz="2200" b="1" dirty="0">
                    <a:solidFill>
                      <a:srgbClr val="FF0000"/>
                    </a:solidFill>
                    <a:latin typeface="Calibri" panose="020F0502020204030204" pitchFamily="34" charset="0"/>
                    <a:cs typeface="Calibri" panose="020F0502020204030204" pitchFamily="34" charset="0"/>
                  </a:rPr>
                  <a:t>Lösung</a:t>
                </a:r>
                <a:r>
                  <a:rPr lang="de-DE" altLang="de-DE" sz="2200" b="1" dirty="0" smtClean="0">
                    <a:solidFill>
                      <a:srgbClr val="FF0000"/>
                    </a:solidFill>
                    <a:latin typeface="Calibri" panose="020F0502020204030204" pitchFamily="34" charset="0"/>
                    <a:cs typeface="Calibri" panose="020F0502020204030204" pitchFamily="34" charset="0"/>
                  </a:rPr>
                  <a:t>:</a:t>
                </a:r>
                <a:endParaRPr lang="de-DE" altLang="de-DE" sz="2200" b="1" dirty="0">
                  <a:solidFill>
                    <a:srgbClr val="FF0000"/>
                  </a:solidFill>
                  <a:latin typeface="Calibri" panose="020F0502020204030204" pitchFamily="34" charset="0"/>
                  <a:cs typeface="Calibri" panose="020F0502020204030204" pitchFamily="34" charset="0"/>
                </a:endParaRPr>
              </a:p>
              <a:p>
                <a:pPr marL="0" indent="0">
                  <a:buNone/>
                </a:pPr>
                <a:r>
                  <a:rPr lang="de-DE" sz="2200" dirty="0" smtClean="0"/>
                  <a:t>Ein Produkt wird genau dann </a:t>
                </a:r>
                <a14:m>
                  <m:oMath xmlns:m="http://schemas.openxmlformats.org/officeDocument/2006/math">
                    <m:r>
                      <a:rPr lang="de-DE" sz="2200" i="1" dirty="0" smtClean="0">
                        <a:latin typeface="Cambria Math" panose="02040503050406030204" pitchFamily="18" charset="0"/>
                      </a:rPr>
                      <m:t>0</m:t>
                    </m:r>
                  </m:oMath>
                </a14:m>
                <a:r>
                  <a:rPr lang="de-DE" sz="2200" dirty="0" smtClean="0"/>
                  <a:t>, wenn einer der beiden Faktoren </a:t>
                </a:r>
                <a14:m>
                  <m:oMath xmlns:m="http://schemas.openxmlformats.org/officeDocument/2006/math">
                    <m:r>
                      <a:rPr lang="de-DE" sz="2200" i="1" dirty="0" smtClean="0">
                        <a:latin typeface="Cambria Math" panose="02040503050406030204" pitchFamily="18" charset="0"/>
                      </a:rPr>
                      <m:t>0</m:t>
                    </m:r>
                  </m:oMath>
                </a14:m>
                <a:r>
                  <a:rPr lang="de-DE" sz="2200" dirty="0" smtClean="0"/>
                  <a:t> wird.</a:t>
                </a:r>
              </a:p>
              <a:p>
                <a:pPr marL="0" indent="0">
                  <a:buNone/>
                </a:pPr>
                <a:r>
                  <a:rPr lang="de-DE" sz="2200" dirty="0" smtClean="0"/>
                  <a:t>Nun </a:t>
                </a:r>
                <a14:m>
                  <m:oMath xmlns:m="http://schemas.openxmlformats.org/officeDocument/2006/math">
                    <m:sSup>
                      <m:sSupPr>
                        <m:ctrlPr>
                          <a:rPr lang="de-DE" sz="2200" i="1">
                            <a:latin typeface="Cambria Math" panose="02040503050406030204" pitchFamily="18" charset="0"/>
                          </a:rPr>
                        </m:ctrlPr>
                      </m:sSupPr>
                      <m:e>
                        <m:r>
                          <a:rPr lang="de-DE" sz="2200" i="1">
                            <a:latin typeface="Cambria Math" panose="02040503050406030204" pitchFamily="18" charset="0"/>
                          </a:rPr>
                          <m:t>𝑥</m:t>
                        </m:r>
                      </m:e>
                      <m:sup>
                        <m:r>
                          <a:rPr lang="de-DE" sz="2200" i="1">
                            <a:latin typeface="Cambria Math" panose="02040503050406030204" pitchFamily="18" charset="0"/>
                          </a:rPr>
                          <m:t>2</m:t>
                        </m:r>
                      </m:sup>
                    </m:sSup>
                    <m:r>
                      <a:rPr lang="de-DE" sz="2200" i="1">
                        <a:latin typeface="Cambria Math" panose="02040503050406030204" pitchFamily="18" charset="0"/>
                      </a:rPr>
                      <m:t>+8</m:t>
                    </m:r>
                    <m:r>
                      <a:rPr lang="de-DE" sz="2200" b="0" i="1" smtClean="0">
                        <a:latin typeface="Cambria Math" panose="02040503050406030204" pitchFamily="18" charset="0"/>
                      </a:rPr>
                      <m:t>=0 </m:t>
                    </m:r>
                    <m:r>
                      <a:rPr lang="de-DE" sz="2200" b="0" i="1" smtClean="0">
                        <a:latin typeface="Cambria Math" panose="02040503050406030204" pitchFamily="18" charset="0"/>
                        <a:ea typeface="Cambria Math" panose="02040503050406030204" pitchFamily="18" charset="0"/>
                      </a:rPr>
                      <m:t>⇒  </m:t>
                    </m:r>
                    <m:sSup>
                      <m:sSupPr>
                        <m:ctrlPr>
                          <a:rPr lang="de-DE" sz="2200" b="0" i="1" smtClean="0">
                            <a:latin typeface="Cambria Math" panose="02040503050406030204" pitchFamily="18" charset="0"/>
                            <a:ea typeface="Cambria Math" panose="02040503050406030204" pitchFamily="18" charset="0"/>
                          </a:rPr>
                        </m:ctrlPr>
                      </m:sSupPr>
                      <m:e>
                        <m:r>
                          <a:rPr lang="de-DE" sz="2200" b="0" i="1" smtClean="0">
                            <a:latin typeface="Cambria Math" panose="02040503050406030204" pitchFamily="18" charset="0"/>
                            <a:ea typeface="Cambria Math" panose="02040503050406030204" pitchFamily="18" charset="0"/>
                          </a:rPr>
                          <m:t>𝑥</m:t>
                        </m:r>
                      </m:e>
                      <m:sup>
                        <m:r>
                          <a:rPr lang="de-DE" sz="2200" b="0" i="1" smtClean="0">
                            <a:latin typeface="Cambria Math" panose="02040503050406030204" pitchFamily="18" charset="0"/>
                            <a:ea typeface="Cambria Math" panose="02040503050406030204" pitchFamily="18" charset="0"/>
                          </a:rPr>
                          <m:t>2</m:t>
                        </m:r>
                      </m:sup>
                    </m:sSup>
                    <m:r>
                      <a:rPr lang="de-DE" sz="2200" b="0" i="1" smtClean="0">
                        <a:latin typeface="Cambria Math" panose="02040503050406030204" pitchFamily="18" charset="0"/>
                        <a:ea typeface="Cambria Math" panose="02040503050406030204" pitchFamily="18" charset="0"/>
                      </a:rPr>
                      <m:t>=−8</m:t>
                    </m:r>
                  </m:oMath>
                </a14:m>
                <a:r>
                  <a:rPr lang="de-DE" sz="2200" dirty="0" smtClean="0"/>
                  <a:t> keine reelle Lösung.</a:t>
                </a:r>
              </a:p>
              <a:p>
                <a:pPr marL="0" indent="0">
                  <a:buNone/>
                </a:pPr>
                <a:r>
                  <a:rPr lang="de-DE" sz="2200" dirty="0" smtClean="0"/>
                  <a:t>Aber </a:t>
                </a:r>
                <a14:m>
                  <m:oMath xmlns:m="http://schemas.openxmlformats.org/officeDocument/2006/math">
                    <m:sSup>
                      <m:sSupPr>
                        <m:ctrlPr>
                          <a:rPr lang="de-DE" sz="2200" i="1">
                            <a:latin typeface="Cambria Math" panose="02040503050406030204" pitchFamily="18" charset="0"/>
                          </a:rPr>
                        </m:ctrlPr>
                      </m:sSupPr>
                      <m:e>
                        <m:r>
                          <a:rPr lang="de-DE" sz="2200" i="1">
                            <a:latin typeface="Cambria Math" panose="02040503050406030204" pitchFamily="18" charset="0"/>
                          </a:rPr>
                          <m:t>𝑒</m:t>
                        </m:r>
                      </m:e>
                      <m:sup>
                        <m:r>
                          <a:rPr lang="de-DE" sz="2200" i="1">
                            <a:latin typeface="Cambria Math" panose="02040503050406030204" pitchFamily="18" charset="0"/>
                          </a:rPr>
                          <m:t>𝑥</m:t>
                        </m:r>
                        <m:r>
                          <a:rPr lang="de-DE" sz="2200" i="1">
                            <a:latin typeface="Cambria Math" panose="02040503050406030204" pitchFamily="18" charset="0"/>
                          </a:rPr>
                          <m:t>−1</m:t>
                        </m:r>
                      </m:sup>
                    </m:sSup>
                    <m:r>
                      <a:rPr lang="de-DE" sz="2200" i="1">
                        <a:latin typeface="Cambria Math" panose="02040503050406030204" pitchFamily="18" charset="0"/>
                      </a:rPr>
                      <m:t>−1</m:t>
                    </m:r>
                    <m:r>
                      <a:rPr lang="de-DE" sz="2200" b="0" i="1" smtClean="0">
                        <a:latin typeface="Cambria Math" panose="02040503050406030204" pitchFamily="18" charset="0"/>
                      </a:rPr>
                      <m:t>=0⇒</m:t>
                    </m:r>
                    <m:sSup>
                      <m:sSupPr>
                        <m:ctrlPr>
                          <a:rPr lang="de-DE" sz="2200" i="1">
                            <a:latin typeface="Cambria Math" panose="02040503050406030204" pitchFamily="18" charset="0"/>
                          </a:rPr>
                        </m:ctrlPr>
                      </m:sSupPr>
                      <m:e>
                        <m:r>
                          <a:rPr lang="de-DE" sz="2200" i="1">
                            <a:latin typeface="Cambria Math" panose="02040503050406030204" pitchFamily="18" charset="0"/>
                          </a:rPr>
                          <m:t>𝑒</m:t>
                        </m:r>
                      </m:e>
                      <m:sup>
                        <m:r>
                          <a:rPr lang="de-DE" sz="2200" i="1">
                            <a:latin typeface="Cambria Math" panose="02040503050406030204" pitchFamily="18" charset="0"/>
                          </a:rPr>
                          <m:t>𝑥</m:t>
                        </m:r>
                        <m:r>
                          <a:rPr lang="de-DE" sz="2200" i="1">
                            <a:latin typeface="Cambria Math" panose="02040503050406030204" pitchFamily="18" charset="0"/>
                          </a:rPr>
                          <m:t>−1</m:t>
                        </m:r>
                      </m:sup>
                    </m:sSup>
                    <m:r>
                      <a:rPr lang="de-DE" sz="2200" b="0" i="1" smtClean="0">
                        <a:latin typeface="Cambria Math" panose="02040503050406030204" pitchFamily="18" charset="0"/>
                      </a:rPr>
                      <m:t>=</m:t>
                    </m:r>
                    <m:r>
                      <a:rPr lang="de-DE" sz="2200" i="1">
                        <a:latin typeface="Cambria Math" panose="02040503050406030204" pitchFamily="18" charset="0"/>
                      </a:rPr>
                      <m:t>1</m:t>
                    </m:r>
                  </m:oMath>
                </a14:m>
                <a:r>
                  <a:rPr lang="de-DE" sz="2200" dirty="0" smtClean="0"/>
                  <a:t> hat genau eine Lösung für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=1</m:t>
                    </m:r>
                  </m:oMath>
                </a14:m>
                <a:r>
                  <a:rPr lang="de-DE" sz="2200" dirty="0" smtClean="0"/>
                  <a:t>.</a:t>
                </a:r>
              </a:p>
              <a:p>
                <a:pPr marL="0" indent="0">
                  <a:buNone/>
                </a:pPr>
                <a:endParaRPr lang="de-DE" sz="800" dirty="0" smtClean="0"/>
              </a:p>
              <a:p>
                <a:pPr marL="0" indent="0">
                  <a:buNone/>
                </a:pPr>
                <a:r>
                  <a:rPr lang="de-DE" sz="2200" b="1" dirty="0" smtClean="0"/>
                  <a:t>Ergebnis: </a:t>
                </a:r>
                <a14:m>
                  <m:oMath xmlns:m="http://schemas.openxmlformats.org/officeDocument/2006/math">
                    <m:r>
                      <a:rPr lang="de-DE" sz="2200" i="1" dirty="0">
                        <a:latin typeface="Cambria Math" panose="02040503050406030204" pitchFamily="18" charset="0"/>
                      </a:rPr>
                      <m:t>𝑥</m:t>
                    </m:r>
                    <m:r>
                      <a:rPr lang="de-DE" sz="2200" i="1" dirty="0">
                        <a:latin typeface="Cambria Math" panose="02040503050406030204" pitchFamily="18" charset="0"/>
                      </a:rPr>
                      <m:t>=1</m:t>
                    </m:r>
                  </m:oMath>
                </a14:m>
                <a:r>
                  <a:rPr lang="de-DE" sz="2200" dirty="0" smtClean="0"/>
                  <a:t> die einzige Lösung der obigen Gleichung.</a:t>
                </a:r>
              </a:p>
              <a:p>
                <a:pPr marL="0" indent="0">
                  <a:buNone/>
                </a:pP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67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cxnSp>
        <p:nvCxnSpPr>
          <p:cNvPr id="34" name="Gerader Verbinder 33">
            <a:extLst>
              <a:ext uri="{FF2B5EF4-FFF2-40B4-BE49-F238E27FC236}">
                <a16:creationId xmlns:a16="http://schemas.microsoft.com/office/drawing/2014/main" id="{020CB812-B758-4798-9B0E-1506F72CA460}"/>
              </a:ext>
            </a:extLst>
          </p:cNvPr>
          <p:cNvCxnSpPr>
            <a:cxnSpLocks/>
          </p:cNvCxnSpPr>
          <p:nvPr/>
        </p:nvCxnSpPr>
        <p:spPr>
          <a:xfrm>
            <a:off x="1799952" y="5940077"/>
            <a:ext cx="861437"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805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None/>
                </a:pPr>
                <a:r>
                  <a:rPr lang="de-DE" sz="2200" b="1" dirty="0" smtClean="0"/>
                  <a:t>Aufgabe 4)</a:t>
                </a:r>
                <a:endParaRPr lang="de-DE" sz="2200" dirty="0"/>
              </a:p>
              <a:p>
                <a:pPr marL="0" indent="0">
                  <a:buClrTx/>
                  <a:buSzPct val="100000"/>
                  <a:buNone/>
                </a:pPr>
                <a:r>
                  <a:rPr lang="de-DE" sz="2200" dirty="0" smtClean="0"/>
                  <a:t>Der Graph der Funktion </a:t>
                </a:r>
                <a14:m>
                  <m:oMath xmlns:m="http://schemas.openxmlformats.org/officeDocument/2006/math">
                    <m:r>
                      <a:rPr lang="de-DE" sz="2200" i="1" dirty="0" smtClean="0">
                        <a:latin typeface="Cambria Math" panose="02040503050406030204" pitchFamily="18" charset="0"/>
                      </a:rPr>
                      <m:t>𝑓</m:t>
                    </m:r>
                  </m:oMath>
                </a14:m>
                <a:r>
                  <a:rPr lang="de-DE" sz="2200" dirty="0" smtClean="0"/>
                  <a:t> mit </a:t>
                </a:r>
                <a14:m>
                  <m:oMath xmlns:m="http://schemas.openxmlformats.org/officeDocument/2006/math">
                    <m:r>
                      <a:rPr lang="de-DE" sz="2200" b="0" i="1" smtClean="0">
                        <a:latin typeface="Cambria Math" panose="02040503050406030204" pitchFamily="18" charset="0"/>
                      </a:rPr>
                      <m:t>𝑓</m:t>
                    </m:r>
                    <m:d>
                      <m:dPr>
                        <m:ctrlPr>
                          <a:rPr lang="de-DE" sz="2200" b="0" i="1" smtClean="0">
                            <a:latin typeface="Cambria Math" panose="02040503050406030204" pitchFamily="18" charset="0"/>
                          </a:rPr>
                        </m:ctrlPr>
                      </m:dPr>
                      <m:e>
                        <m:r>
                          <a:rPr lang="de-DE" sz="2200" b="0" i="1" smtClean="0">
                            <a:latin typeface="Cambria Math" panose="02040503050406030204" pitchFamily="18" charset="0"/>
                          </a:rPr>
                          <m:t>𝑥</m:t>
                        </m:r>
                      </m:e>
                    </m:d>
                    <m:r>
                      <a:rPr lang="de-DE" sz="2200" b="0" i="0"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4</m:t>
                        </m:r>
                      </m:num>
                      <m:den>
                        <m:sSup>
                          <m:sSupPr>
                            <m:ctrlPr>
                              <a:rPr lang="de-DE" sz="2200" b="0" i="1" smtClean="0">
                                <a:latin typeface="Cambria Math" panose="02040503050406030204" pitchFamily="18" charset="0"/>
                              </a:rPr>
                            </m:ctrlPr>
                          </m:sSupPr>
                          <m:e>
                            <m:r>
                              <a:rPr lang="de-DE" sz="2200" b="0" i="1" smtClean="0">
                                <a:latin typeface="Cambria Math" panose="02040503050406030204" pitchFamily="18" charset="0"/>
                              </a:rPr>
                              <m:t>𝑥</m:t>
                            </m:r>
                          </m:e>
                          <m:sup>
                            <m:r>
                              <a:rPr lang="de-DE" sz="2200" b="0" i="1" smtClean="0">
                                <a:latin typeface="Cambria Math" panose="02040503050406030204" pitchFamily="18" charset="0"/>
                              </a:rPr>
                              <m:t>2</m:t>
                            </m:r>
                          </m:sup>
                        </m:sSup>
                      </m:den>
                    </m:f>
                  </m:oMath>
                </a14:m>
                <a:r>
                  <a:rPr lang="de-DE" sz="2200" dirty="0" smtClean="0"/>
                  <a:t> schneidet die</a:t>
                </a:r>
                <a:br>
                  <a:rPr lang="de-DE" sz="2200" dirty="0" smtClean="0"/>
                </a:br>
                <a:r>
                  <a:rPr lang="de-DE" sz="2200" dirty="0" smtClean="0"/>
                  <a:t>Gerade mit der Gleichung </a:t>
                </a:r>
                <a14:m>
                  <m:oMath xmlns:m="http://schemas.openxmlformats.org/officeDocument/2006/math">
                    <m:r>
                      <a:rPr lang="de-DE" sz="2200" i="1" dirty="0" smtClean="0">
                        <a:latin typeface="Cambria Math" panose="02040503050406030204" pitchFamily="18" charset="0"/>
                      </a:rPr>
                      <m:t>𝑦</m:t>
                    </m:r>
                    <m:r>
                      <a:rPr lang="de-DE" sz="2200" i="1" dirty="0" smtClean="0">
                        <a:latin typeface="Cambria Math" panose="02040503050406030204" pitchFamily="18" charset="0"/>
                      </a:rPr>
                      <m:t>=4</m:t>
                    </m:r>
                  </m:oMath>
                </a14:m>
                <a:r>
                  <a:rPr lang="de-DE" sz="2200" dirty="0" smtClean="0"/>
                  <a:t> im Punkt </a:t>
                </a:r>
                <a14:m>
                  <m:oMath xmlns:m="http://schemas.openxmlformats.org/officeDocument/2006/math">
                    <m:r>
                      <a:rPr lang="de-DE" sz="2200" i="1" dirty="0" smtClean="0">
                        <a:latin typeface="Cambria Math" panose="02040503050406030204" pitchFamily="18" charset="0"/>
                      </a:rPr>
                      <m:t>𝑃</m:t>
                    </m:r>
                    <m:r>
                      <a:rPr lang="de-DE" sz="2200" i="1" dirty="0" smtClean="0">
                        <a:latin typeface="Cambria Math" panose="02040503050406030204" pitchFamily="18" charset="0"/>
                      </a:rPr>
                      <m:t>(1|4)</m:t>
                    </m:r>
                  </m:oMath>
                </a14:m>
                <a:r>
                  <a:rPr lang="de-DE" sz="2200" dirty="0" smtClean="0"/>
                  <a:t> und</a:t>
                </a:r>
                <a:br>
                  <a:rPr lang="de-DE" sz="2200" dirty="0" smtClean="0"/>
                </a:br>
                <a:r>
                  <a:rPr lang="de-DE" sz="2200" dirty="0" smtClean="0"/>
                  <a:t>die Gerade mit der Gleichung </a:t>
                </a:r>
                <a14:m>
                  <m:oMath xmlns:m="http://schemas.openxmlformats.org/officeDocument/2006/math">
                    <m:r>
                      <a:rPr lang="de-DE" sz="2200" i="1" dirty="0" smtClean="0">
                        <a:latin typeface="Cambria Math" panose="02040503050406030204" pitchFamily="18" charset="0"/>
                      </a:rPr>
                      <m:t>𝑦</m:t>
                    </m:r>
                    <m:r>
                      <a:rPr lang="de-DE" sz="2200" i="1" dirty="0" smtClean="0">
                        <a:latin typeface="Cambria Math" panose="02040503050406030204" pitchFamily="18" charset="0"/>
                      </a:rPr>
                      <m:t>=1</m:t>
                    </m:r>
                  </m:oMath>
                </a14:m>
                <a:r>
                  <a:rPr lang="de-DE" sz="2200" dirty="0" smtClean="0"/>
                  <a:t> im Punkt </a:t>
                </a:r>
                <a14:m>
                  <m:oMath xmlns:m="http://schemas.openxmlformats.org/officeDocument/2006/math">
                    <m:r>
                      <a:rPr lang="de-DE" sz="2200" i="1" dirty="0" smtClean="0">
                        <a:latin typeface="Cambria Math" panose="02040503050406030204" pitchFamily="18" charset="0"/>
                      </a:rPr>
                      <m:t>𝑄</m:t>
                    </m:r>
                    <m:r>
                      <a:rPr lang="de-DE" sz="2200" i="1" dirty="0" smtClean="0">
                        <a:latin typeface="Cambria Math" panose="02040503050406030204" pitchFamily="18" charset="0"/>
                      </a:rPr>
                      <m:t>(2|1)</m:t>
                    </m:r>
                  </m:oMath>
                </a14:m>
                <a:r>
                  <a:rPr lang="de-DE" sz="2200" dirty="0" smtClean="0"/>
                  <a:t>.</a:t>
                </a:r>
                <a:br>
                  <a:rPr lang="de-DE" sz="2200" dirty="0" smtClean="0"/>
                </a:br>
                <a:r>
                  <a:rPr lang="de-DE" sz="2200" dirty="0" smtClean="0"/>
                  <a:t>Berechnen Sie den Inhalt der markierten Fläche.</a:t>
                </a:r>
              </a:p>
              <a:p>
                <a:pPr marL="0" indent="0">
                  <a:buClrTx/>
                  <a:buSzPct val="100000"/>
                  <a:buNone/>
                </a:pPr>
                <a:endParaRPr lang="de-DE" sz="2200" dirty="0"/>
              </a:p>
              <a:p>
                <a:pPr marL="0" indent="0">
                  <a:buClrTx/>
                  <a:buSzPct val="100000"/>
                  <a:buNone/>
                </a:pPr>
                <a:endParaRPr lang="de-DE" sz="2200" dirty="0" smtClean="0"/>
              </a:p>
              <a:p>
                <a:pPr marL="0" indent="0">
                  <a:buClrTx/>
                  <a:buSzPct val="100000"/>
                  <a:buNone/>
                </a:pPr>
                <a:r>
                  <a:rPr lang="de-DE" sz="2200" dirty="0" smtClean="0"/>
                  <a:t>								         (</a:t>
                </a:r>
                <a:r>
                  <a:rPr lang="de-DE" sz="2200" dirty="0"/>
                  <a:t>1,5 VP)</a:t>
                </a:r>
              </a:p>
              <a:p>
                <a:pPr marL="0" indent="0">
                  <a:buClrTx/>
                  <a:buSzPct val="100000"/>
                  <a:buNone/>
                </a:pPr>
                <a:endParaRPr lang="de-DE" sz="2200" dirty="0"/>
              </a:p>
              <a:p>
                <a:pPr marL="0" indent="0">
                  <a:buClrTx/>
                  <a:buSzPct val="100000"/>
                  <a:buNone/>
                </a:pPr>
                <a:endParaRPr lang="de-DE" sz="2200" dirty="0"/>
              </a:p>
              <a:p>
                <a:pPr marL="0" indent="0">
                  <a:buClrTx/>
                  <a:buSzPct val="100000"/>
                  <a:buNone/>
                </a:pPr>
                <a:endParaRPr lang="de-DE" sz="2200" dirty="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67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113" y="1907629"/>
            <a:ext cx="2517704" cy="2448272"/>
          </a:xfrm>
          <a:prstGeom prst="rect">
            <a:avLst/>
          </a:prstGeom>
        </p:spPr>
      </p:pic>
    </p:spTree>
    <p:extLst>
      <p:ext uri="{BB962C8B-B14F-4D97-AF65-F5344CB8AC3E}">
        <p14:creationId xmlns:p14="http://schemas.microsoft.com/office/powerpoint/2010/main" val="1331957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544" y="1691605"/>
            <a:ext cx="2604847" cy="2448272"/>
          </a:xfrm>
          <a:prstGeom prst="rect">
            <a:avLst/>
          </a:prstGeom>
        </p:spPr>
      </p:pic>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None/>
                </a:pPr>
                <a:r>
                  <a:rPr lang="de-DE" sz="2200" b="1" dirty="0" smtClean="0">
                    <a:solidFill>
                      <a:srgbClr val="FF0000"/>
                    </a:solidFill>
                  </a:rPr>
                  <a:t>Lösung Aufgabe 4</a:t>
                </a:r>
                <a:endParaRPr lang="de-DE" sz="2200" dirty="0">
                  <a:solidFill>
                    <a:srgbClr val="FF0000"/>
                  </a:solidFill>
                </a:endParaRPr>
              </a:p>
              <a:p>
                <a:pPr marL="0" indent="0">
                  <a:buClrTx/>
                  <a:buSzPct val="100000"/>
                  <a:buNone/>
                </a:pPr>
                <a:r>
                  <a:rPr lang="de-DE" sz="2200" b="1" dirty="0" smtClean="0"/>
                  <a:t>Idee:</a:t>
                </a:r>
                <a:r>
                  <a:rPr lang="de-DE" sz="2200" dirty="0" smtClean="0"/>
                  <a:t> Wir bestimmen die Fläche unter der Kurve ‚</a:t>
                </a:r>
                <a:br>
                  <a:rPr lang="de-DE" sz="2200" dirty="0" smtClean="0"/>
                </a:br>
                <a:r>
                  <a:rPr lang="de-DE" sz="2200" dirty="0" smtClean="0"/>
                  <a:t>zwischen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=1</m:t>
                    </m:r>
                  </m:oMath>
                </a14:m>
                <a:r>
                  <a:rPr lang="de-DE" sz="2200" dirty="0" smtClean="0"/>
                  <a:t> und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=2</m:t>
                    </m:r>
                  </m:oMath>
                </a14:m>
                <a:r>
                  <a:rPr lang="de-DE" sz="2200" dirty="0" smtClean="0"/>
                  <a:t>, ziehen das in der Abbildung ‚</a:t>
                </a:r>
                <a:br>
                  <a:rPr lang="de-DE" sz="2200" dirty="0" smtClean="0"/>
                </a:br>
                <a:r>
                  <a:rPr lang="de-DE" sz="2200" dirty="0" smtClean="0"/>
                  <a:t>blau eingezeichnete Quadrat ab und zählen das </a:t>
                </a:r>
                <a:br>
                  <a:rPr lang="de-DE" sz="2200" dirty="0" smtClean="0"/>
                </a:br>
                <a:r>
                  <a:rPr lang="de-DE" sz="2200" dirty="0" smtClean="0"/>
                  <a:t>graue Rechtecheck dazu. </a:t>
                </a:r>
                <a:br>
                  <a:rPr lang="de-DE" sz="2200" dirty="0" smtClean="0"/>
                </a:br>
                <a:r>
                  <a:rPr lang="de-DE" sz="2200" dirty="0" smtClean="0"/>
                  <a:t>Das ist die gesuchte Fläche.</a:t>
                </a:r>
                <a:br>
                  <a:rPr lang="de-DE" sz="2200" dirty="0" smtClean="0"/>
                </a:br>
                <a14:m>
                  <m:oMathPara xmlns:m="http://schemas.openxmlformats.org/officeDocument/2006/math">
                    <m:oMathParaPr>
                      <m:jc m:val="centerGroup"/>
                    </m:oMathParaPr>
                    <m:oMath xmlns:m="http://schemas.openxmlformats.org/officeDocument/2006/math">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𝐴</m:t>
                      </m:r>
                      <m:r>
                        <a:rPr lang="de-DE" altLang="de-DE" sz="2200" b="0" i="0" dirty="0" smtClean="0">
                          <a:latin typeface="Cambria Math" panose="02040503050406030204" pitchFamily="18" charset="0"/>
                          <a:ea typeface="Times New Roman" panose="02020603050405020304" pitchFamily="18" charset="0"/>
                          <a:cs typeface="Calibri" panose="020F0502020204030204" pitchFamily="34" charset="0"/>
                        </a:rPr>
                        <m:t>=</m:t>
                      </m:r>
                      <m:nary>
                        <m:naryPr>
                          <m:ctrlPr>
                            <a:rPr lang="de-DE" altLang="de-DE" sz="2200" b="0" i="1" dirty="0" smtClean="0">
                              <a:latin typeface="Cambria Math" panose="02040503050406030204" pitchFamily="18" charset="0"/>
                              <a:cs typeface="Calibri" panose="020F0502020204030204" pitchFamily="34" charset="0"/>
                            </a:rPr>
                          </m:ctrlPr>
                        </m:naryPr>
                        <m:sub>
                          <m:r>
                            <a:rPr lang="de-DE" altLang="de-DE" sz="2200" b="0" i="1" dirty="0" smtClean="0">
                              <a:latin typeface="Cambria Math" panose="02040503050406030204" pitchFamily="18" charset="0"/>
                              <a:cs typeface="Calibri" panose="020F0502020204030204" pitchFamily="34" charset="0"/>
                            </a:rPr>
                            <m:t>1</m:t>
                          </m:r>
                        </m:sub>
                        <m:sup>
                          <m:r>
                            <a:rPr lang="de-DE" altLang="de-DE" sz="2200" b="0" i="1" dirty="0" smtClean="0">
                              <a:latin typeface="Cambria Math" panose="02040503050406030204" pitchFamily="18" charset="0"/>
                              <a:cs typeface="Calibri" panose="020F0502020204030204" pitchFamily="34" charset="0"/>
                            </a:rPr>
                            <m:t>2</m:t>
                          </m:r>
                        </m:sup>
                        <m:e>
                          <m:f>
                            <m:fPr>
                              <m:ctrlPr>
                                <a:rPr lang="de-DE" sz="2400" i="1">
                                  <a:latin typeface="Cambria Math" panose="02040503050406030204" pitchFamily="18" charset="0"/>
                                </a:rPr>
                              </m:ctrlPr>
                            </m:fPr>
                            <m:num>
                              <m:r>
                                <a:rPr lang="de-DE" sz="2400" i="1">
                                  <a:latin typeface="Cambria Math" panose="02040503050406030204" pitchFamily="18" charset="0"/>
                                </a:rPr>
                                <m:t>4</m:t>
                              </m:r>
                            </m:num>
                            <m:den>
                              <m:sSup>
                                <m:sSupPr>
                                  <m:ctrlPr>
                                    <a:rPr lang="de-DE" sz="2400" i="1">
                                      <a:latin typeface="Cambria Math" panose="02040503050406030204" pitchFamily="18" charset="0"/>
                                    </a:rPr>
                                  </m:ctrlPr>
                                </m:sSupPr>
                                <m:e>
                                  <m:r>
                                    <a:rPr lang="de-DE" sz="2400" i="1">
                                      <a:latin typeface="Cambria Math" panose="02040503050406030204" pitchFamily="18" charset="0"/>
                                    </a:rPr>
                                    <m:t>𝑥</m:t>
                                  </m:r>
                                </m:e>
                                <m:sup>
                                  <m:r>
                                    <a:rPr lang="de-DE" sz="2400" i="1">
                                      <a:latin typeface="Cambria Math" panose="02040503050406030204" pitchFamily="18" charset="0"/>
                                    </a:rPr>
                                    <m:t>2</m:t>
                                  </m:r>
                                </m:sup>
                              </m:sSup>
                            </m:den>
                          </m:f>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𝑑𝑥</m:t>
                          </m:r>
                        </m:e>
                      </m:nary>
                      <m:r>
                        <a:rPr lang="de-DE" altLang="de-DE" sz="2200" b="0" i="1" dirty="0" smtClean="0">
                          <a:latin typeface="Cambria Math" panose="02040503050406030204" pitchFamily="18" charset="0"/>
                          <a:cs typeface="Calibri" panose="020F0502020204030204" pitchFamily="34" charset="0"/>
                        </a:rPr>
                        <m:t>=</m:t>
                      </m:r>
                      <m:nary>
                        <m:naryPr>
                          <m:ctrlPr>
                            <a:rPr lang="de-DE" altLang="de-DE" sz="2000" i="1" dirty="0">
                              <a:latin typeface="Cambria Math" panose="02040503050406030204" pitchFamily="18" charset="0"/>
                              <a:cs typeface="Calibri" panose="020F0502020204030204" pitchFamily="34" charset="0"/>
                            </a:rPr>
                          </m:ctrlPr>
                        </m:naryPr>
                        <m:sub>
                          <m:r>
                            <a:rPr lang="de-DE" altLang="de-DE" sz="2000" i="1" dirty="0">
                              <a:latin typeface="Cambria Math" panose="02040503050406030204" pitchFamily="18" charset="0"/>
                              <a:cs typeface="Calibri" panose="020F0502020204030204" pitchFamily="34" charset="0"/>
                            </a:rPr>
                            <m:t>1</m:t>
                          </m:r>
                        </m:sub>
                        <m:sup>
                          <m:r>
                            <a:rPr lang="de-DE" altLang="de-DE" sz="2000" i="1" dirty="0">
                              <a:latin typeface="Cambria Math" panose="02040503050406030204" pitchFamily="18" charset="0"/>
                              <a:cs typeface="Calibri" panose="020F0502020204030204" pitchFamily="34" charset="0"/>
                            </a:rPr>
                            <m:t>2</m:t>
                          </m:r>
                        </m:sup>
                        <m:e>
                          <m:r>
                            <a:rPr lang="de-DE" sz="2000" b="0" i="1" smtClean="0">
                              <a:latin typeface="Cambria Math" panose="02040503050406030204" pitchFamily="18" charset="0"/>
                            </a:rPr>
                            <m:t>4⋅</m:t>
                          </m:r>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𝑥</m:t>
                              </m:r>
                            </m:e>
                            <m:sup>
                              <m:r>
                                <a:rPr lang="de-DE" sz="2000" b="0" i="1" smtClean="0">
                                  <a:latin typeface="Cambria Math" panose="02040503050406030204" pitchFamily="18" charset="0"/>
                                </a:rPr>
                                <m:t>−2</m:t>
                              </m:r>
                            </m:sup>
                          </m:sSup>
                          <m:r>
                            <a:rPr lang="de-DE" altLang="de-DE" sz="2000" i="1" dirty="0">
                              <a:latin typeface="Cambria Math" panose="02040503050406030204" pitchFamily="18" charset="0"/>
                              <a:ea typeface="Times New Roman" panose="02020603050405020304" pitchFamily="18" charset="0"/>
                              <a:cs typeface="Calibri" panose="020F0502020204030204" pitchFamily="34" charset="0"/>
                            </a:rPr>
                            <m:t>𝑑𝑥</m:t>
                          </m:r>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d>
                                <m:dPr>
                                  <m:begChr m:val="["/>
                                  <m:endChr m:val="]"/>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−4</m:t>
                                  </m:r>
                                  <m:sSup>
                                    <m:sSupPr>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sSupPr>
                                    <m:e>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𝑥</m:t>
                                      </m:r>
                                    </m:e>
                                    <m:sup>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−1</m:t>
                                      </m:r>
                                    </m:sup>
                                  </m:sSup>
                                </m:e>
                              </m:d>
                            </m:e>
                            <m:sub>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1</m:t>
                              </m:r>
                            </m:sub>
                            <m:sup>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2</m:t>
                              </m:r>
                            </m:sup>
                          </m:sSubSup>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d>
                                <m:dPr>
                                  <m:begChr m:val="["/>
                                  <m:endChr m:val="]"/>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m:t>
                                  </m:r>
                                  <m:f>
                                    <m:fPr>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fPr>
                                    <m:num>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4</m:t>
                                      </m:r>
                                    </m:num>
                                    <m:den>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𝑥</m:t>
                                      </m:r>
                                    </m:den>
                                  </m:f>
                                </m:e>
                              </m:d>
                            </m:e>
                            <m:sub>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1</m:t>
                              </m:r>
                            </m:sub>
                            <m:sup>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2</m:t>
                              </m:r>
                            </m:sup>
                          </m:sSubSup>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m:t>
                          </m:r>
                          <m:d>
                            <m:dPr>
                              <m:ctrlP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ctrlPr>
                            </m:dPr>
                            <m:e>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−2</m:t>
                              </m:r>
                            </m:e>
                          </m:d>
                        </m:e>
                      </m:nary>
                      <m:r>
                        <a:rPr lang="de-DE" altLang="de-DE" sz="2000" b="0" i="1" dirty="0" smtClean="0">
                          <a:latin typeface="Cambria Math" panose="02040503050406030204" pitchFamily="18" charset="0"/>
                          <a:ea typeface="Times New Roman" panose="02020603050405020304" pitchFamily="18" charset="0"/>
                          <a:cs typeface="Calibri" panose="020F0502020204030204" pitchFamily="34" charset="0"/>
                        </a:rPr>
                        <m:t>−</m:t>
                      </m:r>
                      <m:d>
                        <m:dPr>
                          <m:ctrlPr>
                            <a:rPr lang="de-DE" altLang="de-DE" sz="2000" b="0" i="1" dirty="0" smtClean="0">
                              <a:latin typeface="Cambria Math" panose="02040503050406030204" pitchFamily="18" charset="0"/>
                              <a:cs typeface="Calibri" panose="020F0502020204030204" pitchFamily="34" charset="0"/>
                            </a:rPr>
                          </m:ctrlPr>
                        </m:dPr>
                        <m:e>
                          <m:r>
                            <a:rPr lang="de-DE" altLang="de-DE" sz="2000" b="0" i="1" dirty="0" smtClean="0">
                              <a:latin typeface="Cambria Math" panose="02040503050406030204" pitchFamily="18" charset="0"/>
                              <a:cs typeface="Calibri" panose="020F0502020204030204" pitchFamily="34" charset="0"/>
                            </a:rPr>
                            <m:t>−4</m:t>
                          </m:r>
                        </m:e>
                      </m:d>
                      <m:r>
                        <a:rPr lang="de-DE" altLang="de-DE" sz="2000" b="0" i="1" dirty="0" smtClean="0">
                          <a:latin typeface="Cambria Math" panose="02040503050406030204" pitchFamily="18" charset="0"/>
                          <a:cs typeface="Calibri" panose="020F0502020204030204" pitchFamily="34" charset="0"/>
                        </a:rPr>
                        <m:t>=2</m:t>
                      </m:r>
                    </m:oMath>
                  </m:oMathPara>
                </a14:m>
                <a:endParaRPr lang="de-DE" sz="2200" dirty="0" smtClean="0"/>
              </a:p>
              <a:p>
                <a:pPr marL="0" indent="0">
                  <a:buClrTx/>
                  <a:buSzPct val="100000"/>
                  <a:buNone/>
                </a:pPr>
                <a14:m>
                  <m:oMath xmlns:m="http://schemas.openxmlformats.org/officeDocument/2006/math">
                    <m:sSub>
                      <m:sSub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b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𝐴</m:t>
                        </m:r>
                      </m:e>
                      <m:sub>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𝑄𝑢𝑎𝑑𝑟𝑎𝑡</m:t>
                        </m:r>
                      </m:sub>
                    </m:sSub>
                    <m:r>
                      <a:rPr lang="de-DE" altLang="de-DE" sz="2200" dirty="0">
                        <a:latin typeface="Cambria Math" panose="02040503050406030204" pitchFamily="18" charset="0"/>
                        <a:ea typeface="Times New Roman" panose="02020603050405020304" pitchFamily="18" charset="0"/>
                        <a:cs typeface="Calibri" panose="020F0502020204030204" pitchFamily="34" charset="0"/>
                      </a:rPr>
                      <m:t>=</m:t>
                    </m:r>
                    <m:r>
                      <a:rPr lang="de-DE" altLang="de-DE" sz="2000" b="0" i="1" dirty="0" smtClean="0">
                        <a:latin typeface="Cambria Math" panose="02040503050406030204" pitchFamily="18" charset="0"/>
                        <a:cs typeface="Calibri" panose="020F0502020204030204" pitchFamily="34" charset="0"/>
                      </a:rPr>
                      <m:t>1</m:t>
                    </m:r>
                  </m:oMath>
                </a14:m>
                <a:r>
                  <a:rPr lang="de-DE" sz="2200" dirty="0" smtClean="0"/>
                  <a:t> (kann man direkt an den Abmessungen sehen)</a:t>
                </a:r>
              </a:p>
              <a:p>
                <a:pPr marL="0" indent="0">
                  <a:buClrTx/>
                  <a:buSzPct val="100000"/>
                  <a:buNone/>
                </a:pPr>
                <a14:m>
                  <m:oMath xmlns:m="http://schemas.openxmlformats.org/officeDocument/2006/math">
                    <m:sSub>
                      <m:sSubPr>
                        <m:ctrlPr>
                          <a:rPr lang="de-DE" altLang="de-DE" sz="2200" i="1" dirty="0">
                            <a:latin typeface="Cambria Math" panose="02040503050406030204" pitchFamily="18" charset="0"/>
                            <a:ea typeface="Times New Roman" panose="02020603050405020304" pitchFamily="18" charset="0"/>
                            <a:cs typeface="Calibri" panose="020F0502020204030204" pitchFamily="34" charset="0"/>
                          </a:rPr>
                        </m:ctrlPr>
                      </m:sSubPr>
                      <m:e>
                        <m:r>
                          <a:rPr lang="de-DE" altLang="de-DE" sz="2200" i="1" dirty="0">
                            <a:latin typeface="Cambria Math" panose="02040503050406030204" pitchFamily="18" charset="0"/>
                            <a:ea typeface="Times New Roman" panose="02020603050405020304" pitchFamily="18" charset="0"/>
                            <a:cs typeface="Calibri" panose="020F0502020204030204" pitchFamily="34" charset="0"/>
                          </a:rPr>
                          <m:t>𝐴</m:t>
                        </m:r>
                      </m:e>
                      <m:sub>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𝑅𝑒𝑐h𝑡𝑒𝑐𝑘</m:t>
                        </m:r>
                      </m:sub>
                    </m:sSub>
                    <m:r>
                      <a:rPr lang="de-DE" altLang="de-DE" sz="2200" dirty="0">
                        <a:latin typeface="Cambria Math" panose="02040503050406030204" pitchFamily="18" charset="0"/>
                        <a:ea typeface="Times New Roman" panose="02020603050405020304" pitchFamily="18" charset="0"/>
                        <a:cs typeface="Calibri" panose="020F0502020204030204" pitchFamily="34" charset="0"/>
                      </a:rPr>
                      <m:t>=</m:t>
                    </m:r>
                    <m:r>
                      <a:rPr lang="de-DE" altLang="de-DE" sz="2000" b="0" i="1" dirty="0" smtClean="0">
                        <a:latin typeface="Cambria Math" panose="02040503050406030204" pitchFamily="18" charset="0"/>
                        <a:cs typeface="Calibri" panose="020F0502020204030204" pitchFamily="34" charset="0"/>
                      </a:rPr>
                      <m:t>3⋅1=3</m:t>
                    </m:r>
                  </m:oMath>
                </a14:m>
                <a:r>
                  <a:rPr lang="de-DE" sz="2200" dirty="0"/>
                  <a:t> (kann man </a:t>
                </a:r>
                <a:r>
                  <a:rPr lang="de-DE" sz="2200" dirty="0" smtClean="0"/>
                  <a:t>ebenfalls an </a:t>
                </a:r>
                <a:r>
                  <a:rPr lang="de-DE" sz="2200" dirty="0"/>
                  <a:t>den Abmessungen sehen</a:t>
                </a:r>
                <a:r>
                  <a:rPr lang="de-DE" sz="2200" dirty="0" smtClean="0"/>
                  <a:t>)</a:t>
                </a:r>
              </a:p>
              <a:p>
                <a:pPr marL="0" indent="0">
                  <a:buClrTx/>
                  <a:buSzPct val="100000"/>
                  <a:buNone/>
                </a:pPr>
                <a:r>
                  <a:rPr lang="de-DE" sz="2200" dirty="0" smtClean="0"/>
                  <a:t>Es folgt: </a:t>
                </a:r>
                <a14:m>
                  <m:oMath xmlns:m="http://schemas.openxmlformats.org/officeDocument/2006/math">
                    <m:r>
                      <a:rPr lang="de-DE" altLang="de-DE" sz="2200" b="0" i="1" dirty="0" smtClean="0">
                        <a:latin typeface="Cambria Math" panose="02040503050406030204" pitchFamily="18" charset="0"/>
                        <a:ea typeface="Times New Roman" panose="02020603050405020304" pitchFamily="18" charset="0"/>
                        <a:cs typeface="Calibri" panose="020F0502020204030204" pitchFamily="34" charset="0"/>
                      </a:rPr>
                      <m:t>𝐴</m:t>
                    </m:r>
                    <m:r>
                      <a:rPr lang="de-DE" altLang="de-DE" sz="2200" dirty="0">
                        <a:latin typeface="Cambria Math" panose="02040503050406030204" pitchFamily="18" charset="0"/>
                        <a:ea typeface="Times New Roman" panose="02020603050405020304" pitchFamily="18" charset="0"/>
                        <a:cs typeface="Calibri" panose="020F0502020204030204" pitchFamily="34" charset="0"/>
                      </a:rPr>
                      <m:t>=</m:t>
                    </m:r>
                    <m:r>
                      <a:rPr lang="de-DE" altLang="de-DE" sz="2200" b="0" i="1" dirty="0" smtClean="0">
                        <a:latin typeface="Cambria Math" panose="02040503050406030204" pitchFamily="18" charset="0"/>
                        <a:cs typeface="Calibri" panose="020F0502020204030204" pitchFamily="34" charset="0"/>
                      </a:rPr>
                      <m:t>2−1+3=4</m:t>
                    </m:r>
                  </m:oMath>
                </a14:m>
                <a:endParaRPr lang="de-DE" sz="2200" dirty="0" smtClean="0"/>
              </a:p>
              <a:p>
                <a:pPr marL="0" indent="0">
                  <a:buClrTx/>
                  <a:buSzPct val="100000"/>
                  <a:buNone/>
                </a:pPr>
                <a:endParaRPr lang="de-DE" sz="2200" dirty="0" smtClean="0"/>
              </a:p>
              <a:p>
                <a:pPr marL="0" indent="0">
                  <a:buClrTx/>
                  <a:buSzPct val="100000"/>
                  <a:buNone/>
                </a:pPr>
                <a:r>
                  <a:rPr lang="de-DE" sz="2200" b="1" dirty="0" smtClean="0"/>
                  <a:t>Ergebnis:</a:t>
                </a:r>
                <a:r>
                  <a:rPr lang="de-DE" sz="2200" dirty="0" smtClean="0"/>
                  <a:t> Die gesuchte Fläche beträgt </a:t>
                </a:r>
                <a14:m>
                  <m:oMath xmlns:m="http://schemas.openxmlformats.org/officeDocument/2006/math">
                    <m:r>
                      <a:rPr lang="de-DE" sz="2200" i="1" dirty="0" smtClean="0">
                        <a:latin typeface="Cambria Math" panose="02040503050406030204" pitchFamily="18" charset="0"/>
                      </a:rPr>
                      <m:t>4</m:t>
                    </m:r>
                  </m:oMath>
                </a14:m>
                <a:r>
                  <a:rPr lang="de-DE" sz="2200" dirty="0" smtClean="0"/>
                  <a:t>LE².</a:t>
                </a:r>
                <a:endParaRPr lang="de-DE" sz="2200" dirty="0"/>
              </a:p>
              <a:p>
                <a:pPr marL="0" indent="0">
                  <a:buClrTx/>
                  <a:buSzPct val="100000"/>
                  <a:buNone/>
                </a:pPr>
                <a:endParaRPr lang="de-DE" sz="2200" dirty="0" smtClean="0"/>
              </a:p>
              <a:p>
                <a:pPr marL="0" indent="0">
                  <a:buClrTx/>
                  <a:buSzPct val="100000"/>
                  <a:buNone/>
                </a:pPr>
                <a:endParaRPr lang="de-DE" sz="2200" dirty="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3"/>
                <a:stretch>
                  <a:fillRect l="-814" t="-738" b="-688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mc:AlternateContent xmlns:mc="http://schemas.openxmlformats.org/markup-compatibility/2006" xmlns:a14="http://schemas.microsoft.com/office/drawing/2010/main">
        <mc:Choice Requires="a14">
          <p:sp>
            <p:nvSpPr>
              <p:cNvPr id="2" name="Rechteck 1"/>
              <p:cNvSpPr/>
              <p:nvPr/>
            </p:nvSpPr>
            <p:spPr>
              <a:xfrm>
                <a:off x="8568704" y="163168"/>
                <a:ext cx="1354538" cy="927177"/>
              </a:xfrm>
              <a:prstGeom prst="rect">
                <a:avLst/>
              </a:prstGeom>
            </p:spPr>
            <p:txBody>
              <a:bodyPr wrap="none">
                <a:spAutoFit/>
              </a:bodyPr>
              <a:lstStyle/>
              <a:p>
                <a:pPr algn="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rPr>
                        <m:t>𝑓</m:t>
                      </m:r>
                      <m:d>
                        <m:dPr>
                          <m:ctrlPr>
                            <a:rPr lang="de-DE" sz="1400" i="1">
                              <a:latin typeface="Cambria Math" panose="02040503050406030204" pitchFamily="18" charset="0"/>
                            </a:rPr>
                          </m:ctrlPr>
                        </m:dPr>
                        <m:e>
                          <m:r>
                            <a:rPr lang="de-DE" sz="1400" i="1">
                              <a:latin typeface="Cambria Math" panose="02040503050406030204" pitchFamily="18" charset="0"/>
                            </a:rPr>
                            <m:t>𝑥</m:t>
                          </m:r>
                        </m:e>
                      </m:d>
                      <m:r>
                        <a:rPr lang="de-DE" sz="1400">
                          <a:latin typeface="Cambria Math" panose="02040503050406030204" pitchFamily="18" charset="0"/>
                        </a:rPr>
                        <m:t>=</m:t>
                      </m:r>
                      <m:f>
                        <m:fPr>
                          <m:ctrlPr>
                            <a:rPr lang="de-DE" sz="1400" i="1">
                              <a:latin typeface="Cambria Math" panose="02040503050406030204" pitchFamily="18" charset="0"/>
                            </a:rPr>
                          </m:ctrlPr>
                        </m:fPr>
                        <m:num>
                          <m:r>
                            <a:rPr lang="de-DE" sz="1400" i="1">
                              <a:latin typeface="Cambria Math" panose="02040503050406030204" pitchFamily="18" charset="0"/>
                            </a:rPr>
                            <m:t>4</m:t>
                          </m:r>
                        </m:num>
                        <m:den>
                          <m:sSup>
                            <m:sSupPr>
                              <m:ctrlPr>
                                <a:rPr lang="de-DE" sz="1400" i="1">
                                  <a:latin typeface="Cambria Math" panose="02040503050406030204" pitchFamily="18" charset="0"/>
                                </a:rPr>
                              </m:ctrlPr>
                            </m:sSupPr>
                            <m:e>
                              <m:r>
                                <a:rPr lang="de-DE" sz="1400" i="1">
                                  <a:latin typeface="Cambria Math" panose="02040503050406030204" pitchFamily="18" charset="0"/>
                                </a:rPr>
                                <m:t>𝑥</m:t>
                              </m:r>
                            </m:e>
                            <m:sup>
                              <m:r>
                                <a:rPr lang="de-DE" sz="1400" i="1">
                                  <a:latin typeface="Cambria Math" panose="02040503050406030204" pitchFamily="18" charset="0"/>
                                </a:rPr>
                                <m:t>2</m:t>
                              </m:r>
                            </m:sup>
                          </m:sSup>
                        </m:den>
                      </m:f>
                    </m:oMath>
                  </m:oMathPara>
                </a14:m>
                <a:endParaRPr lang="de-DE" sz="1400" dirty="0" smtClean="0"/>
              </a:p>
              <a:p>
                <a:pPr algn="r"/>
                <a14:m>
                  <m:oMath xmlns:m="http://schemas.openxmlformats.org/officeDocument/2006/math">
                    <m:r>
                      <a:rPr lang="de-DE" sz="1400" i="1" dirty="0">
                        <a:latin typeface="Cambria Math" panose="02040503050406030204" pitchFamily="18" charset="0"/>
                      </a:rPr>
                      <m:t>𝑃</m:t>
                    </m:r>
                    <m:r>
                      <a:rPr lang="de-DE" sz="1400" i="1" dirty="0">
                        <a:latin typeface="Cambria Math" panose="02040503050406030204" pitchFamily="18" charset="0"/>
                      </a:rPr>
                      <m:t>(1|4)</m:t>
                    </m:r>
                  </m:oMath>
                </a14:m>
                <a:r>
                  <a:rPr lang="de-DE" sz="1400" dirty="0" smtClean="0"/>
                  <a:t>, </a:t>
                </a:r>
                <a14:m>
                  <m:oMath xmlns:m="http://schemas.openxmlformats.org/officeDocument/2006/math">
                    <m:r>
                      <a:rPr lang="de-DE" sz="1400" i="1" dirty="0">
                        <a:latin typeface="Cambria Math" panose="02040503050406030204" pitchFamily="18" charset="0"/>
                      </a:rPr>
                      <m:t>𝑄</m:t>
                    </m:r>
                    <m:r>
                      <a:rPr lang="de-DE" sz="1400" i="1" dirty="0">
                        <a:latin typeface="Cambria Math" panose="02040503050406030204" pitchFamily="18" charset="0"/>
                      </a:rPr>
                      <m:t>(2|1)</m:t>
                    </m:r>
                  </m:oMath>
                </a14:m>
                <a:endParaRPr lang="de-DE" sz="1400" dirty="0" smtClean="0"/>
              </a:p>
              <a:p>
                <a:pPr algn="r"/>
                <a:endParaRPr lang="de-DE" sz="1400" dirty="0"/>
              </a:p>
            </p:txBody>
          </p:sp>
        </mc:Choice>
        <mc:Fallback xmlns="">
          <p:sp>
            <p:nvSpPr>
              <p:cNvPr id="2" name="Rechteck 1"/>
              <p:cNvSpPr>
                <a:spLocks noRot="1" noChangeAspect="1" noMove="1" noResize="1" noEditPoints="1" noAdjustHandles="1" noChangeArrowheads="1" noChangeShapeType="1" noTextEdit="1"/>
              </p:cNvSpPr>
              <p:nvPr/>
            </p:nvSpPr>
            <p:spPr>
              <a:xfrm>
                <a:off x="8568704" y="163168"/>
                <a:ext cx="1354538" cy="927177"/>
              </a:xfrm>
              <a:prstGeom prst="rect">
                <a:avLst/>
              </a:prstGeom>
              <a:blipFill>
                <a:blip r:embed="rId4"/>
                <a:stretch>
                  <a:fillRect/>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020CB812-B758-4798-9B0E-1506F72CA460}"/>
              </a:ext>
            </a:extLst>
          </p:cNvPr>
          <p:cNvCxnSpPr>
            <a:cxnSpLocks/>
          </p:cNvCxnSpPr>
          <p:nvPr/>
        </p:nvCxnSpPr>
        <p:spPr>
          <a:xfrm>
            <a:off x="5112320" y="6948189"/>
            <a:ext cx="571069"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 name="Gerader Verbinder 3"/>
          <p:cNvCxnSpPr/>
          <p:nvPr/>
        </p:nvCxnSpPr>
        <p:spPr>
          <a:xfrm>
            <a:off x="7920632" y="2162030"/>
            <a:ext cx="0" cy="1833831"/>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7935746" y="3350322"/>
            <a:ext cx="416934" cy="388882"/>
          </a:xfrm>
          <a:prstGeom prst="rect">
            <a:avLst/>
          </a:prstGeom>
          <a:pattFill prst="wdUpDiag">
            <a:fgClr>
              <a:srgbClr val="0000FF"/>
            </a:fgClr>
            <a:bgClr>
              <a:schemeClr val="bg1"/>
            </a:bgClr>
          </a:patt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547803" y="2177438"/>
            <a:ext cx="382189" cy="117652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462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None/>
                </a:pPr>
                <a:r>
                  <a:rPr lang="de-DE" sz="2200" b="1" dirty="0" smtClean="0"/>
                  <a:t>Aufgabe 5</a:t>
                </a:r>
                <a:endParaRPr lang="de-DE" sz="2200" dirty="0"/>
              </a:p>
              <a:p>
                <a:pPr marL="0" indent="0">
                  <a:buNone/>
                </a:pPr>
                <a:r>
                  <a:rPr lang="de-DE" sz="2200" dirty="0" smtClean="0"/>
                  <a:t>Abgebildet ist der Graph einer Funktion </a:t>
                </a:r>
                <a14:m>
                  <m:oMath xmlns:m="http://schemas.openxmlformats.org/officeDocument/2006/math">
                    <m:r>
                      <a:rPr lang="de-DE" sz="2200" b="0" i="1" dirty="0" smtClean="0">
                        <a:latin typeface="Cambria Math" panose="02040503050406030204" pitchFamily="18" charset="0"/>
                      </a:rPr>
                      <m:t>𝐹</m:t>
                    </m:r>
                  </m:oMath>
                </a14:m>
                <a:r>
                  <a:rPr lang="de-DE" sz="2200" dirty="0" smtClean="0"/>
                  <a:t>.</a:t>
                </a:r>
                <a:br>
                  <a:rPr lang="de-DE" sz="2200" dirty="0" smtClean="0"/>
                </a:br>
                <a14:m>
                  <m:oMath xmlns:m="http://schemas.openxmlformats.org/officeDocument/2006/math">
                    <m:r>
                      <a:rPr lang="de-DE" sz="2200" i="1" dirty="0">
                        <a:latin typeface="Cambria Math" panose="02040503050406030204" pitchFamily="18" charset="0"/>
                      </a:rPr>
                      <m:t>𝐹</m:t>
                    </m:r>
                  </m:oMath>
                </a14:m>
                <a:r>
                  <a:rPr lang="de-DE" sz="2200" dirty="0" smtClean="0"/>
                  <a:t> ist Stammfunktion einer ganzrationalen Funktion </a:t>
                </a:r>
                <a14:m>
                  <m:oMath xmlns:m="http://schemas.openxmlformats.org/officeDocument/2006/math">
                    <m:r>
                      <a:rPr lang="de-DE" sz="2200" b="0" i="1" dirty="0" smtClean="0">
                        <a:latin typeface="Cambria Math" panose="02040503050406030204" pitchFamily="18" charset="0"/>
                      </a:rPr>
                      <m:t>𝑓</m:t>
                    </m:r>
                  </m:oMath>
                </a14:m>
                <a:r>
                  <a:rPr lang="de-DE" sz="2200" dirty="0" smtClean="0"/>
                  <a:t>.</a:t>
                </a:r>
              </a:p>
              <a:p>
                <a:pPr marL="457200" indent="-457200">
                  <a:buClrTx/>
                  <a:buSzPct val="100000"/>
                  <a:buAutoNum type="alphaLcParenR"/>
                </a:pPr>
                <a:r>
                  <a:rPr lang="de-DE" sz="2200" dirty="0" smtClean="0"/>
                  <a:t>Geben Sie eine Nullstelle von </a:t>
                </a:r>
                <a14:m>
                  <m:oMath xmlns:m="http://schemas.openxmlformats.org/officeDocument/2006/math">
                    <m:r>
                      <a:rPr lang="de-DE" sz="2200" i="1" dirty="0" smtClean="0">
                        <a:latin typeface="Cambria Math" panose="02040503050406030204" pitchFamily="18" charset="0"/>
                      </a:rPr>
                      <m:t>𝑓</m:t>
                    </m:r>
                  </m:oMath>
                </a14:m>
                <a:r>
                  <a:rPr lang="de-DE" sz="2200" dirty="0" smtClean="0"/>
                  <a:t> im abgebildeten </a:t>
                </a:r>
                <a:br>
                  <a:rPr lang="de-DE" sz="2200" dirty="0" smtClean="0"/>
                </a:br>
                <a:r>
                  <a:rPr lang="de-DE" sz="2200" dirty="0" smtClean="0"/>
                  <a:t>Bereich an.</a:t>
                </a:r>
              </a:p>
              <a:p>
                <a:pPr marL="457200" indent="-457200">
                  <a:buClrTx/>
                  <a:buSzPct val="100000"/>
                  <a:buAutoNum type="alphaLcParenR"/>
                </a:pPr>
                <a:r>
                  <a:rPr lang="de-DE" sz="2200" dirty="0" smtClean="0"/>
                  <a:t>Bestimmen Sie                 .</a:t>
                </a:r>
              </a:p>
              <a:p>
                <a:pPr marL="457200" indent="-457200">
                  <a:buClrTx/>
                  <a:buSzPct val="100000"/>
                  <a:buAutoNum type="alphaLcParenR"/>
                </a:pPr>
                <a:r>
                  <a:rPr lang="de-DE" sz="2200" dirty="0" smtClean="0"/>
                  <a:t>Begründen Sie, dass die Funktion </a:t>
                </a:r>
                <a14:m>
                  <m:oMath xmlns:m="http://schemas.openxmlformats.org/officeDocument/2006/math">
                    <m:r>
                      <a:rPr lang="de-DE" sz="2200" i="1" dirty="0">
                        <a:latin typeface="Cambria Math" panose="02040503050406030204" pitchFamily="18" charset="0"/>
                      </a:rPr>
                      <m:t>𝑓</m:t>
                    </m:r>
                  </m:oMath>
                </a14:m>
                <a:r>
                  <a:rPr lang="de-DE" sz="2200" dirty="0" smtClean="0"/>
                  <a:t> im Bereich </a:t>
                </a:r>
                <a:br>
                  <a:rPr lang="de-DE" sz="2200" dirty="0" smtClean="0"/>
                </a:br>
                <a14:m>
                  <m:oMath xmlns:m="http://schemas.openxmlformats.org/officeDocument/2006/math">
                    <m:r>
                      <a:rPr lang="de-DE" sz="2200" b="0" i="0" smtClean="0">
                        <a:latin typeface="Cambria Math" panose="02040503050406030204" pitchFamily="18" charset="0"/>
                      </a:rPr>
                      <m:t>0</m:t>
                    </m:r>
                    <m:r>
                      <a:rPr lang="de-DE" sz="2200" b="0" i="1" smtClean="0">
                        <a:latin typeface="Cambria Math" panose="02040503050406030204" pitchFamily="18" charset="0"/>
                      </a:rPr>
                      <m:t>,5≤</m:t>
                    </m:r>
                    <m:r>
                      <a:rPr lang="de-DE" sz="2200" b="0" i="1" smtClean="0">
                        <a:latin typeface="Cambria Math" panose="02040503050406030204" pitchFamily="18" charset="0"/>
                      </a:rPr>
                      <m:t>𝑥</m:t>
                    </m:r>
                    <m:r>
                      <a:rPr lang="de-DE" sz="2200" b="0" i="1" smtClean="0">
                        <a:latin typeface="Cambria Math" panose="02040503050406030204" pitchFamily="18" charset="0"/>
                      </a:rPr>
                      <m:t>≤1,5</m:t>
                    </m:r>
                  </m:oMath>
                </a14:m>
                <a:r>
                  <a:rPr lang="de-DE" sz="2200" dirty="0" smtClean="0"/>
                  <a:t> streng monoton fallend ist.</a:t>
                </a:r>
              </a:p>
              <a:p>
                <a:pPr marL="0" indent="0">
                  <a:buClrTx/>
                  <a:buSzPct val="100000"/>
                  <a:buNone/>
                </a:pPr>
                <a:r>
                  <a:rPr lang="de-DE" sz="2200" dirty="0" smtClean="0"/>
                  <a:t>								         (2,5 </a:t>
                </a:r>
                <a:r>
                  <a:rPr lang="de-DE" sz="2200" dirty="0"/>
                  <a:t>VP)</a:t>
                </a:r>
                <a:endParaRPr lang="de-DE" sz="2200" dirty="0" smtClean="0"/>
              </a:p>
              <a:p>
                <a:pPr marL="0" indent="0">
                  <a:buNone/>
                </a:pPr>
                <a:r>
                  <a:rPr lang="de-DE" sz="2200" dirty="0" smtClean="0"/>
                  <a:t/>
                </a:r>
                <a:br>
                  <a:rPr lang="de-DE" sz="2200" dirty="0" smtClean="0"/>
                </a:b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67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grpSp>
        <p:nvGrpSpPr>
          <p:cNvPr id="6" name="Gruppieren 5"/>
          <p:cNvGrpSpPr/>
          <p:nvPr/>
        </p:nvGrpSpPr>
        <p:grpSpPr>
          <a:xfrm>
            <a:off x="7210039" y="1979637"/>
            <a:ext cx="2505460" cy="2448272"/>
            <a:chOff x="7210039" y="1979637"/>
            <a:chExt cx="2505460" cy="2448272"/>
          </a:xfrm>
        </p:grpSpPr>
        <p:pic>
          <p:nvPicPr>
            <p:cNvPr id="2" name="Grafik 1"/>
            <p:cNvPicPr>
              <a:picLocks noChangeAspect="1"/>
            </p:cNvPicPr>
            <p:nvPr/>
          </p:nvPicPr>
          <p:blipFill>
            <a:blip r:embed="rId3"/>
            <a:stretch>
              <a:fillRect/>
            </a:stretch>
          </p:blipFill>
          <p:spPr>
            <a:xfrm>
              <a:off x="7210039" y="2051645"/>
              <a:ext cx="2453919" cy="2376264"/>
            </a:xfrm>
            <a:prstGeom prst="rect">
              <a:avLst/>
            </a:prstGeom>
          </p:spPr>
        </p:pic>
        <mc:AlternateContent xmlns:mc="http://schemas.openxmlformats.org/markup-compatibility/2006" xmlns:a14="http://schemas.microsoft.com/office/drawing/2010/main">
          <mc:Choice Requires="a14">
            <p:sp>
              <p:nvSpPr>
                <p:cNvPr id="8" name="Textfeld 7"/>
                <p:cNvSpPr txBox="1"/>
                <p:nvPr/>
              </p:nvSpPr>
              <p:spPr>
                <a:xfrm>
                  <a:off x="8071914" y="2256636"/>
                  <a:ext cx="1098442" cy="307777"/>
                </a:xfrm>
                <a:prstGeom prst="rect">
                  <a:avLst/>
                </a:prstGeom>
                <a:noFill/>
              </p:spPr>
              <p:txBody>
                <a:bodyPr wrap="none" rtlCol="0">
                  <a:spAutoFit/>
                </a:bodyPr>
                <a:lstStyle/>
                <a:p>
                  <a:r>
                    <a:rPr lang="de-DE" sz="1400" dirty="0" smtClean="0"/>
                    <a:t>Graph von </a:t>
                  </a:r>
                  <a14:m>
                    <m:oMath xmlns:m="http://schemas.openxmlformats.org/officeDocument/2006/math">
                      <m:r>
                        <a:rPr lang="de-DE" sz="1400" b="0" i="1" dirty="0" smtClean="0">
                          <a:latin typeface="Cambria Math" panose="02040503050406030204" pitchFamily="18" charset="0"/>
                        </a:rPr>
                        <m:t>𝐹</m:t>
                      </m:r>
                    </m:oMath>
                  </a14:m>
                  <a:endParaRPr lang="de-DE"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8071914" y="2256636"/>
                  <a:ext cx="1098442" cy="307777"/>
                </a:xfrm>
                <a:prstGeom prst="rect">
                  <a:avLst/>
                </a:prstGeom>
                <a:blipFill>
                  <a:blip r:embed="rId4"/>
                  <a:stretch>
                    <a:fillRect l="-1667" t="-3922" b="-19608"/>
                  </a:stretch>
                </a:blipFill>
              </p:spPr>
              <p:txBody>
                <a:bodyPr/>
                <a:lstStyle/>
                <a:p>
                  <a:r>
                    <a:rPr lang="de-DE">
                      <a:noFill/>
                    </a:rPr>
                    <a:t> </a:t>
                  </a:r>
                </a:p>
              </p:txBody>
            </p:sp>
          </mc:Fallback>
        </mc:AlternateContent>
        <p:cxnSp>
          <p:nvCxnSpPr>
            <p:cNvPr id="4" name="Gerader Verbinder 3"/>
            <p:cNvCxnSpPr/>
            <p:nvPr/>
          </p:nvCxnSpPr>
          <p:spPr>
            <a:xfrm>
              <a:off x="8049790"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8439546"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8817495"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9207251"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7623075" y="3232348"/>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7632600" y="2843733"/>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7632600" y="2455118"/>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7632600" y="4014911"/>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feld 4"/>
                <p:cNvSpPr txBox="1"/>
                <p:nvPr/>
              </p:nvSpPr>
              <p:spPr>
                <a:xfrm>
                  <a:off x="7897344" y="363595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1</m:t>
                        </m:r>
                      </m:oMath>
                    </m:oMathPara>
                  </a14:m>
                  <a:endParaRPr lang="de-DE"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7897344" y="3635956"/>
                  <a:ext cx="3048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8288196" y="3635821"/>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m:t>
                        </m:r>
                      </m:oMath>
                    </m:oMathPara>
                  </a14:m>
                  <a:endParaRPr lang="de-DE" sz="12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8288196" y="3635821"/>
                  <a:ext cx="304891" cy="27699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8684099" y="363595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m:t>
                        </m:r>
                      </m:oMath>
                    </m:oMathPara>
                  </a14:m>
                  <a:endParaRPr lang="de-DE" sz="12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8684099" y="3635956"/>
                  <a:ext cx="304891" cy="27699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9074951" y="3635821"/>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m:t>
                        </m:r>
                      </m:oMath>
                    </m:oMathPara>
                  </a14:m>
                  <a:endParaRPr lang="de-DE" sz="12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9074951" y="3635821"/>
                  <a:ext cx="304891" cy="27699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9410608" y="3582863"/>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𝑥</m:t>
                        </m:r>
                      </m:oMath>
                    </m:oMathPara>
                  </a14:m>
                  <a:endParaRPr lang="de-DE" sz="12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9410608" y="3582863"/>
                  <a:ext cx="304891" cy="276999"/>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7416576" y="1979637"/>
                  <a:ext cx="3091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𝑦</m:t>
                        </m:r>
                      </m:oMath>
                    </m:oMathPara>
                  </a14:m>
                  <a:endParaRPr lang="de-DE" sz="12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7416576" y="1979637"/>
                  <a:ext cx="309124" cy="276999"/>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7390184" y="3085648"/>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1</m:t>
                        </m:r>
                      </m:oMath>
                    </m:oMathPara>
                  </a14:m>
                  <a:endParaRPr lang="de-DE" sz="1200" dirty="0"/>
                </a:p>
              </p:txBody>
            </p:sp>
          </mc:Choice>
          <mc:Fallback xmlns="">
            <p:sp>
              <p:nvSpPr>
                <p:cNvPr id="23" name="Textfeld 22"/>
                <p:cNvSpPr txBox="1">
                  <a:spLocks noRot="1" noChangeAspect="1" noMove="1" noResize="1" noEditPoints="1" noAdjustHandles="1" noChangeArrowheads="1" noChangeShapeType="1" noTextEdit="1"/>
                </p:cNvSpPr>
                <p:nvPr/>
              </p:nvSpPr>
              <p:spPr>
                <a:xfrm>
                  <a:off x="7390184" y="3085648"/>
                  <a:ext cx="304891" cy="276999"/>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7401718" y="2699717"/>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m:t>
                        </m:r>
                      </m:oMath>
                    </m:oMathPara>
                  </a14:m>
                  <a:endParaRPr lang="de-DE" sz="1200" dirty="0"/>
                </a:p>
              </p:txBody>
            </p:sp>
          </mc:Choice>
          <mc:Fallback xmlns="">
            <p:sp>
              <p:nvSpPr>
                <p:cNvPr id="24" name="Textfeld 23"/>
                <p:cNvSpPr txBox="1">
                  <a:spLocks noRot="1" noChangeAspect="1" noMove="1" noResize="1" noEditPoints="1" noAdjustHandles="1" noChangeArrowheads="1" noChangeShapeType="1" noTextEdit="1"/>
                </p:cNvSpPr>
                <p:nvPr/>
              </p:nvSpPr>
              <p:spPr>
                <a:xfrm>
                  <a:off x="7401718" y="2699717"/>
                  <a:ext cx="304891" cy="276999"/>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7407051" y="2339812"/>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m:t>
                        </m:r>
                      </m:oMath>
                    </m:oMathPara>
                  </a14:m>
                  <a:endParaRPr lang="de-DE" sz="12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7407051" y="2339812"/>
                  <a:ext cx="304891" cy="276999"/>
                </a:xfrm>
                <a:prstGeom prst="rect">
                  <a:avLst/>
                </a:prstGeom>
                <a:blipFill>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7291610" y="3889945"/>
                  <a:ext cx="4203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m:t>
                        </m:r>
                      </m:oMath>
                    </m:oMathPara>
                  </a14:m>
                  <a:endParaRPr lang="de-DE" sz="1200" dirty="0"/>
                </a:p>
              </p:txBody>
            </p:sp>
          </mc:Choice>
          <mc:Fallback xmlns="">
            <p:sp>
              <p:nvSpPr>
                <p:cNvPr id="26" name="Textfeld 25"/>
                <p:cNvSpPr txBox="1">
                  <a:spLocks noRot="1" noChangeAspect="1" noMove="1" noResize="1" noEditPoints="1" noAdjustHandles="1" noChangeArrowheads="1" noChangeShapeType="1" noTextEdit="1"/>
                </p:cNvSpPr>
                <p:nvPr/>
              </p:nvSpPr>
              <p:spPr>
                <a:xfrm>
                  <a:off x="7291610" y="3889945"/>
                  <a:ext cx="420308" cy="276999"/>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a:off x="7416576" y="357484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0</m:t>
                        </m:r>
                      </m:oMath>
                    </m:oMathPara>
                  </a14:m>
                  <a:endParaRPr lang="de-DE" sz="1200" dirty="0"/>
                </a:p>
              </p:txBody>
            </p:sp>
          </mc:Choice>
          <mc:Fallback xmlns="">
            <p:sp>
              <p:nvSpPr>
                <p:cNvPr id="27" name="Textfeld 26"/>
                <p:cNvSpPr txBox="1">
                  <a:spLocks noRot="1" noChangeAspect="1" noMove="1" noResize="1" noEditPoints="1" noAdjustHandles="1" noChangeArrowheads="1" noChangeShapeType="1" noTextEdit="1"/>
                </p:cNvSpPr>
                <p:nvPr/>
              </p:nvSpPr>
              <p:spPr>
                <a:xfrm>
                  <a:off x="7416576" y="3574846"/>
                  <a:ext cx="304891" cy="276999"/>
                </a:xfrm>
                <a:prstGeom prst="rect">
                  <a:avLst/>
                </a:prstGeom>
                <a:blipFill>
                  <a:blip r:embed="rId15"/>
                  <a:stretch>
                    <a:fillRect/>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7" name="Textfeld 6"/>
              <p:cNvSpPr txBox="1"/>
              <p:nvPr/>
            </p:nvSpPr>
            <p:spPr>
              <a:xfrm>
                <a:off x="2934608" y="3643776"/>
                <a:ext cx="1055738" cy="621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de-DE" i="1" smtClean="0">
                              <a:latin typeface="Cambria Math" panose="02040503050406030204" pitchFamily="18" charset="0"/>
                            </a:rPr>
                          </m:ctrlPr>
                        </m:naryPr>
                        <m:sub>
                          <m:r>
                            <m:rPr>
                              <m:brk m:alnAt="23"/>
                            </m:rPr>
                            <a:rPr lang="de-DE" b="0" i="1" smtClean="0">
                              <a:latin typeface="Cambria Math" panose="02040503050406030204" pitchFamily="18" charset="0"/>
                            </a:rPr>
                            <m:t>1</m:t>
                          </m:r>
                        </m:sub>
                        <m:sup>
                          <m:r>
                            <a:rPr lang="de-DE" b="0" i="1" smtClean="0">
                              <a:latin typeface="Cambria Math" panose="02040503050406030204" pitchFamily="18" charset="0"/>
                            </a:rPr>
                            <m:t>2</m:t>
                          </m:r>
                        </m:sup>
                        <m:e>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𝑑𝑥</m:t>
                          </m:r>
                        </m:e>
                      </m:nary>
                    </m:oMath>
                  </m:oMathPara>
                </a14:m>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2934608" y="3643776"/>
                <a:ext cx="1055738" cy="621067"/>
              </a:xfrm>
              <a:prstGeom prst="rect">
                <a:avLst/>
              </a:prstGeom>
              <a:blipFill>
                <a:blip r:embed="rId16"/>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2736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None/>
                </a:pPr>
                <a:r>
                  <a:rPr lang="de-DE" sz="2200" b="1" dirty="0" smtClean="0">
                    <a:solidFill>
                      <a:srgbClr val="FF0000"/>
                    </a:solidFill>
                  </a:rPr>
                  <a:t>Lösung Aufgabe 5 a)</a:t>
                </a:r>
                <a:endParaRPr lang="de-DE" sz="2200" dirty="0">
                  <a:solidFill>
                    <a:srgbClr val="FF0000"/>
                  </a:solidFill>
                </a:endParaRPr>
              </a:p>
              <a:p>
                <a:pPr marL="0" indent="0">
                  <a:buClrTx/>
                  <a:buSzPct val="100000"/>
                  <a:buNone/>
                </a:pPr>
                <a:r>
                  <a:rPr lang="de-DE" sz="2200" dirty="0" smtClean="0"/>
                  <a:t>Da </a:t>
                </a:r>
                <a14:m>
                  <m:oMath xmlns:m="http://schemas.openxmlformats.org/officeDocument/2006/math">
                    <m:r>
                      <a:rPr lang="de-DE" sz="2200" i="1" dirty="0" smtClean="0">
                        <a:latin typeface="Cambria Math" panose="02040503050406030204" pitchFamily="18" charset="0"/>
                      </a:rPr>
                      <m:t>𝐹</m:t>
                    </m:r>
                  </m:oMath>
                </a14:m>
                <a:r>
                  <a:rPr lang="de-DE" sz="2200" dirty="0" smtClean="0"/>
                  <a:t> eine Stammfunktion von </a:t>
                </a:r>
                <a14:m>
                  <m:oMath xmlns:m="http://schemas.openxmlformats.org/officeDocument/2006/math">
                    <m:r>
                      <a:rPr lang="de-DE" sz="2200" i="1" dirty="0" smtClean="0">
                        <a:latin typeface="Cambria Math" panose="02040503050406030204" pitchFamily="18" charset="0"/>
                      </a:rPr>
                      <m:t>𝑓</m:t>
                    </m:r>
                  </m:oMath>
                </a14:m>
                <a:r>
                  <a:rPr lang="de-DE" sz="2200" dirty="0" smtClean="0"/>
                  <a:t> ist, gilt </a:t>
                </a:r>
                <a14:m>
                  <m:oMath xmlns:m="http://schemas.openxmlformats.org/officeDocument/2006/math">
                    <m:r>
                      <a:rPr lang="de-DE" sz="2200" i="1" dirty="0" smtClean="0">
                        <a:latin typeface="Cambria Math" panose="02040503050406030204" pitchFamily="18" charset="0"/>
                      </a:rPr>
                      <m:t>𝑓</m:t>
                    </m:r>
                    <m:r>
                      <a:rPr lang="de-DE" sz="2200" i="1" dirty="0" smtClean="0">
                        <a:latin typeface="Cambria Math" panose="02040503050406030204" pitchFamily="18" charset="0"/>
                      </a:rPr>
                      <m:t>=</m:t>
                    </m:r>
                    <m:r>
                      <a:rPr lang="de-DE" sz="2200" i="1" dirty="0" smtClean="0">
                        <a:latin typeface="Cambria Math" panose="02040503050406030204" pitchFamily="18" charset="0"/>
                      </a:rPr>
                      <m:t>𝐹</m:t>
                    </m:r>
                    <m:r>
                      <a:rPr lang="de-DE" sz="2200" b="0" i="1" dirty="0" smtClean="0">
                        <a:latin typeface="Cambria Math" panose="02040503050406030204" pitchFamily="18" charset="0"/>
                      </a:rPr>
                      <m:t>′</m:t>
                    </m:r>
                  </m:oMath>
                </a14:m>
                <a:r>
                  <a:rPr lang="de-DE" sz="2200" dirty="0" smtClean="0"/>
                  <a:t>,</a:t>
                </a:r>
                <a:br>
                  <a:rPr lang="de-DE" sz="2200" dirty="0" smtClean="0"/>
                </a:br>
                <a:r>
                  <a:rPr lang="de-DE" sz="2200" dirty="0" smtClean="0"/>
                  <a:t>d.h. </a:t>
                </a:r>
                <a14:m>
                  <m:oMath xmlns:m="http://schemas.openxmlformats.org/officeDocument/2006/math">
                    <m:r>
                      <a:rPr lang="de-DE" sz="2200" i="1" dirty="0" smtClean="0">
                        <a:latin typeface="Cambria Math" panose="02040503050406030204" pitchFamily="18" charset="0"/>
                      </a:rPr>
                      <m:t>𝑓</m:t>
                    </m:r>
                  </m:oMath>
                </a14:m>
                <a:r>
                  <a:rPr lang="de-DE" sz="2200" dirty="0" smtClean="0"/>
                  <a:t> ist die Ableitung von </a:t>
                </a:r>
                <a14:m>
                  <m:oMath xmlns:m="http://schemas.openxmlformats.org/officeDocument/2006/math">
                    <m:r>
                      <a:rPr lang="de-DE" sz="2200" i="1" dirty="0" smtClean="0">
                        <a:latin typeface="Cambria Math" panose="02040503050406030204" pitchFamily="18" charset="0"/>
                      </a:rPr>
                      <m:t>𝐹</m:t>
                    </m:r>
                  </m:oMath>
                </a14:m>
                <a:r>
                  <a:rPr lang="de-DE" sz="2200" dirty="0" smtClean="0"/>
                  <a:t>. </a:t>
                </a:r>
                <a:br>
                  <a:rPr lang="de-DE" sz="2200" dirty="0" smtClean="0"/>
                </a:br>
                <a:endParaRPr lang="de-DE" sz="2200" dirty="0" smtClean="0"/>
              </a:p>
              <a:p>
                <a:pPr marL="0" indent="0">
                  <a:buClrTx/>
                  <a:buSzPct val="100000"/>
                  <a:buNone/>
                </a:pPr>
                <a14:m>
                  <m:oMath xmlns:m="http://schemas.openxmlformats.org/officeDocument/2006/math">
                    <m:r>
                      <a:rPr lang="de-DE" sz="2200" i="1" dirty="0" smtClean="0">
                        <a:latin typeface="Cambria Math" panose="02040503050406030204" pitchFamily="18" charset="0"/>
                      </a:rPr>
                      <m:t>𝐹</m:t>
                    </m:r>
                  </m:oMath>
                </a14:m>
                <a:r>
                  <a:rPr lang="de-DE" sz="2200" dirty="0" smtClean="0"/>
                  <a:t> besitzt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=1</m:t>
                    </m:r>
                  </m:oMath>
                </a14:m>
                <a:r>
                  <a:rPr lang="de-DE" sz="2200" dirty="0" smtClean="0"/>
                  <a:t> ein Maximum und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=3</m:t>
                    </m:r>
                  </m:oMath>
                </a14:m>
                <a:r>
                  <a:rPr lang="de-DE" sz="2200" dirty="0" smtClean="0"/>
                  <a:t> </a:t>
                </a:r>
                <a:br>
                  <a:rPr lang="de-DE" sz="2200" dirty="0" smtClean="0"/>
                </a:br>
                <a:r>
                  <a:rPr lang="de-DE" sz="2200" dirty="0" smtClean="0"/>
                  <a:t>ein Minimum, daher hat </a:t>
                </a:r>
                <a14:m>
                  <m:oMath xmlns:m="http://schemas.openxmlformats.org/officeDocument/2006/math">
                    <m:r>
                      <a:rPr lang="de-DE" sz="2200" i="1" dirty="0" smtClean="0">
                        <a:latin typeface="Cambria Math" panose="02040503050406030204" pitchFamily="18" charset="0"/>
                      </a:rPr>
                      <m:t>𝑓</m:t>
                    </m:r>
                  </m:oMath>
                </a14:m>
                <a:r>
                  <a:rPr lang="de-DE" sz="2200" dirty="0" smtClean="0"/>
                  <a:t> dort Nullstellen.</a:t>
                </a:r>
              </a:p>
              <a:p>
                <a:pPr marL="0" indent="0">
                  <a:buClrTx/>
                  <a:buSzPct val="100000"/>
                  <a:buNone/>
                </a:pPr>
                <a:endParaRPr lang="de-DE" sz="2200" dirty="0" smtClean="0"/>
              </a:p>
              <a:p>
                <a:pPr marL="0" indent="0">
                  <a:buClrTx/>
                  <a:buSzPct val="100000"/>
                  <a:buNone/>
                </a:pPr>
                <a:r>
                  <a:rPr lang="de-DE" sz="2200" b="1" dirty="0" smtClean="0"/>
                  <a:t>Ergebnis:</a:t>
                </a:r>
                <a:r>
                  <a:rPr lang="de-DE" sz="2200" dirty="0" smtClean="0"/>
                  <a:t> </a:t>
                </a:r>
                <a14:m>
                  <m:oMath xmlns:m="http://schemas.openxmlformats.org/officeDocument/2006/math">
                    <m:r>
                      <a:rPr lang="de-DE" sz="2200" i="1" dirty="0" smtClean="0">
                        <a:latin typeface="Cambria Math" panose="02040503050406030204" pitchFamily="18" charset="0"/>
                      </a:rPr>
                      <m:t>𝑓</m:t>
                    </m:r>
                  </m:oMath>
                </a14:m>
                <a:r>
                  <a:rPr lang="de-DE" sz="2200" dirty="0" smtClean="0"/>
                  <a:t> hat im abgebildeten Bereich Nullstellen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=1</m:t>
                    </m:r>
                  </m:oMath>
                </a14:m>
                <a:r>
                  <a:rPr lang="de-DE" sz="2200" dirty="0" smtClean="0"/>
                  <a:t> und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=3</m:t>
                    </m:r>
                  </m:oMath>
                </a14:m>
                <a:r>
                  <a:rPr lang="de-DE" sz="2200" dirty="0" smtClean="0"/>
                  <a:t>.</a:t>
                </a:r>
              </a:p>
              <a:p>
                <a:pPr marL="0" indent="0">
                  <a:buNone/>
                </a:pPr>
                <a:r>
                  <a:rPr lang="de-DE" sz="2200" dirty="0" smtClean="0"/>
                  <a:t/>
                </a:r>
                <a:br>
                  <a:rPr lang="de-DE" sz="2200" dirty="0" smtClean="0"/>
                </a:b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grpSp>
        <p:nvGrpSpPr>
          <p:cNvPr id="6" name="Gruppieren 5"/>
          <p:cNvGrpSpPr/>
          <p:nvPr/>
        </p:nvGrpSpPr>
        <p:grpSpPr>
          <a:xfrm>
            <a:off x="7210039" y="1763613"/>
            <a:ext cx="2505460" cy="2448272"/>
            <a:chOff x="7210039" y="1979637"/>
            <a:chExt cx="2505460" cy="2448272"/>
          </a:xfrm>
        </p:grpSpPr>
        <p:pic>
          <p:nvPicPr>
            <p:cNvPr id="2" name="Grafik 1"/>
            <p:cNvPicPr>
              <a:picLocks noChangeAspect="1"/>
            </p:cNvPicPr>
            <p:nvPr/>
          </p:nvPicPr>
          <p:blipFill>
            <a:blip r:embed="rId3"/>
            <a:stretch>
              <a:fillRect/>
            </a:stretch>
          </p:blipFill>
          <p:spPr>
            <a:xfrm>
              <a:off x="7210039" y="2051645"/>
              <a:ext cx="2453919" cy="2376264"/>
            </a:xfrm>
            <a:prstGeom prst="rect">
              <a:avLst/>
            </a:prstGeom>
          </p:spPr>
        </p:pic>
        <mc:AlternateContent xmlns:mc="http://schemas.openxmlformats.org/markup-compatibility/2006" xmlns:a14="http://schemas.microsoft.com/office/drawing/2010/main">
          <mc:Choice Requires="a14">
            <p:sp>
              <p:nvSpPr>
                <p:cNvPr id="8" name="Textfeld 7"/>
                <p:cNvSpPr txBox="1"/>
                <p:nvPr/>
              </p:nvSpPr>
              <p:spPr>
                <a:xfrm>
                  <a:off x="8071914" y="2256636"/>
                  <a:ext cx="1098442" cy="307777"/>
                </a:xfrm>
                <a:prstGeom prst="rect">
                  <a:avLst/>
                </a:prstGeom>
                <a:noFill/>
              </p:spPr>
              <p:txBody>
                <a:bodyPr wrap="none" rtlCol="0">
                  <a:spAutoFit/>
                </a:bodyPr>
                <a:lstStyle/>
                <a:p>
                  <a:r>
                    <a:rPr lang="de-DE" sz="1400" dirty="0" smtClean="0"/>
                    <a:t>Graph von </a:t>
                  </a:r>
                  <a14:m>
                    <m:oMath xmlns:m="http://schemas.openxmlformats.org/officeDocument/2006/math">
                      <m:r>
                        <a:rPr lang="de-DE" sz="1400" b="0" i="1" dirty="0" smtClean="0">
                          <a:latin typeface="Cambria Math" panose="02040503050406030204" pitchFamily="18" charset="0"/>
                        </a:rPr>
                        <m:t>𝐹</m:t>
                      </m:r>
                    </m:oMath>
                  </a14:m>
                  <a:endParaRPr lang="de-DE"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8071914" y="2256636"/>
                  <a:ext cx="1098442" cy="307777"/>
                </a:xfrm>
                <a:prstGeom prst="rect">
                  <a:avLst/>
                </a:prstGeom>
                <a:blipFill>
                  <a:blip r:embed="rId4"/>
                  <a:stretch>
                    <a:fillRect l="-1667" t="-4000" b="-20000"/>
                  </a:stretch>
                </a:blipFill>
              </p:spPr>
              <p:txBody>
                <a:bodyPr/>
                <a:lstStyle/>
                <a:p>
                  <a:r>
                    <a:rPr lang="de-DE">
                      <a:noFill/>
                    </a:rPr>
                    <a:t> </a:t>
                  </a:r>
                </a:p>
              </p:txBody>
            </p:sp>
          </mc:Fallback>
        </mc:AlternateContent>
        <p:cxnSp>
          <p:nvCxnSpPr>
            <p:cNvPr id="4" name="Gerader Verbinder 3"/>
            <p:cNvCxnSpPr/>
            <p:nvPr/>
          </p:nvCxnSpPr>
          <p:spPr>
            <a:xfrm>
              <a:off x="8049790"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8439546"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8817495"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9207251"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7623075" y="3232348"/>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7632600" y="2843733"/>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7632600" y="2455118"/>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7632600" y="4014911"/>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feld 4"/>
                <p:cNvSpPr txBox="1"/>
                <p:nvPr/>
              </p:nvSpPr>
              <p:spPr>
                <a:xfrm>
                  <a:off x="7897344" y="363595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1</m:t>
                        </m:r>
                      </m:oMath>
                    </m:oMathPara>
                  </a14:m>
                  <a:endParaRPr lang="de-DE"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7897344" y="3635956"/>
                  <a:ext cx="3048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8288196" y="3635821"/>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m:t>
                        </m:r>
                      </m:oMath>
                    </m:oMathPara>
                  </a14:m>
                  <a:endParaRPr lang="de-DE" sz="12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8288196" y="3635821"/>
                  <a:ext cx="304891" cy="27699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8684099" y="363595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m:t>
                        </m:r>
                      </m:oMath>
                    </m:oMathPara>
                  </a14:m>
                  <a:endParaRPr lang="de-DE" sz="12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8684099" y="3635956"/>
                  <a:ext cx="304891" cy="27699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9074951" y="3635821"/>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m:t>
                        </m:r>
                      </m:oMath>
                    </m:oMathPara>
                  </a14:m>
                  <a:endParaRPr lang="de-DE" sz="12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9074951" y="3635821"/>
                  <a:ext cx="304891" cy="27699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9410608" y="3582863"/>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𝑥</m:t>
                        </m:r>
                      </m:oMath>
                    </m:oMathPara>
                  </a14:m>
                  <a:endParaRPr lang="de-DE" sz="12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9410608" y="3582863"/>
                  <a:ext cx="304891" cy="276999"/>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7416576" y="1979637"/>
                  <a:ext cx="3091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𝑦</m:t>
                        </m:r>
                      </m:oMath>
                    </m:oMathPara>
                  </a14:m>
                  <a:endParaRPr lang="de-DE" sz="12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7416576" y="1979637"/>
                  <a:ext cx="309124" cy="276999"/>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7390184" y="3085648"/>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1</m:t>
                        </m:r>
                      </m:oMath>
                    </m:oMathPara>
                  </a14:m>
                  <a:endParaRPr lang="de-DE" sz="1200" dirty="0"/>
                </a:p>
              </p:txBody>
            </p:sp>
          </mc:Choice>
          <mc:Fallback xmlns="">
            <p:sp>
              <p:nvSpPr>
                <p:cNvPr id="23" name="Textfeld 22"/>
                <p:cNvSpPr txBox="1">
                  <a:spLocks noRot="1" noChangeAspect="1" noMove="1" noResize="1" noEditPoints="1" noAdjustHandles="1" noChangeArrowheads="1" noChangeShapeType="1" noTextEdit="1"/>
                </p:cNvSpPr>
                <p:nvPr/>
              </p:nvSpPr>
              <p:spPr>
                <a:xfrm>
                  <a:off x="7390184" y="3085648"/>
                  <a:ext cx="304891" cy="276999"/>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7401718" y="2699717"/>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m:t>
                        </m:r>
                      </m:oMath>
                    </m:oMathPara>
                  </a14:m>
                  <a:endParaRPr lang="de-DE" sz="1200" dirty="0"/>
                </a:p>
              </p:txBody>
            </p:sp>
          </mc:Choice>
          <mc:Fallback xmlns="">
            <p:sp>
              <p:nvSpPr>
                <p:cNvPr id="24" name="Textfeld 23"/>
                <p:cNvSpPr txBox="1">
                  <a:spLocks noRot="1" noChangeAspect="1" noMove="1" noResize="1" noEditPoints="1" noAdjustHandles="1" noChangeArrowheads="1" noChangeShapeType="1" noTextEdit="1"/>
                </p:cNvSpPr>
                <p:nvPr/>
              </p:nvSpPr>
              <p:spPr>
                <a:xfrm>
                  <a:off x="7401718" y="2699717"/>
                  <a:ext cx="304891" cy="276999"/>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7407051" y="2339812"/>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m:t>
                        </m:r>
                      </m:oMath>
                    </m:oMathPara>
                  </a14:m>
                  <a:endParaRPr lang="de-DE" sz="12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7407051" y="2339812"/>
                  <a:ext cx="304891" cy="276999"/>
                </a:xfrm>
                <a:prstGeom prst="rect">
                  <a:avLst/>
                </a:prstGeom>
                <a:blipFill>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7291610" y="3889945"/>
                  <a:ext cx="4203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m:t>
                        </m:r>
                      </m:oMath>
                    </m:oMathPara>
                  </a14:m>
                  <a:endParaRPr lang="de-DE" sz="1200" dirty="0"/>
                </a:p>
              </p:txBody>
            </p:sp>
          </mc:Choice>
          <mc:Fallback xmlns="">
            <p:sp>
              <p:nvSpPr>
                <p:cNvPr id="26" name="Textfeld 25"/>
                <p:cNvSpPr txBox="1">
                  <a:spLocks noRot="1" noChangeAspect="1" noMove="1" noResize="1" noEditPoints="1" noAdjustHandles="1" noChangeArrowheads="1" noChangeShapeType="1" noTextEdit="1"/>
                </p:cNvSpPr>
                <p:nvPr/>
              </p:nvSpPr>
              <p:spPr>
                <a:xfrm>
                  <a:off x="7291610" y="3889945"/>
                  <a:ext cx="420308" cy="276999"/>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a:off x="7416576" y="357484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0</m:t>
                        </m:r>
                      </m:oMath>
                    </m:oMathPara>
                  </a14:m>
                  <a:endParaRPr lang="de-DE" sz="1200" dirty="0"/>
                </a:p>
              </p:txBody>
            </p:sp>
          </mc:Choice>
          <mc:Fallback xmlns="">
            <p:sp>
              <p:nvSpPr>
                <p:cNvPr id="27" name="Textfeld 26"/>
                <p:cNvSpPr txBox="1">
                  <a:spLocks noRot="1" noChangeAspect="1" noMove="1" noResize="1" noEditPoints="1" noAdjustHandles="1" noChangeArrowheads="1" noChangeShapeType="1" noTextEdit="1"/>
                </p:cNvSpPr>
                <p:nvPr/>
              </p:nvSpPr>
              <p:spPr>
                <a:xfrm>
                  <a:off x="7416576" y="3574846"/>
                  <a:ext cx="304891" cy="276999"/>
                </a:xfrm>
                <a:prstGeom prst="rect">
                  <a:avLst/>
                </a:prstGeom>
                <a:blipFill>
                  <a:blip r:embed="rId15"/>
                  <a:stretch>
                    <a:fillRect/>
                  </a:stretch>
                </a:blipFill>
              </p:spPr>
              <p:txBody>
                <a:bodyPr/>
                <a:lstStyle/>
                <a:p>
                  <a:r>
                    <a:rPr lang="de-DE">
                      <a:noFill/>
                    </a:rPr>
                    <a:t> </a:t>
                  </a:r>
                </a:p>
              </p:txBody>
            </p:sp>
          </mc:Fallback>
        </mc:AlternateContent>
      </p:grpSp>
      <p:cxnSp>
        <p:nvCxnSpPr>
          <p:cNvPr id="28" name="Gerader Verbinder 27">
            <a:extLst>
              <a:ext uri="{FF2B5EF4-FFF2-40B4-BE49-F238E27FC236}">
                <a16:creationId xmlns:a16="http://schemas.microsoft.com/office/drawing/2014/main" id="{020CB812-B758-4798-9B0E-1506F72CA460}"/>
              </a:ext>
            </a:extLst>
          </p:cNvPr>
          <p:cNvCxnSpPr>
            <a:cxnSpLocks/>
          </p:cNvCxnSpPr>
          <p:nvPr/>
        </p:nvCxnSpPr>
        <p:spPr>
          <a:xfrm>
            <a:off x="7076432" y="4931965"/>
            <a:ext cx="628176"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20CB812-B758-4798-9B0E-1506F72CA460}"/>
              </a:ext>
            </a:extLst>
          </p:cNvPr>
          <p:cNvCxnSpPr>
            <a:cxnSpLocks/>
          </p:cNvCxnSpPr>
          <p:nvPr/>
        </p:nvCxnSpPr>
        <p:spPr>
          <a:xfrm>
            <a:off x="8299722" y="4931965"/>
            <a:ext cx="628176"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896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Inhaltsplatzhalter 13"/>
              <p:cNvSpPr>
                <a:spLocks noGrp="1"/>
              </p:cNvSpPr>
              <p:nvPr>
                <p:ph sz="quarter" idx="1"/>
              </p:nvPr>
            </p:nvSpPr>
            <p:spPr/>
            <p:txBody>
              <a:bodyPr>
                <a:noAutofit/>
              </a:bodyPr>
              <a:lstStyle/>
              <a:p>
                <a:pPr marL="0" indent="0">
                  <a:buNone/>
                </a:pPr>
                <a:r>
                  <a:rPr lang="de-DE" sz="2200" b="1" dirty="0" smtClean="0">
                    <a:solidFill>
                      <a:srgbClr val="FF0000"/>
                    </a:solidFill>
                  </a:rPr>
                  <a:t>Lösung Aufgabe 5 b)</a:t>
                </a:r>
                <a:endParaRPr lang="de-DE" sz="2200" dirty="0">
                  <a:solidFill>
                    <a:srgbClr val="FF0000"/>
                  </a:solidFill>
                </a:endParaRPr>
              </a:p>
              <a:p>
                <a:pPr marL="0" indent="0">
                  <a:buClrTx/>
                  <a:buSzPct val="100000"/>
                  <a:buNone/>
                </a:pPr>
                <a:r>
                  <a:rPr lang="de-DE" sz="2200" dirty="0" smtClean="0"/>
                  <a:t>Es gilt </a:t>
                </a:r>
                <a14:m>
                  <m:oMath xmlns:m="http://schemas.openxmlformats.org/officeDocument/2006/math">
                    <m:nary>
                      <m:naryPr>
                        <m:ctrlPr>
                          <a:rPr lang="de-DE" sz="2200" i="1">
                            <a:latin typeface="Cambria Math" panose="02040503050406030204" pitchFamily="18" charset="0"/>
                          </a:rPr>
                        </m:ctrlPr>
                      </m:naryPr>
                      <m:sub>
                        <m:r>
                          <m:rPr>
                            <m:brk m:alnAt="23"/>
                          </m:rPr>
                          <a:rPr lang="de-DE" sz="2200" i="1">
                            <a:latin typeface="Cambria Math" panose="02040503050406030204" pitchFamily="18" charset="0"/>
                          </a:rPr>
                          <m:t>1</m:t>
                        </m:r>
                      </m:sub>
                      <m:sup>
                        <m:r>
                          <a:rPr lang="de-DE" sz="2200" i="1">
                            <a:latin typeface="Cambria Math" panose="02040503050406030204" pitchFamily="18" charset="0"/>
                          </a:rPr>
                          <m:t>2</m:t>
                        </m:r>
                      </m:sup>
                      <m:e>
                        <m:r>
                          <a:rPr lang="de-DE" sz="2200" i="1">
                            <a:latin typeface="Cambria Math" panose="02040503050406030204" pitchFamily="18" charset="0"/>
                          </a:rPr>
                          <m:t>𝑓</m:t>
                        </m:r>
                        <m:d>
                          <m:dPr>
                            <m:ctrlPr>
                              <a:rPr lang="de-DE" sz="2200" i="1">
                                <a:latin typeface="Cambria Math" panose="02040503050406030204" pitchFamily="18" charset="0"/>
                              </a:rPr>
                            </m:ctrlPr>
                          </m:dPr>
                          <m:e>
                            <m:r>
                              <a:rPr lang="de-DE" sz="2200" i="1">
                                <a:latin typeface="Cambria Math" panose="02040503050406030204" pitchFamily="18" charset="0"/>
                              </a:rPr>
                              <m:t>𝑥</m:t>
                            </m:r>
                          </m:e>
                        </m:d>
                        <m:r>
                          <a:rPr lang="de-DE" sz="2200" i="1">
                            <a:latin typeface="Cambria Math" panose="02040503050406030204" pitchFamily="18" charset="0"/>
                          </a:rPr>
                          <m:t>𝑑𝑥</m:t>
                        </m:r>
                      </m:e>
                    </m:nary>
                    <m:r>
                      <a:rPr lang="de-DE" sz="2200" b="0" i="1" smtClean="0">
                        <a:latin typeface="Cambria Math" panose="02040503050406030204" pitchFamily="18" charset="0"/>
                      </a:rPr>
                      <m:t>=</m:t>
                    </m:r>
                    <m:r>
                      <a:rPr lang="de-DE" sz="2200" b="0" i="1" smtClean="0">
                        <a:latin typeface="Cambria Math" panose="02040503050406030204" pitchFamily="18" charset="0"/>
                      </a:rPr>
                      <m:t>𝐹</m:t>
                    </m:r>
                    <m:d>
                      <m:dPr>
                        <m:ctrlPr>
                          <a:rPr lang="de-DE" sz="2200" b="0" i="1" smtClean="0">
                            <a:latin typeface="Cambria Math" panose="02040503050406030204" pitchFamily="18" charset="0"/>
                          </a:rPr>
                        </m:ctrlPr>
                      </m:dPr>
                      <m:e>
                        <m:r>
                          <a:rPr lang="de-DE" sz="2200" b="0" i="1" smtClean="0">
                            <a:latin typeface="Cambria Math" panose="02040503050406030204" pitchFamily="18" charset="0"/>
                          </a:rPr>
                          <m:t>2</m:t>
                        </m:r>
                      </m:e>
                    </m:d>
                    <m:r>
                      <a:rPr lang="de-DE" sz="2200" b="0" i="1" smtClean="0">
                        <a:latin typeface="Cambria Math" panose="02040503050406030204" pitchFamily="18" charset="0"/>
                      </a:rPr>
                      <m:t>−</m:t>
                    </m:r>
                    <m:r>
                      <a:rPr lang="de-DE" sz="2200" b="0" i="1" smtClean="0">
                        <a:latin typeface="Cambria Math" panose="02040503050406030204" pitchFamily="18" charset="0"/>
                      </a:rPr>
                      <m:t>𝐹</m:t>
                    </m:r>
                    <m:d>
                      <m:dPr>
                        <m:ctrlPr>
                          <a:rPr lang="de-DE" sz="2200" b="0" i="1" smtClean="0">
                            <a:latin typeface="Cambria Math" panose="02040503050406030204" pitchFamily="18" charset="0"/>
                          </a:rPr>
                        </m:ctrlPr>
                      </m:dPr>
                      <m:e>
                        <m:r>
                          <a:rPr lang="de-DE" sz="2200" b="0" i="1" smtClean="0">
                            <a:latin typeface="Cambria Math" panose="02040503050406030204" pitchFamily="18" charset="0"/>
                          </a:rPr>
                          <m:t>1</m:t>
                        </m:r>
                      </m:e>
                    </m:d>
                  </m:oMath>
                </a14:m>
                <a:r>
                  <a:rPr lang="de-DE" sz="2200" dirty="0" smtClean="0"/>
                  <a:t>.</a:t>
                </a:r>
              </a:p>
              <a:p>
                <a:pPr marL="0" indent="0">
                  <a:buClrTx/>
                  <a:buSzPct val="100000"/>
                  <a:buNone/>
                </a:pPr>
                <a:r>
                  <a:rPr lang="de-DE" sz="2200" dirty="0" smtClean="0"/>
                  <a:t>Aus dem Schaubild liest man </a:t>
                </a:r>
                <a14:m>
                  <m:oMath xmlns:m="http://schemas.openxmlformats.org/officeDocument/2006/math">
                    <m:r>
                      <a:rPr lang="de-DE" sz="2200" i="1" dirty="0" smtClean="0">
                        <a:latin typeface="Cambria Math" panose="02040503050406030204" pitchFamily="18" charset="0"/>
                      </a:rPr>
                      <m:t>𝐹</m:t>
                    </m:r>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2</m:t>
                        </m:r>
                      </m:e>
                    </m:d>
                    <m:r>
                      <a:rPr lang="de-DE" sz="2200" i="1" dirty="0" smtClean="0">
                        <a:latin typeface="Cambria Math" panose="02040503050406030204" pitchFamily="18" charset="0"/>
                      </a:rPr>
                      <m:t>= 1</m:t>
                    </m:r>
                  </m:oMath>
                </a14:m>
                <a:r>
                  <a:rPr lang="de-DE" sz="2200" dirty="0" smtClean="0"/>
                  <a:t/>
                </a:r>
                <a:br>
                  <a:rPr lang="de-DE" sz="2200" dirty="0" smtClean="0"/>
                </a:br>
                <a:r>
                  <a:rPr lang="de-DE" sz="2200" dirty="0" smtClean="0"/>
                  <a:t>und </a:t>
                </a:r>
                <a14:m>
                  <m:oMath xmlns:m="http://schemas.openxmlformats.org/officeDocument/2006/math">
                    <m:r>
                      <a:rPr lang="de-DE" sz="2200" i="1" dirty="0" smtClean="0">
                        <a:latin typeface="Cambria Math" panose="02040503050406030204" pitchFamily="18" charset="0"/>
                      </a:rPr>
                      <m:t>𝐹</m:t>
                    </m:r>
                    <m:d>
                      <m:dPr>
                        <m:ctrlPr>
                          <a:rPr lang="de-DE" sz="2200" i="1" dirty="0" smtClean="0">
                            <a:latin typeface="Cambria Math" panose="02040503050406030204" pitchFamily="18" charset="0"/>
                          </a:rPr>
                        </m:ctrlPr>
                      </m:dPr>
                      <m:e>
                        <m:r>
                          <a:rPr lang="de-DE" sz="2200" i="1" dirty="0" smtClean="0">
                            <a:latin typeface="Cambria Math" panose="02040503050406030204" pitchFamily="18" charset="0"/>
                          </a:rPr>
                          <m:t>1</m:t>
                        </m:r>
                      </m:e>
                    </m:d>
                    <m:r>
                      <a:rPr lang="de-DE" sz="2200" i="1" dirty="0" smtClean="0">
                        <a:latin typeface="Cambria Math" panose="02040503050406030204" pitchFamily="18" charset="0"/>
                      </a:rPr>
                      <m:t>=3</m:t>
                    </m:r>
                  </m:oMath>
                </a14:m>
                <a:r>
                  <a:rPr lang="de-DE" sz="2200" dirty="0" smtClean="0"/>
                  <a:t> ab.</a:t>
                </a:r>
              </a:p>
              <a:p>
                <a:pPr marL="0" indent="0">
                  <a:buClrTx/>
                  <a:buSzPct val="100000"/>
                  <a:buNone/>
                </a:pPr>
                <a:r>
                  <a:rPr lang="de-DE" sz="2200" b="1" dirty="0" smtClean="0"/>
                  <a:t>Ergebnis:</a:t>
                </a:r>
                <a:r>
                  <a:rPr lang="de-DE" sz="2200" dirty="0" smtClean="0"/>
                  <a:t> </a:t>
                </a:r>
                <a14:m>
                  <m:oMath xmlns:m="http://schemas.openxmlformats.org/officeDocument/2006/math">
                    <m:nary>
                      <m:naryPr>
                        <m:ctrlPr>
                          <a:rPr lang="de-DE" sz="2200" i="1">
                            <a:latin typeface="Cambria Math" panose="02040503050406030204" pitchFamily="18" charset="0"/>
                          </a:rPr>
                        </m:ctrlPr>
                      </m:naryPr>
                      <m:sub>
                        <m:r>
                          <m:rPr>
                            <m:brk m:alnAt="23"/>
                          </m:rPr>
                          <a:rPr lang="de-DE" sz="2200" i="1">
                            <a:latin typeface="Cambria Math" panose="02040503050406030204" pitchFamily="18" charset="0"/>
                          </a:rPr>
                          <m:t>1</m:t>
                        </m:r>
                      </m:sub>
                      <m:sup>
                        <m:r>
                          <a:rPr lang="de-DE" sz="2200" i="1">
                            <a:latin typeface="Cambria Math" panose="02040503050406030204" pitchFamily="18" charset="0"/>
                          </a:rPr>
                          <m:t>2</m:t>
                        </m:r>
                      </m:sup>
                      <m:e>
                        <m:r>
                          <a:rPr lang="de-DE" sz="2200" i="1">
                            <a:latin typeface="Cambria Math" panose="02040503050406030204" pitchFamily="18" charset="0"/>
                          </a:rPr>
                          <m:t>𝑓</m:t>
                        </m:r>
                        <m:d>
                          <m:dPr>
                            <m:ctrlPr>
                              <a:rPr lang="de-DE" sz="2200" i="1">
                                <a:latin typeface="Cambria Math" panose="02040503050406030204" pitchFamily="18" charset="0"/>
                              </a:rPr>
                            </m:ctrlPr>
                          </m:dPr>
                          <m:e>
                            <m:r>
                              <a:rPr lang="de-DE" sz="2200" i="1">
                                <a:latin typeface="Cambria Math" panose="02040503050406030204" pitchFamily="18" charset="0"/>
                              </a:rPr>
                              <m:t>𝑥</m:t>
                            </m:r>
                          </m:e>
                        </m:d>
                        <m:r>
                          <a:rPr lang="de-DE" sz="2200" i="1">
                            <a:latin typeface="Cambria Math" panose="02040503050406030204" pitchFamily="18" charset="0"/>
                          </a:rPr>
                          <m:t>𝑑𝑥</m:t>
                        </m:r>
                      </m:e>
                    </m:nary>
                    <m:r>
                      <a:rPr lang="de-DE" sz="2200" i="1">
                        <a:latin typeface="Cambria Math" panose="02040503050406030204" pitchFamily="18" charset="0"/>
                      </a:rPr>
                      <m:t>=</m:t>
                    </m:r>
                    <m:r>
                      <a:rPr lang="de-DE" sz="2200" b="0" i="1" smtClean="0">
                        <a:latin typeface="Cambria Math" panose="02040503050406030204" pitchFamily="18" charset="0"/>
                      </a:rPr>
                      <m:t>1</m:t>
                    </m:r>
                    <m:r>
                      <a:rPr lang="de-DE" sz="2200" i="1">
                        <a:latin typeface="Cambria Math" panose="02040503050406030204" pitchFamily="18" charset="0"/>
                      </a:rPr>
                      <m:t>−</m:t>
                    </m:r>
                    <m:r>
                      <a:rPr lang="de-DE" sz="2200" b="0" i="1" smtClean="0">
                        <a:latin typeface="Cambria Math" panose="02040503050406030204" pitchFamily="18" charset="0"/>
                      </a:rPr>
                      <m:t>3=−2</m:t>
                    </m:r>
                  </m:oMath>
                </a14:m>
                <a:endParaRPr lang="de-DE" sz="2200" dirty="0" smtClean="0"/>
              </a:p>
              <a:p>
                <a:pPr marL="0" indent="0">
                  <a:buClrTx/>
                  <a:buSzPct val="100000"/>
                  <a:buNone/>
                </a:pPr>
                <a:endParaRPr lang="de-DE" sz="2200" dirty="0"/>
              </a:p>
              <a:p>
                <a:pPr marL="0" indent="0">
                  <a:buClrTx/>
                  <a:buSzPct val="100000"/>
                  <a:buNone/>
                </a:pPr>
                <a:r>
                  <a:rPr lang="de-DE" sz="2200" b="1" dirty="0">
                    <a:solidFill>
                      <a:srgbClr val="FF0000"/>
                    </a:solidFill>
                  </a:rPr>
                  <a:t>Lösung Aufgabe 5 </a:t>
                </a:r>
                <a:r>
                  <a:rPr lang="de-DE" sz="2200" b="1" dirty="0" smtClean="0">
                    <a:solidFill>
                      <a:srgbClr val="FF0000"/>
                    </a:solidFill>
                  </a:rPr>
                  <a:t>c)</a:t>
                </a:r>
                <a:r>
                  <a:rPr lang="de-DE" sz="2200" dirty="0" smtClean="0"/>
                  <a:t/>
                </a:r>
                <a:br>
                  <a:rPr lang="de-DE" sz="2200" dirty="0" smtClean="0"/>
                </a:br>
                <a:r>
                  <a:rPr lang="de-DE" sz="2200" dirty="0" smtClean="0"/>
                  <a:t>Die Funktion </a:t>
                </a:r>
                <a14:m>
                  <m:oMath xmlns:m="http://schemas.openxmlformats.org/officeDocument/2006/math">
                    <m:r>
                      <a:rPr lang="de-DE" sz="2200" i="1" dirty="0" smtClean="0">
                        <a:latin typeface="Cambria Math" panose="02040503050406030204" pitchFamily="18" charset="0"/>
                      </a:rPr>
                      <m:t>𝐹</m:t>
                    </m:r>
                  </m:oMath>
                </a14:m>
                <a:r>
                  <a:rPr lang="de-DE" sz="2200" dirty="0" smtClean="0"/>
                  <a:t> besitzt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=0,5</m:t>
                    </m:r>
                  </m:oMath>
                </a14:m>
                <a:r>
                  <a:rPr lang="de-DE" sz="2200" dirty="0" smtClean="0"/>
                  <a:t> und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=1,5</m:t>
                    </m:r>
                  </m:oMath>
                </a14:m>
                <a:r>
                  <a:rPr lang="de-DE" sz="2200" dirty="0" smtClean="0"/>
                  <a:t> jeweils eine Wendestelle. Da </a:t>
                </a:r>
                <a14:m>
                  <m:oMath xmlns:m="http://schemas.openxmlformats.org/officeDocument/2006/math">
                    <m:r>
                      <a:rPr lang="de-DE" sz="2200" i="1" dirty="0">
                        <a:latin typeface="Cambria Math" panose="02040503050406030204" pitchFamily="18" charset="0"/>
                      </a:rPr>
                      <m:t>𝑓</m:t>
                    </m:r>
                    <m:r>
                      <a:rPr lang="de-DE" sz="2200" i="1" dirty="0">
                        <a:latin typeface="Cambria Math" panose="02040503050406030204" pitchFamily="18" charset="0"/>
                      </a:rPr>
                      <m:t>=</m:t>
                    </m:r>
                    <m:r>
                      <a:rPr lang="de-DE" sz="2200" i="1" dirty="0">
                        <a:latin typeface="Cambria Math" panose="02040503050406030204" pitchFamily="18" charset="0"/>
                      </a:rPr>
                      <m:t>𝐹</m:t>
                    </m:r>
                    <m:r>
                      <a:rPr lang="de-DE" sz="2200" i="1" dirty="0">
                        <a:latin typeface="Cambria Math" panose="02040503050406030204" pitchFamily="18" charset="0"/>
                      </a:rPr>
                      <m:t>′</m:t>
                    </m:r>
                  </m:oMath>
                </a14:m>
                <a:r>
                  <a:rPr lang="de-DE" sz="2200" dirty="0"/>
                  <a:t> </a:t>
                </a:r>
                <a:r>
                  <a:rPr lang="de-DE" sz="2200" dirty="0" smtClean="0"/>
                  <a:t>gilt, nimmt </a:t>
                </a:r>
                <a14:m>
                  <m:oMath xmlns:m="http://schemas.openxmlformats.org/officeDocument/2006/math">
                    <m:r>
                      <a:rPr lang="de-DE" sz="2200" i="1" dirty="0" smtClean="0">
                        <a:latin typeface="Cambria Math" panose="02040503050406030204" pitchFamily="18" charset="0"/>
                      </a:rPr>
                      <m:t>𝑓</m:t>
                    </m:r>
                  </m:oMath>
                </a14:m>
                <a:r>
                  <a:rPr lang="de-DE" sz="2200" dirty="0" smtClean="0"/>
                  <a:t> beginnend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=0,5</m:t>
                    </m:r>
                  </m:oMath>
                </a14:m>
                <a:r>
                  <a:rPr lang="de-DE" sz="2200" dirty="0" smtClean="0"/>
                  <a:t> (der Stelle der stärksten Steigung) den größten und bei </a:t>
                </a:r>
                <a14:m>
                  <m:oMath xmlns:m="http://schemas.openxmlformats.org/officeDocument/2006/math">
                    <m:r>
                      <a:rPr lang="de-DE" sz="2200" i="1" dirty="0" smtClean="0">
                        <a:latin typeface="Cambria Math" panose="02040503050406030204" pitchFamily="18" charset="0"/>
                      </a:rPr>
                      <m:t>𝑥</m:t>
                    </m:r>
                    <m:r>
                      <a:rPr lang="de-DE" sz="2200" i="1" dirty="0" smtClean="0">
                        <a:latin typeface="Cambria Math" panose="02040503050406030204" pitchFamily="18" charset="0"/>
                      </a:rPr>
                      <m:t>=1,5</m:t>
                    </m:r>
                  </m:oMath>
                </a14:m>
                <a:r>
                  <a:rPr lang="de-DE" sz="2200" dirty="0"/>
                  <a:t> (der Stelle </a:t>
                </a:r>
                <a:r>
                  <a:rPr lang="de-DE" sz="2200" dirty="0" smtClean="0"/>
                  <a:t>mit dem stärksten Gefälle)  den </a:t>
                </a:r>
                <a:r>
                  <a:rPr lang="de-DE" sz="2200" dirty="0"/>
                  <a:t>kleinsten Wert an. </a:t>
                </a:r>
                <a:r>
                  <a:rPr lang="de-DE" sz="2200" dirty="0" smtClean="0"/>
                  <a:t>Da die Werte dazwischen stets abnehmen gilt </a:t>
                </a:r>
                <a14:m>
                  <m:oMath xmlns:m="http://schemas.openxmlformats.org/officeDocument/2006/math">
                    <m:r>
                      <a:rPr lang="de-DE" sz="2200" i="1" dirty="0" smtClean="0">
                        <a:latin typeface="Cambria Math" panose="02040503050406030204" pitchFamily="18" charset="0"/>
                      </a:rPr>
                      <m:t>𝑓</m:t>
                    </m:r>
                  </m:oMath>
                </a14:m>
                <a:r>
                  <a:rPr lang="de-DE" sz="2200" dirty="0" smtClean="0"/>
                  <a:t> ist im Bereich </a:t>
                </a:r>
                <a14:m>
                  <m:oMath xmlns:m="http://schemas.openxmlformats.org/officeDocument/2006/math">
                    <m:r>
                      <a:rPr lang="de-DE" sz="2200" b="0" i="0" smtClean="0">
                        <a:latin typeface="Cambria Math" panose="02040503050406030204" pitchFamily="18" charset="0"/>
                      </a:rPr>
                      <m:t>0</m:t>
                    </m:r>
                    <m:r>
                      <a:rPr lang="de-DE" sz="2200" i="1">
                        <a:latin typeface="Cambria Math" panose="02040503050406030204" pitchFamily="18" charset="0"/>
                      </a:rPr>
                      <m:t>,5≤</m:t>
                    </m:r>
                    <m:r>
                      <a:rPr lang="de-DE" sz="2200" i="1">
                        <a:latin typeface="Cambria Math" panose="02040503050406030204" pitchFamily="18" charset="0"/>
                      </a:rPr>
                      <m:t>𝑥</m:t>
                    </m:r>
                    <m:r>
                      <a:rPr lang="de-DE" sz="2200" i="1">
                        <a:latin typeface="Cambria Math" panose="02040503050406030204" pitchFamily="18" charset="0"/>
                      </a:rPr>
                      <m:t>≤1,5</m:t>
                    </m:r>
                  </m:oMath>
                </a14:m>
                <a:r>
                  <a:rPr lang="de-DE" sz="2200" dirty="0"/>
                  <a:t> streng monoton </a:t>
                </a:r>
                <a:r>
                  <a:rPr lang="de-DE" sz="2200" dirty="0" smtClean="0"/>
                  <a:t>fallend, wie behauptet.</a:t>
                </a:r>
                <a:br>
                  <a:rPr lang="de-DE" sz="2200" dirty="0" smtClean="0"/>
                </a:br>
                <a:endParaRPr lang="de-DE" sz="2200" dirty="0" smtClean="0"/>
              </a:p>
            </p:txBody>
          </p:sp>
        </mc:Choice>
        <mc:Fallback xmlns="">
          <p:sp>
            <p:nvSpPr>
              <p:cNvPr id="14" name="Inhaltsplatzhalter 13"/>
              <p:cNvSpPr>
                <a:spLocks noGrp="1" noRot="1" noChangeAspect="1" noMove="1" noResize="1" noEditPoints="1" noAdjustHandles="1" noChangeArrowheads="1" noChangeShapeType="1" noTextEdit="1"/>
              </p:cNvSpPr>
              <p:nvPr>
                <p:ph sz="quarter" idx="1"/>
              </p:nvPr>
            </p:nvSpPr>
            <p:spPr>
              <a:blipFill>
                <a:blip r:embed="rId2"/>
                <a:stretch>
                  <a:fillRect l="-814" t="-738" r="-678" b="-738"/>
                </a:stretch>
              </a:blipFill>
            </p:spPr>
            <p:txBody>
              <a:bodyPr/>
              <a:lstStyle/>
              <a:p>
                <a:r>
                  <a:rPr lang="de-DE">
                    <a:noFill/>
                  </a:rPr>
                  <a:t> </a:t>
                </a:r>
              </a:p>
            </p:txBody>
          </p:sp>
        </mc:Fallback>
      </mc:AlternateContent>
      <p:sp>
        <p:nvSpPr>
          <p:cNvPr id="13" name="Titel 12"/>
          <p:cNvSpPr>
            <a:spLocks noGrp="1"/>
          </p:cNvSpPr>
          <p:nvPr>
            <p:ph type="title"/>
          </p:nvPr>
        </p:nvSpPr>
        <p:spPr/>
        <p:txBody>
          <a:bodyPr/>
          <a:lstStyle/>
          <a:p>
            <a:r>
              <a:rPr lang="de-DE" dirty="0"/>
              <a:t>Pflichtteil </a:t>
            </a:r>
            <a:r>
              <a:rPr lang="de-DE" dirty="0" smtClean="0"/>
              <a:t>2020</a:t>
            </a:r>
            <a:endParaRPr lang="de-DE" dirty="0"/>
          </a:p>
        </p:txBody>
      </p:sp>
      <p:grpSp>
        <p:nvGrpSpPr>
          <p:cNvPr id="6" name="Gruppieren 5"/>
          <p:cNvGrpSpPr/>
          <p:nvPr/>
        </p:nvGrpSpPr>
        <p:grpSpPr>
          <a:xfrm>
            <a:off x="7210039" y="1763613"/>
            <a:ext cx="2505460" cy="2448272"/>
            <a:chOff x="7210039" y="1979637"/>
            <a:chExt cx="2505460" cy="2448272"/>
          </a:xfrm>
        </p:grpSpPr>
        <p:pic>
          <p:nvPicPr>
            <p:cNvPr id="2" name="Grafik 1"/>
            <p:cNvPicPr>
              <a:picLocks noChangeAspect="1"/>
            </p:cNvPicPr>
            <p:nvPr/>
          </p:nvPicPr>
          <p:blipFill>
            <a:blip r:embed="rId3"/>
            <a:stretch>
              <a:fillRect/>
            </a:stretch>
          </p:blipFill>
          <p:spPr>
            <a:xfrm>
              <a:off x="7210039" y="2051645"/>
              <a:ext cx="2453919" cy="2376264"/>
            </a:xfrm>
            <a:prstGeom prst="rect">
              <a:avLst/>
            </a:prstGeom>
          </p:spPr>
        </p:pic>
        <mc:AlternateContent xmlns:mc="http://schemas.openxmlformats.org/markup-compatibility/2006" xmlns:a14="http://schemas.microsoft.com/office/drawing/2010/main">
          <mc:Choice Requires="a14">
            <p:sp>
              <p:nvSpPr>
                <p:cNvPr id="8" name="Textfeld 7"/>
                <p:cNvSpPr txBox="1"/>
                <p:nvPr/>
              </p:nvSpPr>
              <p:spPr>
                <a:xfrm>
                  <a:off x="8172829" y="2097714"/>
                  <a:ext cx="1098442" cy="307777"/>
                </a:xfrm>
                <a:prstGeom prst="rect">
                  <a:avLst/>
                </a:prstGeom>
                <a:noFill/>
              </p:spPr>
              <p:txBody>
                <a:bodyPr wrap="none" rtlCol="0">
                  <a:spAutoFit/>
                </a:bodyPr>
                <a:lstStyle/>
                <a:p>
                  <a:r>
                    <a:rPr lang="de-DE" sz="1400" dirty="0" smtClean="0"/>
                    <a:t>Graph von </a:t>
                  </a:r>
                  <a14:m>
                    <m:oMath xmlns:m="http://schemas.openxmlformats.org/officeDocument/2006/math">
                      <m:r>
                        <a:rPr lang="de-DE" sz="1400" b="0" i="1" dirty="0" smtClean="0">
                          <a:latin typeface="Cambria Math" panose="02040503050406030204" pitchFamily="18" charset="0"/>
                        </a:rPr>
                        <m:t>𝐹</m:t>
                      </m:r>
                    </m:oMath>
                  </a14:m>
                  <a:endParaRPr lang="de-DE"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8172829" y="2097714"/>
                  <a:ext cx="1098442" cy="307777"/>
                </a:xfrm>
                <a:prstGeom prst="rect">
                  <a:avLst/>
                </a:prstGeom>
                <a:blipFill>
                  <a:blip r:embed="rId4"/>
                  <a:stretch>
                    <a:fillRect l="-1667" t="-4000" b="-20000"/>
                  </a:stretch>
                </a:blipFill>
              </p:spPr>
              <p:txBody>
                <a:bodyPr/>
                <a:lstStyle/>
                <a:p>
                  <a:r>
                    <a:rPr lang="de-DE">
                      <a:noFill/>
                    </a:rPr>
                    <a:t> </a:t>
                  </a:r>
                </a:p>
              </p:txBody>
            </p:sp>
          </mc:Fallback>
        </mc:AlternateContent>
        <p:cxnSp>
          <p:nvCxnSpPr>
            <p:cNvPr id="4" name="Gerader Verbinder 3"/>
            <p:cNvCxnSpPr/>
            <p:nvPr/>
          </p:nvCxnSpPr>
          <p:spPr>
            <a:xfrm>
              <a:off x="8049790"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8439546"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8817495"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9207251" y="3582863"/>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7623075" y="3232348"/>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7632600" y="2843733"/>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7632600" y="2455118"/>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7632600" y="4014911"/>
              <a:ext cx="7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feld 4"/>
                <p:cNvSpPr txBox="1"/>
                <p:nvPr/>
              </p:nvSpPr>
              <p:spPr>
                <a:xfrm>
                  <a:off x="7897344" y="363595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1</m:t>
                        </m:r>
                      </m:oMath>
                    </m:oMathPara>
                  </a14:m>
                  <a:endParaRPr lang="de-DE"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7897344" y="3635956"/>
                  <a:ext cx="3048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8288196" y="3635821"/>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m:t>
                        </m:r>
                      </m:oMath>
                    </m:oMathPara>
                  </a14:m>
                  <a:endParaRPr lang="de-DE" sz="12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8288196" y="3635821"/>
                  <a:ext cx="304891" cy="27699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8684099" y="363595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m:t>
                        </m:r>
                      </m:oMath>
                    </m:oMathPara>
                  </a14:m>
                  <a:endParaRPr lang="de-DE" sz="12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8684099" y="3635956"/>
                  <a:ext cx="304891" cy="27699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9074951" y="3635821"/>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4</m:t>
                        </m:r>
                      </m:oMath>
                    </m:oMathPara>
                  </a14:m>
                  <a:endParaRPr lang="de-DE" sz="12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9074951" y="3635821"/>
                  <a:ext cx="304891" cy="27699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9410608" y="3582863"/>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𝑥</m:t>
                        </m:r>
                      </m:oMath>
                    </m:oMathPara>
                  </a14:m>
                  <a:endParaRPr lang="de-DE" sz="12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9410608" y="3582863"/>
                  <a:ext cx="304891" cy="276999"/>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7416576" y="1979637"/>
                  <a:ext cx="30912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𝑦</m:t>
                        </m:r>
                      </m:oMath>
                    </m:oMathPara>
                  </a14:m>
                  <a:endParaRPr lang="de-DE" sz="12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7416576" y="1979637"/>
                  <a:ext cx="309124" cy="276999"/>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7390184" y="3085648"/>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1</m:t>
                        </m:r>
                      </m:oMath>
                    </m:oMathPara>
                  </a14:m>
                  <a:endParaRPr lang="de-DE" sz="1200" dirty="0"/>
                </a:p>
              </p:txBody>
            </p:sp>
          </mc:Choice>
          <mc:Fallback xmlns="">
            <p:sp>
              <p:nvSpPr>
                <p:cNvPr id="23" name="Textfeld 22"/>
                <p:cNvSpPr txBox="1">
                  <a:spLocks noRot="1" noChangeAspect="1" noMove="1" noResize="1" noEditPoints="1" noAdjustHandles="1" noChangeArrowheads="1" noChangeShapeType="1" noTextEdit="1"/>
                </p:cNvSpPr>
                <p:nvPr/>
              </p:nvSpPr>
              <p:spPr>
                <a:xfrm>
                  <a:off x="7390184" y="3085648"/>
                  <a:ext cx="304891" cy="276999"/>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7401718" y="2699717"/>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2</m:t>
                        </m:r>
                      </m:oMath>
                    </m:oMathPara>
                  </a14:m>
                  <a:endParaRPr lang="de-DE" sz="1200" dirty="0"/>
                </a:p>
              </p:txBody>
            </p:sp>
          </mc:Choice>
          <mc:Fallback xmlns="">
            <p:sp>
              <p:nvSpPr>
                <p:cNvPr id="24" name="Textfeld 23"/>
                <p:cNvSpPr txBox="1">
                  <a:spLocks noRot="1" noChangeAspect="1" noMove="1" noResize="1" noEditPoints="1" noAdjustHandles="1" noChangeArrowheads="1" noChangeShapeType="1" noTextEdit="1"/>
                </p:cNvSpPr>
                <p:nvPr/>
              </p:nvSpPr>
              <p:spPr>
                <a:xfrm>
                  <a:off x="7401718" y="2699717"/>
                  <a:ext cx="304891" cy="276999"/>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7407051" y="2339812"/>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3</m:t>
                        </m:r>
                      </m:oMath>
                    </m:oMathPara>
                  </a14:m>
                  <a:endParaRPr lang="de-DE" sz="12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7407051" y="2339812"/>
                  <a:ext cx="304891" cy="276999"/>
                </a:xfrm>
                <a:prstGeom prst="rect">
                  <a:avLst/>
                </a:prstGeom>
                <a:blipFill>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7291610" y="3889945"/>
                  <a:ext cx="4203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−1</m:t>
                        </m:r>
                      </m:oMath>
                    </m:oMathPara>
                  </a14:m>
                  <a:endParaRPr lang="de-DE" sz="1200" dirty="0"/>
                </a:p>
              </p:txBody>
            </p:sp>
          </mc:Choice>
          <mc:Fallback xmlns="">
            <p:sp>
              <p:nvSpPr>
                <p:cNvPr id="26" name="Textfeld 25"/>
                <p:cNvSpPr txBox="1">
                  <a:spLocks noRot="1" noChangeAspect="1" noMove="1" noResize="1" noEditPoints="1" noAdjustHandles="1" noChangeArrowheads="1" noChangeShapeType="1" noTextEdit="1"/>
                </p:cNvSpPr>
                <p:nvPr/>
              </p:nvSpPr>
              <p:spPr>
                <a:xfrm>
                  <a:off x="7291610" y="3889945"/>
                  <a:ext cx="420308" cy="276999"/>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a:off x="7416576" y="3574846"/>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dirty="0" smtClean="0">
                            <a:latin typeface="Cambria Math" panose="02040503050406030204" pitchFamily="18" charset="0"/>
                          </a:rPr>
                          <m:t>0</m:t>
                        </m:r>
                      </m:oMath>
                    </m:oMathPara>
                  </a14:m>
                  <a:endParaRPr lang="de-DE" sz="1200" dirty="0"/>
                </a:p>
              </p:txBody>
            </p:sp>
          </mc:Choice>
          <mc:Fallback xmlns="">
            <p:sp>
              <p:nvSpPr>
                <p:cNvPr id="27" name="Textfeld 26"/>
                <p:cNvSpPr txBox="1">
                  <a:spLocks noRot="1" noChangeAspect="1" noMove="1" noResize="1" noEditPoints="1" noAdjustHandles="1" noChangeArrowheads="1" noChangeShapeType="1" noTextEdit="1"/>
                </p:cNvSpPr>
                <p:nvPr/>
              </p:nvSpPr>
              <p:spPr>
                <a:xfrm>
                  <a:off x="7416576" y="3574846"/>
                  <a:ext cx="304891" cy="276999"/>
                </a:xfrm>
                <a:prstGeom prst="rect">
                  <a:avLst/>
                </a:prstGeom>
                <a:blipFill>
                  <a:blip r:embed="rId15"/>
                  <a:stretch>
                    <a:fillRect/>
                  </a:stretch>
                </a:blipFill>
              </p:spPr>
              <p:txBody>
                <a:bodyPr/>
                <a:lstStyle/>
                <a:p>
                  <a:r>
                    <a:rPr lang="de-DE">
                      <a:noFill/>
                    </a:rPr>
                    <a:t> </a:t>
                  </a:r>
                </a:p>
              </p:txBody>
            </p:sp>
          </mc:Fallback>
        </mc:AlternateContent>
      </p:grpSp>
      <p:cxnSp>
        <p:nvCxnSpPr>
          <p:cNvPr id="28" name="Gerader Verbinder 27">
            <a:extLst>
              <a:ext uri="{FF2B5EF4-FFF2-40B4-BE49-F238E27FC236}">
                <a16:creationId xmlns:a16="http://schemas.microsoft.com/office/drawing/2014/main" id="{020CB812-B758-4798-9B0E-1506F72CA460}"/>
              </a:ext>
            </a:extLst>
          </p:cNvPr>
          <p:cNvCxnSpPr>
            <a:cxnSpLocks/>
          </p:cNvCxnSpPr>
          <p:nvPr/>
        </p:nvCxnSpPr>
        <p:spPr>
          <a:xfrm>
            <a:off x="4248224" y="4067869"/>
            <a:ext cx="628176"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7827482" y="2620284"/>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8227714" y="2484834"/>
            <a:ext cx="36000" cy="36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p:cNvCxnSpPr/>
          <p:nvPr/>
        </p:nvCxnSpPr>
        <p:spPr>
          <a:xfrm flipH="1">
            <a:off x="7697175" y="2075054"/>
            <a:ext cx="245649" cy="11776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8134729" y="2235536"/>
            <a:ext cx="254911" cy="569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609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Benutzerdefiniert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7030A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3265</Words>
  <Application>Microsoft Office PowerPoint</Application>
  <PresentationFormat>Benutzerdefiniert</PresentationFormat>
  <Paragraphs>306</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Cambria Math</vt:lpstr>
      <vt:lpstr>Times New Roman</vt:lpstr>
      <vt:lpstr>Wingdings</vt:lpstr>
      <vt:lpstr>Wingdings 2</vt:lpstr>
      <vt:lpstr>Galathea</vt:lpstr>
      <vt:lpstr>PowerPoint-Präsentation</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lpstr>Pflichtteil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Messner</dc:creator>
  <cp:lastModifiedBy>Klaus Messner</cp:lastModifiedBy>
  <cp:revision>307</cp:revision>
  <dcterms:modified xsi:type="dcterms:W3CDTF">2021-04-25T08:26:56Z</dcterms:modified>
</cp:coreProperties>
</file>