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7" r:id="rId1"/>
  </p:sldMasterIdLst>
  <p:notesMasterIdLst>
    <p:notesMasterId r:id="rId19"/>
  </p:notesMasterIdLst>
  <p:sldIdLst>
    <p:sldId id="256" r:id="rId2"/>
    <p:sldId id="258" r:id="rId3"/>
    <p:sldId id="282" r:id="rId4"/>
    <p:sldId id="297" r:id="rId5"/>
    <p:sldId id="265" r:id="rId6"/>
    <p:sldId id="266" r:id="rId7"/>
    <p:sldId id="298" r:id="rId8"/>
    <p:sldId id="299" r:id="rId9"/>
    <p:sldId id="300" r:id="rId10"/>
    <p:sldId id="302" r:id="rId11"/>
    <p:sldId id="301" r:id="rId12"/>
    <p:sldId id="303" r:id="rId13"/>
    <p:sldId id="306" r:id="rId14"/>
    <p:sldId id="304" r:id="rId15"/>
    <p:sldId id="305" r:id="rId16"/>
    <p:sldId id="307" r:id="rId17"/>
    <p:sldId id="308" r:id="rId18"/>
  </p:sldIdLst>
  <p:sldSz cx="10080625" cy="7559675"/>
  <p:notesSz cx="7559675" cy="10691813"/>
  <p:defaultTextStyle>
    <a:defPPr>
      <a:defRPr lang="de-DE"/>
    </a:defPPr>
    <a:lvl1pPr marL="0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2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5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7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10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3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6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21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9" autoAdjust="0"/>
    <p:restoredTop sz="94262" autoAdjust="0"/>
  </p:normalViewPr>
  <p:slideViewPr>
    <p:cSldViewPr>
      <p:cViewPr varScale="1">
        <p:scale>
          <a:sx n="61" d="100"/>
          <a:sy n="61" d="100"/>
        </p:scale>
        <p:origin x="600" y="78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8B071-2D22-4D06-877C-25E74B38C3CC}" type="datetimeFigureOut">
              <a:rPr lang="de-DE" smtClean="0"/>
              <a:t>13.12.2020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01688"/>
            <a:ext cx="5346700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247928-C5BF-4DBD-8378-9BAFE820D3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904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2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05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57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10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63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16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21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6581957"/>
            <a:ext cx="10080625" cy="97771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-10081" y="6672673"/>
            <a:ext cx="2479834" cy="78620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2600801" y="6662594"/>
            <a:ext cx="7479824" cy="78620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kumimoji="0" lang="de-DE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84005" y="6689617"/>
            <a:ext cx="2268141" cy="755968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299001" y="260740"/>
            <a:ext cx="6468401" cy="402483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820547" y="251989"/>
            <a:ext cx="924057" cy="41998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7224448" y="6887706"/>
            <a:ext cx="2436151" cy="402483"/>
          </a:xfrm>
        </p:spPr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04033" y="6887492"/>
            <a:ext cx="6144378" cy="402483"/>
          </a:xfrm>
        </p:spPr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7" name="Rechteck 6"/>
          <p:cNvSpPr/>
          <p:nvPr/>
        </p:nvSpPr>
        <p:spPr bwMode="white">
          <a:xfrm>
            <a:off x="6720767" y="0"/>
            <a:ext cx="352822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6771170" y="671971"/>
            <a:ext cx="252016" cy="6887704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771170" y="0"/>
            <a:ext cx="252016" cy="5879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6603191" y="159228"/>
            <a:ext cx="587975" cy="269518"/>
          </a:xfrm>
        </p:spPr>
        <p:txBody>
          <a:bodyPr/>
          <a:lstStyle/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1" y="337321"/>
            <a:ext cx="9071640" cy="1262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1" y="1769040"/>
            <a:ext cx="9071640" cy="438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 anchor="t"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679928"/>
            <a:ext cx="10080625" cy="125994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763924"/>
            <a:ext cx="1428089" cy="109195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1512094" y="1763924"/>
            <a:ext cx="8568531" cy="109195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931917"/>
            <a:ext cx="1428089" cy="773468"/>
          </a:xfrm>
        </p:spPr>
        <p:txBody>
          <a:bodyPr>
            <a:noAutofit/>
          </a:bodyPr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887704"/>
            <a:ext cx="588036" cy="41998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 anchor="ctr"/>
          <a:lstStyle>
            <a:lvl1pPr algn="l">
              <a:buNone/>
              <a:defRPr sz="4900" b="0"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10081" y="5039783"/>
            <a:ext cx="10080625" cy="97771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-10081" y="5140579"/>
            <a:ext cx="1612900" cy="78620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1703626" y="5130500"/>
            <a:ext cx="8376999" cy="78620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 anchor="ctr"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596099" y="0"/>
            <a:ext cx="110887" cy="756975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888427" y="6887704"/>
            <a:ext cx="2940182" cy="402483"/>
          </a:xfrm>
        </p:spPr>
        <p:txBody>
          <a:bodyPr rtlCol="0"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5144778"/>
            <a:ext cx="1596099" cy="731472"/>
          </a:xfrm>
        </p:spPr>
        <p:txBody>
          <a:bodyPr rtlCol="0"/>
          <a:lstStyle>
            <a:lvl1pPr>
              <a:defRPr sz="3100"/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764109" y="6887490"/>
            <a:ext cx="5040313" cy="402483"/>
          </a:xfrm>
        </p:spPr>
        <p:txBody>
          <a:bodyPr rtlCol="0"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500"/>
            </a:lvl1pPr>
          </a:lstStyle>
          <a:p>
            <a:r>
              <a:rPr kumimoji="0" lang="de-DE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72042" y="251989"/>
            <a:ext cx="8988557" cy="1091953"/>
          </a:xfrm>
          <a:prstGeom prst="rect">
            <a:avLst/>
          </a:prstGeom>
        </p:spPr>
        <p:txBody>
          <a:bodyPr vert="horz" lIns="100794" tIns="50397" rIns="100794" bIns="50397" anchor="ctr">
            <a:normAutofit/>
          </a:bodyPr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75402" y="1763924"/>
            <a:ext cx="8988557" cy="4989386"/>
          </a:xfrm>
          <a:prstGeom prst="rect">
            <a:avLst/>
          </a:prstGeom>
        </p:spPr>
        <p:txBody>
          <a:bodyPr vert="horz" lIns="100794" tIns="50397" rIns="100794" bIns="50397">
            <a:normAutofit/>
          </a:bodyPr>
          <a:lstStyle/>
          <a:p>
            <a:pPr lvl="0" eaLnBrk="1" latinLnBrk="0" hangingPunct="1"/>
            <a:r>
              <a:rPr kumimoji="0" lang="de-DE"/>
              <a:t>Textmasterformat bearbeiten</a:t>
            </a:r>
          </a:p>
          <a:p>
            <a:pPr lvl="1" eaLnBrk="1" latinLnBrk="0" hangingPunct="1"/>
            <a:r>
              <a:rPr kumimoji="0" lang="de-DE"/>
              <a:t>Zweite Ebene</a:t>
            </a:r>
          </a:p>
          <a:p>
            <a:pPr lvl="2" eaLnBrk="1" latinLnBrk="0" hangingPunct="1"/>
            <a:r>
              <a:rPr kumimoji="0" lang="de-DE"/>
              <a:t>Dritte Ebene</a:t>
            </a:r>
          </a:p>
          <a:p>
            <a:pPr lvl="3" eaLnBrk="1" latinLnBrk="0" hangingPunct="1"/>
            <a:r>
              <a:rPr kumimoji="0" lang="de-DE"/>
              <a:t>Vierte Ebene</a:t>
            </a:r>
          </a:p>
          <a:p>
            <a:pPr lvl="4" eaLnBrk="1" latinLnBrk="0" hangingPunct="1"/>
            <a:r>
              <a:rPr kumimoji="0" lang="de-DE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720417" y="6887704"/>
            <a:ext cx="2940182" cy="402483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72042" y="6887490"/>
            <a:ext cx="5976368" cy="402483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7" name="Rechteck 6"/>
          <p:cNvSpPr/>
          <p:nvPr/>
        </p:nvSpPr>
        <p:spPr bwMode="white">
          <a:xfrm>
            <a:off x="0" y="1360741"/>
            <a:ext cx="10080625" cy="35278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411139"/>
            <a:ext cx="588036" cy="251989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51040" y="1411139"/>
            <a:ext cx="9429585" cy="25198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402389"/>
            <a:ext cx="588036" cy="269490"/>
          </a:xfrm>
          <a:prstGeom prst="rect">
            <a:avLst/>
          </a:prstGeom>
        </p:spPr>
        <p:txBody>
          <a:bodyPr vert="horz" lIns="100794" tIns="50397" rIns="100794" bIns="50397" anchor="ctr" anchorCtr="0">
            <a:normAutofit/>
          </a:bodyPr>
          <a:lstStyle>
            <a:lvl1pPr algn="ctr" eaLnBrk="1" latinLnBrk="0" hangingPunct="1">
              <a:defRPr kumimoji="0" sz="1500" b="1"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9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2780" indent="-352780" algn="l" rtl="0" eaLnBrk="1" latinLnBrk="0" hangingPunct="1">
        <a:spcBef>
          <a:spcPts val="772"/>
        </a:spcBef>
        <a:buClr>
          <a:schemeClr val="accent2"/>
        </a:buClr>
        <a:buSzPct val="60000"/>
        <a:buFont typeface="Wingdings"/>
        <a:buChar char="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5560" indent="-302383" algn="l" rtl="0" eaLnBrk="1" latinLnBrk="0" hangingPunct="1">
        <a:spcBef>
          <a:spcPts val="606"/>
        </a:spcBef>
        <a:buClr>
          <a:schemeClr val="accent1"/>
        </a:buClr>
        <a:buSzPct val="70000"/>
        <a:buFont typeface="Wingdings 2"/>
        <a:buChar char="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indent="-251986" algn="l" rtl="0" eaLnBrk="1" latinLnBrk="0" hangingPunct="1">
        <a:spcBef>
          <a:spcPts val="551"/>
        </a:spcBef>
        <a:buClr>
          <a:schemeClr val="accent2"/>
        </a:buClr>
        <a:buSzPct val="75000"/>
        <a:buFont typeface="Wingdings"/>
        <a:buChar char="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indent="-251986" algn="l" rtl="0" eaLnBrk="1" latinLnBrk="0" hangingPunct="1">
        <a:spcBef>
          <a:spcPts val="441"/>
        </a:spcBef>
        <a:buClr>
          <a:schemeClr val="accent3"/>
        </a:buClr>
        <a:buSzPct val="75000"/>
        <a:buFont typeface="Wingdings"/>
        <a:buChar char="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indent="-251986" algn="l" rtl="0" eaLnBrk="1" latinLnBrk="0" hangingPunct="1">
        <a:spcBef>
          <a:spcPts val="441"/>
        </a:spcBef>
        <a:buClr>
          <a:schemeClr val="accent4"/>
        </a:buClr>
        <a:buSzPct val="65000"/>
        <a:buFont typeface="Wingdings"/>
        <a:buChar char="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laus_messner@web.de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learning-freiburg.de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0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0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9.png"/><Relationship Id="rId18" Type="http://schemas.openxmlformats.org/officeDocument/2006/relationships/image" Target="../media/image24.png"/><Relationship Id="rId26" Type="http://schemas.openxmlformats.org/officeDocument/2006/relationships/image" Target="../media/image32.png"/><Relationship Id="rId3" Type="http://schemas.openxmlformats.org/officeDocument/2006/relationships/image" Target="../media/image10.png"/><Relationship Id="rId21" Type="http://schemas.openxmlformats.org/officeDocument/2006/relationships/image" Target="../media/image27.png"/><Relationship Id="rId34" Type="http://schemas.openxmlformats.org/officeDocument/2006/relationships/image" Target="../media/image40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17" Type="http://schemas.openxmlformats.org/officeDocument/2006/relationships/image" Target="../media/image23.png"/><Relationship Id="rId25" Type="http://schemas.openxmlformats.org/officeDocument/2006/relationships/image" Target="../media/image31.png"/><Relationship Id="rId33" Type="http://schemas.openxmlformats.org/officeDocument/2006/relationships/image" Target="../media/image39.png"/><Relationship Id="rId2" Type="http://schemas.openxmlformats.org/officeDocument/2006/relationships/image" Target="../media/image9.png"/><Relationship Id="rId16" Type="http://schemas.openxmlformats.org/officeDocument/2006/relationships/image" Target="../media/image22.png"/><Relationship Id="rId20" Type="http://schemas.openxmlformats.org/officeDocument/2006/relationships/image" Target="../media/image26.png"/><Relationship Id="rId29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24" Type="http://schemas.openxmlformats.org/officeDocument/2006/relationships/image" Target="../media/image30.png"/><Relationship Id="rId32" Type="http://schemas.openxmlformats.org/officeDocument/2006/relationships/image" Target="../media/image38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23" Type="http://schemas.openxmlformats.org/officeDocument/2006/relationships/image" Target="../media/image29.png"/><Relationship Id="rId28" Type="http://schemas.openxmlformats.org/officeDocument/2006/relationships/image" Target="../media/image34.png"/><Relationship Id="rId10" Type="http://schemas.openxmlformats.org/officeDocument/2006/relationships/image" Target="../media/image16.png"/><Relationship Id="rId19" Type="http://schemas.openxmlformats.org/officeDocument/2006/relationships/image" Target="../media/image25.png"/><Relationship Id="rId31" Type="http://schemas.openxmlformats.org/officeDocument/2006/relationships/image" Target="../media/image37.png"/><Relationship Id="rId4" Type="http://schemas.openxmlformats.org/officeDocument/2006/relationships/image" Target="../media/image101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Relationship Id="rId22" Type="http://schemas.openxmlformats.org/officeDocument/2006/relationships/image" Target="../media/image28.png"/><Relationship Id="rId27" Type="http://schemas.openxmlformats.org/officeDocument/2006/relationships/image" Target="../media/image33.png"/><Relationship Id="rId30" Type="http://schemas.openxmlformats.org/officeDocument/2006/relationships/image" Target="../media/image36.png"/><Relationship Id="rId8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Line 2"/>
          <p:cNvSpPr/>
          <p:nvPr/>
        </p:nvSpPr>
        <p:spPr>
          <a:xfrm>
            <a:off x="180001" y="7092000"/>
            <a:ext cx="9720000" cy="0"/>
          </a:xfrm>
          <a:prstGeom prst="line">
            <a:avLst/>
          </a:prstGeom>
          <a:ln>
            <a:solidFill>
              <a:srgbClr val="808080"/>
            </a:solidFill>
          </a:ln>
        </p:spPr>
      </p:sp>
      <p:pic>
        <p:nvPicPr>
          <p:cNvPr id="39" name="Grafik 38"/>
          <p:cNvPicPr/>
          <p:nvPr/>
        </p:nvPicPr>
        <p:blipFill>
          <a:blip r:embed="rId2"/>
          <a:stretch>
            <a:fillRect/>
          </a:stretch>
        </p:blipFill>
        <p:spPr>
          <a:xfrm>
            <a:off x="235440" y="7183440"/>
            <a:ext cx="304920" cy="304920"/>
          </a:xfrm>
          <a:prstGeom prst="rect">
            <a:avLst/>
          </a:prstGeom>
        </p:spPr>
      </p:pic>
      <p:sp>
        <p:nvSpPr>
          <p:cNvPr id="40" name="TextShape 3"/>
          <p:cNvSpPr txBox="1"/>
          <p:nvPr/>
        </p:nvSpPr>
        <p:spPr>
          <a:xfrm>
            <a:off x="612000" y="7115040"/>
            <a:ext cx="9180000" cy="3909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de-DE" sz="2000" dirty="0">
                <a:hlinkClick r:id="rId3"/>
              </a:rPr>
              <a:t>klaus_messner@web.de</a:t>
            </a:r>
            <a:r>
              <a:rPr lang="de-DE" sz="2000" dirty="0"/>
              <a:t>			     		</a:t>
            </a:r>
            <a:r>
              <a:rPr lang="de-DE" sz="2000" dirty="0">
                <a:hlinkClick r:id="rId4"/>
              </a:rPr>
              <a:t>www.elearning-freiburg.de</a:t>
            </a:r>
            <a:endParaRPr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4400" dirty="0">
                <a:solidFill>
                  <a:srgbClr val="2300DC"/>
                </a:solidFill>
              </a:rPr>
              <a:t>Abiturprüfung Mathematik </a:t>
            </a:r>
            <a:r>
              <a:rPr lang="de-DE" sz="4400" dirty="0" smtClean="0">
                <a:solidFill>
                  <a:srgbClr val="2300DC"/>
                </a:solidFill>
              </a:rPr>
              <a:t>2020 </a:t>
            </a:r>
            <a:r>
              <a:rPr lang="de-DE" sz="4400" dirty="0">
                <a:solidFill>
                  <a:srgbClr val="2300DC"/>
                </a:solidFill>
              </a:rPr>
              <a:t>Baden-Württemberg</a:t>
            </a:r>
            <a:endParaRPr lang="de-DE" sz="4400" dirty="0"/>
          </a:p>
          <a:p>
            <a:pPr marL="0" indent="0" algn="ctr">
              <a:buNone/>
            </a:pPr>
            <a:r>
              <a:rPr lang="de-DE" sz="4400" dirty="0">
                <a:solidFill>
                  <a:srgbClr val="2300DC"/>
                </a:solidFill>
              </a:rPr>
              <a:t>Allgemeinbildende Gymnasien</a:t>
            </a:r>
            <a:endParaRPr lang="de-DE" sz="4400" dirty="0"/>
          </a:p>
          <a:p>
            <a:pPr marL="0" indent="0" algn="ctr">
              <a:buNone/>
            </a:pPr>
            <a:r>
              <a:rPr lang="de-DE" sz="4400" dirty="0">
                <a:solidFill>
                  <a:srgbClr val="0000FF"/>
                </a:solidFill>
              </a:rPr>
              <a:t>Wahlteil Analysis </a:t>
            </a:r>
            <a:r>
              <a:rPr lang="de-DE" sz="4400" dirty="0" smtClean="0">
                <a:solidFill>
                  <a:srgbClr val="0000FF"/>
                </a:solidFill>
              </a:rPr>
              <a:t>A 1</a:t>
            </a:r>
            <a:endParaRPr lang="de-DE" sz="4400" dirty="0"/>
          </a:p>
          <a:p>
            <a:pPr marL="0" indent="0" algn="ctr">
              <a:buNone/>
            </a:pPr>
            <a:r>
              <a:rPr lang="de-DE" sz="4400" dirty="0">
                <a:solidFill>
                  <a:srgbClr val="FF0000"/>
                </a:solidFill>
              </a:rPr>
              <a:t>Lösung der </a:t>
            </a:r>
            <a:r>
              <a:rPr lang="de-DE" sz="4400" dirty="0" smtClean="0">
                <a:solidFill>
                  <a:srgbClr val="FF0000"/>
                </a:solidFill>
              </a:rPr>
              <a:t>Aufgaben </a:t>
            </a:r>
            <a:br>
              <a:rPr lang="de-DE" sz="4400" dirty="0" smtClean="0">
                <a:solidFill>
                  <a:srgbClr val="FF0000"/>
                </a:solidFill>
              </a:rPr>
            </a:br>
            <a:r>
              <a:rPr lang="de-DE" sz="4400" dirty="0" smtClean="0">
                <a:solidFill>
                  <a:srgbClr val="FF0000"/>
                </a:solidFill>
              </a:rPr>
              <a:t>A 1.1 und A 1.2</a:t>
            </a:r>
            <a:endParaRPr lang="de-DE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b="1" dirty="0" smtClean="0"/>
                  <a:t>Höhenzunahme im zweiten Jahr nach Beobachtungsbeginn</a:t>
                </a:r>
                <a:r>
                  <a:rPr lang="de-DE" sz="2200" dirty="0" smtClean="0"/>
                  <a:t/>
                </a:r>
                <a:br>
                  <a:rPr lang="de-DE" sz="2200" dirty="0" smtClean="0"/>
                </a:br>
                <a:r>
                  <a:rPr lang="de-DE" sz="2200" dirty="0" smtClean="0"/>
                  <a:t>Mit dem zuvor ermittelten Funktionsterm für die Höhe der Palme, können wir die Höhen nach dem ersten und dem zweiten Jahr bestimmen.</a:t>
                </a:r>
              </a:p>
              <a:p>
                <a:pPr marL="0" indent="0">
                  <a:buNone/>
                </a:pPr>
                <a:r>
                  <a:rPr lang="de-DE" sz="2200" dirty="0" smtClean="0"/>
                  <a:t>Die Höhenzunahme ist dann die Differenz der beiden Werte.</a:t>
                </a:r>
              </a:p>
              <a:p>
                <a:pPr marL="0" indent="0">
                  <a:buNone/>
                </a:pPr>
                <a:r>
                  <a:rPr lang="de-DE" sz="2200" dirty="0" smtClean="0"/>
                  <a:t>Damit folgt weiter 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de-DE" sz="2200" i="1" dirty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≈2,495−1,8=0,696</m:t>
                    </m:r>
                  </m:oMath>
                </a14:m>
                <a:endParaRPr lang="de-DE" sz="2200" dirty="0" smtClean="0"/>
              </a:p>
              <a:p>
                <a:pPr marL="0" indent="0">
                  <a:buNone/>
                </a:pPr>
                <a:r>
                  <a:rPr lang="de-DE" sz="2200" b="1" dirty="0" smtClean="0"/>
                  <a:t>Ergebnis:</a:t>
                </a:r>
                <a:r>
                  <a:rPr lang="de-DE" sz="2200" dirty="0" smtClean="0"/>
                  <a:t> Die Höhenzunahme der Palme im zweiten Jahr beträgt etwa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0,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de-DE" sz="2200" dirty="0" smtClean="0"/>
                  <a:t> m.</a:t>
                </a:r>
                <a:endParaRPr lang="de-DE" sz="2200" dirty="0"/>
              </a:p>
              <a:p>
                <a:pPr marL="0" indent="0">
                  <a:buClrTx/>
                  <a:buSzPct val="100000"/>
                  <a:buNone/>
                </a:pPr>
                <a:endParaRPr lang="de-DE" sz="2200" b="1" dirty="0" smtClean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/>
              <a:t>Wahlteil</a:t>
            </a:r>
            <a:r>
              <a:rPr lang="de-DE" dirty="0"/>
              <a:t> </a:t>
            </a:r>
            <a:r>
              <a:rPr lang="de-DE" dirty="0" smtClean="0"/>
              <a:t>2020 </a:t>
            </a:r>
            <a:r>
              <a:rPr lang="de-DE" dirty="0"/>
              <a:t>– Analysis </a:t>
            </a:r>
            <a:r>
              <a:rPr lang="de-DE" dirty="0" smtClean="0"/>
              <a:t>A 1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/>
              <p:cNvSpPr/>
              <p:nvPr/>
            </p:nvSpPr>
            <p:spPr>
              <a:xfrm>
                <a:off x="7570571" y="107429"/>
                <a:ext cx="2482346" cy="5073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0" i="1" dirty="0" smtClean="0">
                          <a:latin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de-DE" sz="12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200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de-DE" sz="12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1200" b="0" i="1" dirty="0" smtClean="0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de-DE" sz="1200" i="1" dirty="0">
                          <a:latin typeface="Cambria Math" panose="02040503050406030204" pitchFamily="18" charset="0"/>
                        </a:rPr>
                        <m:t>4</m:t>
                      </m:r>
                      <m:d>
                        <m:dPr>
                          <m:ctrlPr>
                            <a:rPr lang="de-DE" sz="12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200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de-DE" sz="1200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1200" i="1" dirty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de-DE" sz="1200" i="1" dirty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1200" i="1" dirty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de-DE" sz="1200" i="1" dirty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de-DE" sz="12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1200" i="1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de-DE" sz="1200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de-DE" sz="1200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1200" i="1" dirty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de-DE" sz="1200" i="1" dirty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de-DE" sz="1200" i="1" dirty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de-DE" sz="1200" b="0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de-DE" sz="12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1200" i="1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de-DE" sz="1200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DE" sz="1200" dirty="0"/>
              </a:p>
            </p:txBody>
          </p:sp>
        </mc:Choice>
        <mc:Fallback xmlns=""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0571" y="107429"/>
                <a:ext cx="2482346" cy="5073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Gerader Verbinder 4"/>
          <p:cNvCxnSpPr/>
          <p:nvPr/>
        </p:nvCxnSpPr>
        <p:spPr>
          <a:xfrm>
            <a:off x="8712720" y="4211885"/>
            <a:ext cx="725985" cy="0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449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b="1" dirty="0" smtClean="0"/>
                  <a:t>Zeitpunkt</a:t>
                </a:r>
                <a:r>
                  <a:rPr lang="de-DE" sz="2200" b="1" dirty="0"/>
                  <a:t>, an dem die Palme eine Höhe von 1,50 m </a:t>
                </a:r>
                <a:r>
                  <a:rPr lang="de-DE" sz="2200" b="1" dirty="0" smtClean="0"/>
                  <a:t>hat</a:t>
                </a:r>
                <a:r>
                  <a:rPr lang="de-DE" sz="2200" dirty="0"/>
                  <a:t/>
                </a:r>
                <a:br>
                  <a:rPr lang="de-DE" sz="2200" dirty="0"/>
                </a:br>
                <a:r>
                  <a:rPr lang="de-DE" sz="2200" dirty="0" smtClean="0"/>
                  <a:t>Mit 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1,5</m:t>
                    </m:r>
                  </m:oMath>
                </a14:m>
                <a:r>
                  <a:rPr lang="de-DE" sz="2200" dirty="0" smtClean="0"/>
                  <a:t> folgt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1,5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1+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4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sSup>
                          <m:sSup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−2</m:t>
                            </m:r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de-DE" sz="2200" dirty="0" smtClean="0"/>
                  <a:t>  	|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de-DE" sz="220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⇔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0,5=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4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sSup>
                          <m:sSup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−2</m:t>
                            </m:r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de-DE" sz="2200" dirty="0" smtClean="0"/>
                  <a:t> 	|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:4</m:t>
                    </m:r>
                  </m:oMath>
                </a14:m>
                <a:endParaRPr lang="de-DE" sz="220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⇔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de-DE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de-DE" sz="2200" i="1" dirty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de-DE" sz="2200" dirty="0" smtClean="0"/>
                  <a:t>		|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de-DE" sz="220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⇔</m:t>
                    </m:r>
                    <m:f>
                      <m:f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de-DE" sz="2200" i="1" dirty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200" dirty="0" smtClean="0"/>
                  <a:t> 		|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⋅2</m:t>
                    </m:r>
                  </m:oMath>
                </a14:m>
                <a:endParaRPr lang="de-DE" sz="22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⇔</m:t>
                    </m:r>
                    <m:sSup>
                      <m:sSup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de-DE" sz="2200" i="1" dirty="0">
                        <a:latin typeface="Cambria Math" panose="02040503050406030204" pitchFamily="18" charset="0"/>
                      </a:rPr>
                      <m:t>−2</m:t>
                    </m:r>
                    <m:sSup>
                      <m:sSup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de-DE" sz="2200" i="1" dirty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200" dirty="0"/>
                  <a:t> 	</a:t>
                </a:r>
                <a:r>
                  <a:rPr lang="de-DE" sz="2200" dirty="0" smtClean="0"/>
                  <a:t>	|Setze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≔</m:t>
                    </m:r>
                    <m:sSup>
                      <m:sSup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endParaRPr lang="de-DE" sz="22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⇔</m:t>
                    </m:r>
                    <m:sSup>
                      <m:sSup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200" i="1" dirty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de-DE" sz="2200" i="1" dirty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200" dirty="0"/>
                  <a:t> 	</a:t>
                </a:r>
                <a:r>
                  <a:rPr lang="de-DE" sz="2200" dirty="0" smtClean="0"/>
                  <a:t>		|Lösen der quadratischen Gleichung</a:t>
                </a:r>
              </a:p>
              <a:p>
                <a:pPr marL="0" indent="0">
                  <a:buNone/>
                </a:pPr>
                <a:r>
                  <a:rPr lang="de-DE" sz="2200" dirty="0"/>
                  <a:t>	</a:t>
                </a:r>
                <a:r>
                  <a:rPr lang="de-DE" sz="2200" dirty="0" smtClean="0"/>
                  <a:t>				|z.B. mit der p-q-Formel</a:t>
                </a:r>
                <a:endParaRPr lang="de-DE" sz="2200" dirty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/>
              <a:t>Wahlteil</a:t>
            </a:r>
            <a:r>
              <a:rPr lang="de-DE" dirty="0"/>
              <a:t> </a:t>
            </a:r>
            <a:r>
              <a:rPr lang="de-DE" dirty="0" smtClean="0"/>
              <a:t>2020 </a:t>
            </a:r>
            <a:r>
              <a:rPr lang="de-DE" dirty="0"/>
              <a:t>– Analysis </a:t>
            </a:r>
            <a:r>
              <a:rPr lang="de-DE" dirty="0" smtClean="0"/>
              <a:t>A 1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/>
              <p:cNvSpPr/>
              <p:nvPr/>
            </p:nvSpPr>
            <p:spPr>
              <a:xfrm>
                <a:off x="7570571" y="107429"/>
                <a:ext cx="2482346" cy="5073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0" i="1" dirty="0" smtClean="0">
                          <a:latin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de-DE" sz="12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200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de-DE" sz="12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1200" b="0" i="1" dirty="0" smtClean="0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de-DE" sz="1200" i="1" dirty="0">
                          <a:latin typeface="Cambria Math" panose="02040503050406030204" pitchFamily="18" charset="0"/>
                        </a:rPr>
                        <m:t>4</m:t>
                      </m:r>
                      <m:d>
                        <m:dPr>
                          <m:ctrlPr>
                            <a:rPr lang="de-DE" sz="12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200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de-DE" sz="1200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1200" i="1" dirty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de-DE" sz="1200" i="1" dirty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1200" i="1" dirty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de-DE" sz="1200" i="1" dirty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de-DE" sz="12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1200" i="1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de-DE" sz="1200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de-DE" sz="1200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1200" i="1" dirty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de-DE" sz="1200" i="1" dirty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de-DE" sz="1200" i="1" dirty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de-DE" sz="1200" b="0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de-DE" sz="12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1200" i="1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de-DE" sz="1200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DE" sz="1200" dirty="0"/>
              </a:p>
            </p:txBody>
          </p:sp>
        </mc:Choice>
        <mc:Fallback xmlns="">
          <p:sp>
            <p:nvSpPr>
              <p:cNvPr id="7" name="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0571" y="107429"/>
                <a:ext cx="2482346" cy="5073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96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200" i="1" dirty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de-DE" sz="2200" i="1" dirty="0">
                        <a:latin typeface="Cambria Math" panose="02040503050406030204" pitchFamily="18" charset="0"/>
                      </a:rPr>
                      <m:t>=0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 ⇒  </m:t>
                    </m:r>
                    <m:sSub>
                      <m:sSub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=1±</m:t>
                    </m:r>
                    <m:rad>
                      <m:radPr>
                        <m:degHide m:val="on"/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rad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1±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 ⇒  </m:t>
                    </m:r>
                    <m:sSub>
                      <m:sSub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de-DE" sz="2200" dirty="0"/>
                  <a:t>	</a:t>
                </a:r>
                <a:endParaRPr lang="de-DE" sz="2200" dirty="0" smtClean="0"/>
              </a:p>
              <a:p>
                <a:pPr marL="0" indent="0">
                  <a:buNone/>
                </a:pPr>
                <a:r>
                  <a:rPr lang="de-DE" sz="2200" dirty="0" smtClean="0"/>
                  <a:t>Rückersetzung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≔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de-DE" sz="2200" dirty="0" smtClean="0"/>
                  <a:t> liefert:</a:t>
                </a:r>
              </a:p>
              <a:p>
                <a:pPr marL="0" indent="0">
                  <a:buNone/>
                </a:pPr>
                <a:r>
                  <a:rPr lang="de-DE" sz="2200" dirty="0" smtClean="0"/>
                  <a:t>Fall 1: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⇒−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200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DE" sz="2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22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de-DE" sz="2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 ⇒  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=−</m:t>
                    </m:r>
                    <m:func>
                      <m:func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20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22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de-DE" sz="22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≈−0,45</m:t>
                    </m:r>
                  </m:oMath>
                </a14:m>
                <a:endParaRPr lang="de-DE" sz="2200" dirty="0" smtClean="0"/>
              </a:p>
              <a:p>
                <a:pPr marL="0" indent="0">
                  <a:buNone/>
                </a:pPr>
                <a:r>
                  <a:rPr lang="de-DE" sz="2200" dirty="0"/>
                  <a:t>Fall </a:t>
                </a:r>
                <a:r>
                  <a:rPr lang="de-DE" sz="2200" dirty="0" smtClean="0"/>
                  <a:t>2: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de-DE" sz="2200" i="1">
                        <a:latin typeface="Cambria Math" panose="02040503050406030204" pitchFamily="18" charset="0"/>
                      </a:rPr>
                      <m:t>⇒−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20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2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de-DE" sz="22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de-DE" sz="2200" i="1">
                        <a:latin typeface="Cambria Math" panose="02040503050406030204" pitchFamily="18" charset="0"/>
                      </a:rPr>
                      <m:t> ⇒  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=−</m:t>
                    </m:r>
                    <m:func>
                      <m:func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20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2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de-DE" sz="22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de-DE" sz="2200" i="1">
                        <a:latin typeface="Cambria Math" panose="02040503050406030204" pitchFamily="18" charset="0"/>
                      </a:rPr>
                      <m:t>≈0,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69</m:t>
                    </m:r>
                  </m:oMath>
                </a14:m>
                <a:endParaRPr lang="de-DE" sz="2200" dirty="0"/>
              </a:p>
              <a:p>
                <a:pPr marL="0" indent="0">
                  <a:buNone/>
                </a:pPr>
                <a:r>
                  <a:rPr lang="de-DE" sz="2200" dirty="0" smtClean="0"/>
                  <a:t>Da negative Zeiten in diesem Zusammenhang keinen Sinn ergeben, kann die Lösung nur Fall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de-DE" sz="2200" dirty="0" smtClean="0"/>
                  <a:t> sein.</a:t>
                </a:r>
              </a:p>
              <a:p>
                <a:pPr marL="0" indent="0">
                  <a:buNone/>
                </a:pPr>
                <a:endParaRPr lang="de-DE" sz="2200" dirty="0"/>
              </a:p>
              <a:p>
                <a:pPr marL="0" indent="0">
                  <a:buNone/>
                </a:pPr>
                <a:r>
                  <a:rPr lang="de-DE" sz="2200" b="1" dirty="0" smtClean="0"/>
                  <a:t>Ergebnis:</a:t>
                </a:r>
                <a:r>
                  <a:rPr lang="de-DE" sz="2200" dirty="0" smtClean="0"/>
                  <a:t> Zum Zeitpunkt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=0,69</m:t>
                    </m:r>
                  </m:oMath>
                </a14:m>
                <a:r>
                  <a:rPr lang="de-DE" sz="2200" dirty="0" smtClean="0"/>
                  <a:t> (also etwa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0,7</m:t>
                    </m:r>
                  </m:oMath>
                </a14:m>
                <a:r>
                  <a:rPr lang="de-DE" sz="2200" dirty="0" smtClean="0"/>
                  <a:t> Jahre nach Beobachtungsbeginn) hat die Palme eine Höhe von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1,50</m:t>
                    </m:r>
                  </m:oMath>
                </a14:m>
                <a:r>
                  <a:rPr lang="de-DE" sz="2200" dirty="0" smtClean="0"/>
                  <a:t> m erreicht.</a:t>
                </a:r>
                <a:endParaRPr lang="de-DE" sz="2200" dirty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/>
              <a:t>Wahlteil</a:t>
            </a:r>
            <a:r>
              <a:rPr lang="de-DE" dirty="0"/>
              <a:t> </a:t>
            </a:r>
            <a:r>
              <a:rPr lang="de-DE" dirty="0" smtClean="0"/>
              <a:t>2020 </a:t>
            </a:r>
            <a:r>
              <a:rPr lang="de-DE" dirty="0"/>
              <a:t>– Analysis </a:t>
            </a:r>
            <a:r>
              <a:rPr lang="de-DE" dirty="0" smtClean="0"/>
              <a:t>A 1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/>
              <p:cNvSpPr/>
              <p:nvPr/>
            </p:nvSpPr>
            <p:spPr>
              <a:xfrm>
                <a:off x="7455127" y="68722"/>
                <a:ext cx="2647391" cy="5763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i="1" dirty="0">
                          <a:latin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de-DE" sz="1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de-DE" sz="1400" i="1" dirty="0">
                          <a:latin typeface="Cambria Math" panose="02040503050406030204" pitchFamily="18" charset="0"/>
                        </a:rPr>
                        <m:t>=1+4</m:t>
                      </m:r>
                      <m:d>
                        <m:dPr>
                          <m:ctrlPr>
                            <a:rPr lang="de-DE" sz="1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de-DE" sz="1400" i="1" dirty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5127" y="68722"/>
                <a:ext cx="2647391" cy="5763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Gerader Verbinder 4"/>
          <p:cNvCxnSpPr/>
          <p:nvPr/>
        </p:nvCxnSpPr>
        <p:spPr>
          <a:xfrm>
            <a:off x="3528144" y="5796061"/>
            <a:ext cx="1062915" cy="0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142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b="1" dirty="0" smtClean="0"/>
                  <a:t>Maximale Höhe der Palme</a:t>
                </a:r>
                <a:r>
                  <a:rPr lang="de-DE" sz="2200" dirty="0"/>
                  <a:t/>
                </a:r>
                <a:br>
                  <a:rPr lang="de-DE" sz="2200" dirty="0"/>
                </a:br>
                <a:r>
                  <a:rPr lang="de-DE" sz="2200" dirty="0" smtClean="0"/>
                  <a:t>Für </a:t>
                </a:r>
                <a14:m>
                  <m:oMath xmlns:m="http://schemas.openxmlformats.org/officeDocument/2006/math"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→∞</m:t>
                    </m:r>
                  </m:oMath>
                </a14:m>
                <a:r>
                  <a:rPr lang="de-DE" sz="2200" dirty="0" smtClean="0"/>
                  <a:t> gilt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4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</m:den>
                    </m:f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→0</m:t>
                    </m:r>
                  </m:oMath>
                </a14:m>
                <a:r>
                  <a:rPr lang="de-DE" sz="2200" dirty="0" smtClean="0"/>
                  <a:t> </a:t>
                </a:r>
                <a:r>
                  <a:rPr lang="de-DE" sz="2200" dirty="0"/>
                  <a:t>und ebenso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4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</m:den>
                    </m:f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→0</m:t>
                    </m:r>
                  </m:oMath>
                </a14:m>
                <a:r>
                  <a:rPr lang="de-DE" sz="2200" dirty="0" smtClean="0"/>
                  <a:t>.</a:t>
                </a:r>
              </a:p>
              <a:p>
                <a:pPr marL="0" indent="0">
                  <a:buNone/>
                </a:pPr>
                <a:r>
                  <a:rPr lang="de-DE" sz="2200" dirty="0" smtClean="0"/>
                  <a:t>Es folgt </a:t>
                </a:r>
                <a14:m>
                  <m:oMath xmlns:m="http://schemas.openxmlformats.org/officeDocument/2006/math"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→</m:t>
                    </m:r>
                    <m:d>
                      <m:d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1+4</m:t>
                        </m:r>
                        <m:d>
                          <m:dPr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0+0+</m:t>
                            </m:r>
                            <m:f>
                              <m:fPr>
                                <m:ctrlPr>
                                  <a:rPr lang="de-DE" sz="2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2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de-DE" sz="2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d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de-DE" sz="2200" dirty="0" smtClean="0"/>
                  <a:t>.</a:t>
                </a:r>
              </a:p>
              <a:p>
                <a:pPr marL="0" indent="0">
                  <a:buNone/>
                </a:pPr>
                <a:r>
                  <a:rPr lang="de-DE" sz="2200" b="1" dirty="0" smtClean="0"/>
                  <a:t>Ergebnis:</a:t>
                </a:r>
                <a:r>
                  <a:rPr lang="de-DE" sz="2200" dirty="0" smtClean="0"/>
                  <a:t> Die Palme kann maximal 3 m hoch werden.</a:t>
                </a:r>
              </a:p>
              <a:p>
                <a:pPr marL="0" indent="0">
                  <a:buNone/>
                </a:pPr>
                <a:endParaRPr lang="de-DE" sz="2200" dirty="0"/>
              </a:p>
              <a:p>
                <a:pPr marL="0" indent="0">
                  <a:buNone/>
                </a:pPr>
                <a:r>
                  <a:rPr lang="de-DE" sz="2200" b="1" dirty="0"/>
                  <a:t>Fragestellung </a:t>
                </a:r>
                <a:r>
                  <a:rPr lang="de-DE" sz="2200" b="1" dirty="0" smtClean="0"/>
                  <a:t>für die Gleichung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1" i="1">
                            <a:latin typeface="Cambria Math" panose="02040503050406030204" pitchFamily="18" charset="0"/>
                          </a:rPr>
                          <m:t>𝒉</m:t>
                        </m:r>
                        <m:d>
                          <m:dPr>
                            <m:ctrlPr>
                              <a:rPr lang="de-DE" sz="22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b="1" i="1">
                                <a:latin typeface="Cambria Math" panose="02040503050406030204" pitchFamily="18" charset="0"/>
                              </a:rPr>
                              <m:t>𝒕</m:t>
                            </m:r>
                            <m:r>
                              <a:rPr lang="de-DE" sz="2200" b="1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de-DE" sz="2200" b="1" i="1" smtClean="0">
                                <a:latin typeface="Cambria Math" panose="02040503050406030204" pitchFamily="18" charset="0"/>
                              </a:rPr>
                              <m:t>𝟎</m:t>
                            </m:r>
                            <m:r>
                              <a:rPr lang="de-DE" sz="2200" b="1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de-DE" sz="2200" b="1" i="1" smtClean="0">
                                <a:latin typeface="Cambria Math" panose="02040503050406030204" pitchFamily="18" charset="0"/>
                              </a:rPr>
                              <m:t>𝟓𝟓</m:t>
                            </m:r>
                          </m:e>
                        </m:d>
                      </m:num>
                      <m:den>
                        <m:r>
                          <a:rPr lang="de-DE" sz="2200" b="1" i="1">
                            <a:latin typeface="Cambria Math" panose="02040503050406030204" pitchFamily="18" charset="0"/>
                          </a:rPr>
                          <m:t>𝒉</m:t>
                        </m:r>
                        <m:d>
                          <m:dPr>
                            <m:ctrlPr>
                              <a:rPr lang="de-DE" sz="22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b="1" i="1"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</m:d>
                      </m:den>
                    </m:f>
                    <m:r>
                      <a:rPr lang="de-DE" sz="22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1" i="1">
                        <a:latin typeface="Cambria Math" panose="02040503050406030204" pitchFamily="18" charset="0"/>
                      </a:rPr>
                      <m:t>𝟏</m:t>
                    </m:r>
                    <m:r>
                      <a:rPr lang="de-DE" sz="2200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2200" b="1" i="1"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endParaRPr lang="de-DE" sz="2200" b="1" dirty="0" smtClean="0"/>
              </a:p>
              <a:p>
                <a:pPr marL="0" indent="0">
                  <a:buNone/>
                </a:pPr>
                <a:r>
                  <a:rPr lang="de-DE" sz="2200" dirty="0" smtClean="0"/>
                  <a:t>Wenn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2200" dirty="0" smtClean="0"/>
                  <a:t> die Höhe der Palme zum Zeitpunkt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de-DE" sz="2200" dirty="0" smtClean="0"/>
                  <a:t> ist, dann ist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+0,5)</m:t>
                    </m:r>
                  </m:oMath>
                </a14:m>
                <a:r>
                  <a:rPr lang="de-DE" sz="2200" dirty="0" smtClean="0"/>
                  <a:t> deren Höhe </a:t>
                </a:r>
                <a14:m>
                  <m:oMath xmlns:m="http://schemas.openxmlformats.org/officeDocument/2006/math">
                    <m:r>
                      <a:rPr lang="de-DE" sz="2200" b="0" i="0" dirty="0" smtClean="0">
                        <a:latin typeface="Cambria Math" panose="02040503050406030204" pitchFamily="18" charset="0"/>
                      </a:rPr>
                      <m:t>0,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de-DE" sz="2200" dirty="0" smtClean="0"/>
                  <a:t> Jahre später. Das Verhältnis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>
                            <a:latin typeface="Cambria Math" panose="02040503050406030204" pitchFamily="18" charset="0"/>
                          </a:rPr>
                          <m:t>h</m:t>
                        </m:r>
                        <m:d>
                          <m:d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b="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de-DE" sz="2200" b="0" i="1">
                                <a:latin typeface="Cambria Math" panose="02040503050406030204" pitchFamily="18" charset="0"/>
                              </a:rPr>
                              <m:t>+0,5</m:t>
                            </m:r>
                          </m:e>
                        </m:d>
                      </m:num>
                      <m:den>
                        <m:r>
                          <a:rPr lang="de-DE" sz="2200" b="0" i="1">
                            <a:latin typeface="Cambria Math" panose="02040503050406030204" pitchFamily="18" charset="0"/>
                          </a:rPr>
                          <m:t>h</m:t>
                        </m:r>
                        <m:d>
                          <m:d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b="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den>
                    </m:f>
                    <m:r>
                      <a:rPr lang="de-DE" sz="2200" b="0" i="1">
                        <a:latin typeface="Cambria Math" panose="02040503050406030204" pitchFamily="18" charset="0"/>
                      </a:rPr>
                      <m:t>=1,5</m:t>
                    </m:r>
                  </m:oMath>
                </a14:m>
                <a:r>
                  <a:rPr lang="de-DE" sz="2200" dirty="0" smtClean="0"/>
                  <a:t> drückt also einen Größenzuwachs von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50%</m:t>
                    </m:r>
                  </m:oMath>
                </a14:m>
                <a:r>
                  <a:rPr lang="de-DE" sz="2200" dirty="0" smtClean="0"/>
                  <a:t> in einem halben Jahr aus.</a:t>
                </a:r>
              </a:p>
              <a:p>
                <a:pPr marL="0" indent="0">
                  <a:buNone/>
                </a:pPr>
                <a:r>
                  <a:rPr lang="de-DE" sz="2200" b="1" dirty="0" smtClean="0"/>
                  <a:t>Frage:</a:t>
                </a:r>
                <a:r>
                  <a:rPr lang="de-DE" sz="2200" dirty="0" smtClean="0"/>
                  <a:t> In welchem Halbjahreszeitraum wächst die Palme um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50%</m:t>
                    </m:r>
                  </m:oMath>
                </a14:m>
                <a:r>
                  <a:rPr lang="de-DE" sz="2200" dirty="0" smtClean="0"/>
                  <a:t>?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 r="-1153" b="-147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/>
              <a:t>Wahlteil</a:t>
            </a:r>
            <a:r>
              <a:rPr lang="de-DE" dirty="0"/>
              <a:t> </a:t>
            </a:r>
            <a:r>
              <a:rPr lang="de-DE" dirty="0" smtClean="0"/>
              <a:t>2020 </a:t>
            </a:r>
            <a:r>
              <a:rPr lang="de-DE" dirty="0"/>
              <a:t>– Analysis </a:t>
            </a:r>
            <a:r>
              <a:rPr lang="de-DE" dirty="0" smtClean="0"/>
              <a:t>A 1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/>
              <p:cNvSpPr/>
              <p:nvPr/>
            </p:nvSpPr>
            <p:spPr>
              <a:xfrm>
                <a:off x="7570571" y="107429"/>
                <a:ext cx="2482346" cy="5073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0" i="1" dirty="0" smtClean="0">
                          <a:latin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de-DE" sz="12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200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de-DE" sz="12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1200" b="0" i="1" dirty="0" smtClean="0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de-DE" sz="1200" i="1" dirty="0">
                          <a:latin typeface="Cambria Math" panose="02040503050406030204" pitchFamily="18" charset="0"/>
                        </a:rPr>
                        <m:t>4</m:t>
                      </m:r>
                      <m:d>
                        <m:dPr>
                          <m:ctrlPr>
                            <a:rPr lang="de-DE" sz="12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200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de-DE" sz="1200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1200" i="1" dirty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de-DE" sz="1200" i="1" dirty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1200" i="1" dirty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de-DE" sz="1200" i="1" dirty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de-DE" sz="12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1200" i="1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de-DE" sz="1200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de-DE" sz="1200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1200" i="1" dirty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de-DE" sz="1200" i="1" dirty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de-DE" sz="1200" i="1" dirty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de-DE" sz="1200" b="0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de-DE" sz="12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1200" i="1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de-DE" sz="1200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DE" sz="1200" dirty="0"/>
              </a:p>
            </p:txBody>
          </p:sp>
        </mc:Choice>
        <mc:Fallback xmlns="">
          <p:sp>
            <p:nvSpPr>
              <p:cNvPr id="7" name="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0571" y="107429"/>
                <a:ext cx="2482346" cy="5073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Gerader Verbinder 4"/>
          <p:cNvCxnSpPr/>
          <p:nvPr/>
        </p:nvCxnSpPr>
        <p:spPr>
          <a:xfrm>
            <a:off x="4733549" y="3831749"/>
            <a:ext cx="450779" cy="0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831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b="1" dirty="0" smtClean="0">
                    <a:solidFill>
                      <a:srgbClr val="FF0000"/>
                    </a:solidFill>
                  </a:rPr>
                  <a:t>Lösung Aufgabe A 1.2 a)</a:t>
                </a:r>
              </a:p>
              <a:p>
                <a:pPr marL="0" indent="0">
                  <a:buNone/>
                </a:pPr>
                <a:r>
                  <a:rPr lang="de-DE" sz="2200" b="1" dirty="0" smtClean="0"/>
                  <a:t>Begründung, dass zwei der Graphen nicht zu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b="1" i="1" dirty="0" smtClean="0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b>
                        <m:r>
                          <a:rPr lang="de-DE" sz="2200" b="1" i="1" dirty="0" smtClean="0">
                            <a:latin typeface="Cambria Math" panose="02040503050406030204" pitchFamily="18" charset="0"/>
                          </a:rPr>
                          <m:t>𝒂</m:t>
                        </m:r>
                      </m:sub>
                    </m:sSub>
                  </m:oMath>
                </a14:m>
                <a:r>
                  <a:rPr lang="de-DE" sz="2200" b="1" dirty="0" smtClean="0"/>
                  <a:t> gehören</a:t>
                </a:r>
                <a:br>
                  <a:rPr lang="de-DE" sz="2200" b="1" dirty="0" smtClean="0"/>
                </a:br>
                <a:r>
                  <a:rPr lang="de-DE" sz="2200" dirty="0" smtClean="0"/>
                  <a:t>Da im Funktionsterm nur gerade Exponenten vorkommen, muss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de-DE" sz="2200" dirty="0" smtClean="0"/>
                  <a:t> für alle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de-DE" sz="2200" dirty="0" smtClean="0"/>
                  <a:t> Achsensymmetrisch (zur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de-DE" sz="2200" dirty="0" smtClean="0"/>
                  <a:t>-Achse) sein. Bei dem Graphen in Abb. 2 ist dies nicht der Fall! Der Graph in Abb. 2 gehört somit nicht zu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de-DE" sz="2200" dirty="0" smtClean="0"/>
                  <a:t>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Für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→∞</m:t>
                    </m:r>
                  </m:oMath>
                </a14:m>
                <a:r>
                  <a:rPr lang="de-DE" sz="2200" dirty="0" smtClean="0"/>
                  <a:t> geht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d>
                      <m:d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→−∞</m:t>
                    </m:r>
                  </m:oMath>
                </a14:m>
                <a:r>
                  <a:rPr lang="de-DE" sz="2200" dirty="0" smtClean="0"/>
                  <a:t> für alle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de-DE" sz="2200" dirty="0" smtClean="0"/>
                  <a:t>. Daher kann der Graph in Abb. 1 nicht zu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de-DE" sz="2200" dirty="0" smtClean="0"/>
                  <a:t> gehören.</a:t>
                </a:r>
              </a:p>
              <a:p>
                <a:pPr marL="0" indent="0">
                  <a:buClrTx/>
                  <a:buSzPct val="100000"/>
                  <a:buNone/>
                </a:pPr>
                <a:endParaRPr lang="de-DE" sz="800" dirty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Bestimmung von a für den Graphen aus Abb. 3 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Mit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de-DE" sz="2200" dirty="0" smtClean="0"/>
                  <a:t> folgt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2=−</m:t>
                    </m:r>
                    <m:f>
                      <m:f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⋅16+4</m:t>
                    </m:r>
                    <m:sSup>
                      <m:sSup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=4</m:t>
                    </m:r>
                    <m:sSup>
                      <m:sSup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−2⇒4</m:t>
                    </m:r>
                    <m:sSup>
                      <m:sSup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=4⇒</m:t>
                    </m:r>
                    <m:sSup>
                      <m:sSup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de-DE" sz="2200" dirty="0" smtClean="0"/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=1, </m:t>
                    </m:r>
                    <m:sSub>
                      <m:sSub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de-DE" sz="2200" dirty="0" smtClean="0"/>
                  <a:t>. Wegen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de-DE" sz="2200" dirty="0" smtClean="0"/>
                  <a:t> kommt nur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sz="2200" dirty="0" smtClean="0"/>
                  <a:t> als Lösung in Frage.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Ergebnis:</a:t>
                </a:r>
                <a:r>
                  <a:rPr lang="de-DE" sz="2200" dirty="0" smtClean="0"/>
                  <a:t> Für den Graphen in Abb. 3 muss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de-DE" sz="2200" dirty="0" smtClean="0"/>
                  <a:t> gelten. 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 r="-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/>
              <a:t>Wahlteil</a:t>
            </a:r>
            <a:r>
              <a:rPr lang="de-DE" dirty="0"/>
              <a:t> </a:t>
            </a:r>
            <a:r>
              <a:rPr lang="de-DE" dirty="0" smtClean="0"/>
              <a:t>2020 </a:t>
            </a:r>
            <a:r>
              <a:rPr lang="de-DE" dirty="0"/>
              <a:t>– Analysis </a:t>
            </a:r>
            <a:r>
              <a:rPr lang="de-DE" dirty="0" smtClean="0"/>
              <a:t>A 1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8116075" y="107429"/>
                <a:ext cx="1914884" cy="6134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4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d>
                      <m:d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14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sSup>
                      <m:sSup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de-DE" sz="14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de-DE" sz="1400" dirty="0" smtClean="0"/>
              </a:p>
              <a:p>
                <a:pPr algn="r"/>
                <a:r>
                  <a:rPr lang="de-DE" sz="1400" dirty="0" smtClean="0"/>
                  <a:t> 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1400" i="1" dirty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de-DE" sz="1400" dirty="0"/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6075" y="107429"/>
                <a:ext cx="1914884" cy="6134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Gerader Verbinder 4"/>
          <p:cNvCxnSpPr/>
          <p:nvPr/>
        </p:nvCxnSpPr>
        <p:spPr>
          <a:xfrm>
            <a:off x="5580668" y="6516141"/>
            <a:ext cx="725985" cy="0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599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b) Ortskurve der Hochpunkt von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b="1" i="1" dirty="0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b>
                        <m:r>
                          <a:rPr lang="de-DE" sz="2200" b="1" i="1" dirty="0">
                            <a:latin typeface="Cambria Math" panose="02040503050406030204" pitchFamily="18" charset="0"/>
                          </a:rPr>
                          <m:t>𝒂</m:t>
                        </m:r>
                      </m:sub>
                    </m:sSub>
                  </m:oMath>
                </a14:m>
                <a:r>
                  <a:rPr lang="de-DE" sz="2200" b="1" dirty="0" smtClean="0"/>
                  <a:t> </a:t>
                </a:r>
                <a:endParaRPr lang="de-DE" sz="2200" b="1" dirty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Einsetzen von  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=2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de-DE" sz="2200" dirty="0" smtClean="0"/>
                  <a:t>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de-DE" sz="2200" dirty="0" smtClean="0"/>
                  <a:t> liefert 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d>
                        <m:d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DE" sz="2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de-DE" sz="2200" i="1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de-DE" sz="2200" b="0" i="1" smtClean="0">
                          <a:latin typeface="Cambria Math" panose="02040503050406030204" pitchFamily="18" charset="0"/>
                        </a:rPr>
                        <m:t>⋅16</m:t>
                      </m:r>
                      <m:sSup>
                        <m:sSupPr>
                          <m:ctrlPr>
                            <a:rPr lang="de-DE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DE" sz="2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DE" sz="22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de-DE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de-DE" sz="2200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de-DE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DE" sz="2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DE" sz="2200" b="0" i="1" smtClean="0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de-DE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DE" sz="2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DE" sz="2200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de-DE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DE" sz="2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de-DE" sz="2200" dirty="0" smtClean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Die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de-DE" sz="2200" dirty="0" smtClean="0"/>
                  <a:t>-Koordinate der Hochpunkte ist demnach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de-DE" sz="2200" dirty="0" smtClean="0"/>
                  <a:t>. 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Aus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de-DE" sz="2200" dirty="0" smtClean="0"/>
                  <a:t> folgt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de-DE" sz="2200" dirty="0" smtClean="0"/>
                  <a:t>. Einsetzen in die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de-DE" sz="2200" dirty="0" smtClean="0"/>
                  <a:t>-Koordinate liefert 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200" i="1" dirty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sz="2200" i="1" dirty="0">
                          <a:latin typeface="Cambria Math" panose="02040503050406030204" pitchFamily="18" charset="0"/>
                        </a:rPr>
                        <m:t>=2⋅</m:t>
                      </m:r>
                      <m:f>
                        <m:fPr>
                          <m:ctrlP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r>
                        <a:rPr lang="de-DE" sz="22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sSup>
                        <m:sSupPr>
                          <m:ctrlP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de-DE" sz="2200" dirty="0" smtClean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Ergebnis:</a:t>
                </a:r>
                <a:r>
                  <a:rPr lang="de-DE" sz="2200" dirty="0" smtClean="0"/>
                  <a:t>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sSup>
                      <m:sSup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de-DE" sz="2200" dirty="0" smtClean="0"/>
                  <a:t> ist die Gleichung der Kurve, auf der alle Hochpunkte von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de-DE" sz="2200" dirty="0" smtClean="0"/>
                  <a:t> liegen.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/>
              <a:t>Wahlteil</a:t>
            </a:r>
            <a:r>
              <a:rPr lang="de-DE" dirty="0"/>
              <a:t> </a:t>
            </a:r>
            <a:r>
              <a:rPr lang="de-DE" dirty="0" smtClean="0"/>
              <a:t>2020 </a:t>
            </a:r>
            <a:r>
              <a:rPr lang="de-DE" dirty="0"/>
              <a:t>– Analysis </a:t>
            </a:r>
            <a:r>
              <a:rPr lang="de-DE" dirty="0" smtClean="0"/>
              <a:t>A 1</a:t>
            </a:r>
            <a:endParaRPr lang="de-DE" dirty="0"/>
          </a:p>
        </p:txBody>
      </p:sp>
      <p:cxnSp>
        <p:nvCxnSpPr>
          <p:cNvPr id="5" name="Gerader Verbinder 4"/>
          <p:cNvCxnSpPr/>
          <p:nvPr/>
        </p:nvCxnSpPr>
        <p:spPr>
          <a:xfrm>
            <a:off x="1912745" y="5528125"/>
            <a:ext cx="1286128" cy="0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991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c) Wert für </a:t>
                </a:r>
                <a14:m>
                  <m:oMath xmlns:m="http://schemas.openxmlformats.org/officeDocument/2006/math">
                    <m:r>
                      <a:rPr lang="de-DE" sz="2200" b="1" i="1" dirty="0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de-DE" sz="2200" b="1" dirty="0" smtClean="0"/>
                  <a:t> so dass das Dreieck </a:t>
                </a:r>
                <a14:m>
                  <m:oMath xmlns:m="http://schemas.openxmlformats.org/officeDocument/2006/math">
                    <m:r>
                      <a:rPr lang="de-DE" sz="2200" b="1" i="1" dirty="0" smtClean="0">
                        <a:latin typeface="Cambria Math" panose="02040503050406030204" pitchFamily="18" charset="0"/>
                      </a:rPr>
                      <m:t>𝑶𝑷𝑸</m:t>
                    </m:r>
                  </m:oMath>
                </a14:m>
                <a:r>
                  <a:rPr lang="de-DE" sz="2200" b="1" dirty="0" smtClean="0"/>
                  <a:t> gleichseitig ist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Da die Punkte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de-DE" sz="2200" dirty="0" smtClean="0"/>
                  <a:t> und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de-DE" sz="2200" dirty="0" smtClean="0"/>
                  <a:t> spiegelbildlich zueinander liegen, haben die Seiten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acc>
                  </m:oMath>
                </a14:m>
                <a:r>
                  <a:rPr lang="de-DE" sz="2200" dirty="0" smtClean="0"/>
                  <a:t> und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𝑂𝑄</m:t>
                        </m:r>
                      </m:e>
                    </m:acc>
                  </m:oMath>
                </a14:m>
                <a:r>
                  <a:rPr lang="de-DE" sz="2200" dirty="0" smtClean="0"/>
                  <a:t> bereits dieselbe Länge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de-DE" sz="2200" dirty="0" smtClean="0"/>
                  <a:t>, nämlich 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200" i="1" dirty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de-DE" sz="22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sz="22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2200" b="0" i="1" dirty="0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de-DE" sz="2200" b="0" i="1" dirty="0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de-DE" sz="2200" b="0" i="1" dirty="0" smtClean="0">
                                      <a:latin typeface="Cambria Math" panose="02040503050406030204" pitchFamily="18" charset="0"/>
                                    </a:rPr>
                                    <m:t>−0</m:t>
                                  </m:r>
                                </m:e>
                              </m:d>
                            </m:e>
                            <m:sup>
                              <m: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sz="22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2200" b="0" i="1" dirty="0" smtClean="0">
                                      <a:latin typeface="Cambria Math" panose="02040503050406030204" pitchFamily="18" charset="0"/>
                                    </a:rPr>
                                    <m:t>−16</m:t>
                                  </m:r>
                                  <m:sSup>
                                    <m:sSupPr>
                                      <m:ctrlPr>
                                        <a:rPr lang="de-DE" sz="2200" b="0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de-DE" sz="2200" b="0" i="1" dirty="0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de-DE" sz="2200" b="0" i="1" dirty="0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  <m:r>
                                    <a:rPr lang="de-DE" sz="2200" b="0" i="1" dirty="0" smtClean="0">
                                      <a:latin typeface="Cambria Math" panose="02040503050406030204" pitchFamily="18" charset="0"/>
                                    </a:rPr>
                                    <m:t>−0</m:t>
                                  </m:r>
                                </m:e>
                              </m:d>
                            </m:e>
                            <m:sup>
                              <m: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de-DE" sz="2200" b="0" i="1" dirty="0" smtClean="0">
                          <a:latin typeface="Cambria Math" panose="02040503050406030204" pitchFamily="18" charset="0"/>
                        </a:rPr>
                        <m:t>⇒</m:t>
                      </m:r>
                      <m:rad>
                        <m:radPr>
                          <m:degHide m:val="on"/>
                          <m:ctrlP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  <m:t>16</m:t>
                          </m:r>
                          <m:sSup>
                            <m:sSupPr>
                              <m:ctrlP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  <m:t>+256</m:t>
                          </m:r>
                          <m:sSup>
                            <m:sSupPr>
                              <m:ctrlP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de-DE" sz="2200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Die Seite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acc>
                  </m:oMath>
                </a14:m>
                <a:r>
                  <a:rPr lang="de-DE" sz="2200" dirty="0" smtClean="0"/>
                  <a:t> hat dieselbe Länge (weil das Dreieck gleichseitig sein soll). 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Aus den Koordinatenangaben erhält man die Länge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−4</m:t>
                        </m:r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=8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de-DE" sz="2200" dirty="0" smtClean="0"/>
                  <a:t>. Folglich gilt: 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16</m:t>
                        </m:r>
                        <m:sSup>
                          <m:sSup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+256</m:t>
                        </m:r>
                        <m:sSup>
                          <m:sSup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8</m:t>
                            </m:r>
                          </m:sup>
                        </m:sSup>
                      </m:e>
                    </m:rad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=8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de-DE" sz="2200" dirty="0" smtClean="0"/>
                  <a:t> 	|quadrieren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16</m:t>
                    </m:r>
                    <m:sSup>
                      <m:sSup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200" i="1" dirty="0">
                        <a:latin typeface="Cambria Math" panose="02040503050406030204" pitchFamily="18" charset="0"/>
                      </a:rPr>
                      <m:t>+256</m:t>
                    </m:r>
                    <m:sSup>
                      <m:sSup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=64</m:t>
                    </m:r>
                    <m:sSup>
                      <m:sSup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DE" sz="2200" dirty="0"/>
                  <a:t> 	</a:t>
                </a:r>
                <a:r>
                  <a:rPr lang="de-DE" sz="2200" dirty="0" smtClean="0"/>
                  <a:t>|</a:t>
                </a:r>
                <a14:m>
                  <m:oMath xmlns:m="http://schemas.openxmlformats.org/officeDocument/2006/math">
                    <m:r>
                      <a:rPr lang="de-DE" sz="2200" b="0" i="0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6</m:t>
                    </m:r>
                    <m:sSup>
                      <m:sSup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de-DE" sz="220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56</m:t>
                    </m:r>
                    <m:sSup>
                      <m:sSup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48</m:t>
                    </m:r>
                    <m:sSup>
                      <m:sSup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DE" sz="2200" dirty="0"/>
                  <a:t> 	</a:t>
                </a:r>
                <a:r>
                  <a:rPr lang="de-DE" sz="2200" dirty="0" smtClean="0"/>
                  <a:t>	|</a:t>
                </a:r>
                <a14:m>
                  <m:oMath xmlns:m="http://schemas.openxmlformats.org/officeDocument/2006/math">
                    <m:r>
                      <a:rPr lang="de-DE" sz="2200" b="0" i="0" dirty="0" smtClean="0"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de-DE" sz="2200" b="0" i="0" dirty="0" smtClean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p>
                        <m:r>
                          <a:rPr lang="de-DE" sz="2200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de-DE" sz="2200" dirty="0" smtClean="0"/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256</m:t>
                    </m:r>
                    <m:sSup>
                      <m:sSup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de-DE" sz="2200" i="1" dirty="0">
                        <a:latin typeface="Cambria Math" panose="02040503050406030204" pitchFamily="18" charset="0"/>
                      </a:rPr>
                      <m:t>=48</m:t>
                    </m:r>
                  </m:oMath>
                </a14:m>
                <a:r>
                  <a:rPr lang="de-DE" sz="2200" dirty="0"/>
                  <a:t> 		|</a:t>
                </a:r>
                <a14:m>
                  <m:oMath xmlns:m="http://schemas.openxmlformats.org/officeDocument/2006/math">
                    <m:r>
                      <a:rPr lang="de-DE" sz="2200" dirty="0">
                        <a:latin typeface="Cambria Math" panose="02040503050406030204" pitchFamily="18" charset="0"/>
                      </a:rPr>
                      <m:t>: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256</m:t>
                    </m:r>
                  </m:oMath>
                </a14:m>
                <a:endParaRPr lang="de-DE" sz="2200" dirty="0" smtClean="0"/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48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256</m:t>
                        </m:r>
                      </m:den>
                    </m:f>
                  </m:oMath>
                </a14:m>
                <a:r>
                  <a:rPr lang="de-DE" sz="2200" dirty="0"/>
                  <a:t> 		</a:t>
                </a:r>
                <a:r>
                  <a:rPr lang="de-DE" sz="2200" dirty="0" smtClean="0"/>
                  <a:t>|</a:t>
                </a:r>
                <a:endParaRPr lang="de-DE" sz="2200" dirty="0"/>
              </a:p>
            </p:txBody>
          </p:sp>
        </mc:Choice>
        <mc:Fallback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 b="-615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/>
              <a:t>Wahlteil</a:t>
            </a:r>
            <a:r>
              <a:rPr lang="de-DE" dirty="0"/>
              <a:t> </a:t>
            </a:r>
            <a:r>
              <a:rPr lang="de-DE" dirty="0" smtClean="0"/>
              <a:t>2020 </a:t>
            </a:r>
            <a:r>
              <a:rPr lang="de-DE" dirty="0"/>
              <a:t>– Analysis </a:t>
            </a:r>
            <a:r>
              <a:rPr lang="de-DE" dirty="0" smtClean="0"/>
              <a:t>A 1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8343369" y="59301"/>
                <a:ext cx="1727945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de-DE" sz="1400" dirty="0" smtClean="0"/>
                  <a:t> 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de-DE" sz="1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endParaRPr lang="de-DE" sz="1400" dirty="0" smtClean="0"/>
              </a:p>
              <a:p>
                <a:pPr algn="r"/>
                <a:r>
                  <a:rPr lang="de-DE" sz="1400" dirty="0" smtClean="0"/>
                  <a:t> 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1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−16</m:t>
                        </m:r>
                        <m:sSup>
                          <m:sSupPr>
                            <m:ctrlPr>
                              <a:rPr lang="de-DE" sz="14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1400" i="1" dirty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de-DE" sz="1400" i="1" dirty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e>
                    </m:d>
                  </m:oMath>
                </a14:m>
                <a:endParaRPr lang="de-DE" sz="1400" i="1" dirty="0" smtClean="0">
                  <a:latin typeface="Cambria Math" panose="02040503050406030204" pitchFamily="18" charset="0"/>
                </a:endParaRPr>
              </a:p>
              <a:p>
                <a:pPr algn="r"/>
                <a:r>
                  <a:rPr lang="de-DE" sz="1400" dirty="0" smtClean="0"/>
                  <a:t> 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𝑄</m:t>
                    </m:r>
                    <m:d>
                      <m:dPr>
                        <m:ctrlPr>
                          <a:rPr lang="de-DE" sz="1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−4</m:t>
                        </m:r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−16</m:t>
                        </m:r>
                        <m:sSup>
                          <m:sSupPr>
                            <m:ctrlPr>
                              <a:rPr lang="de-DE" sz="14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1400" i="1" dirty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de-DE" sz="1400" i="1" dirty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e>
                    </m:d>
                  </m:oMath>
                </a14:m>
                <a:endParaRPr lang="de-DE" sz="1400" dirty="0"/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3369" y="59301"/>
                <a:ext cx="1727945" cy="738664"/>
              </a:xfrm>
              <a:prstGeom prst="rect">
                <a:avLst/>
              </a:prstGeom>
              <a:blipFill>
                <a:blip r:embed="rId3"/>
                <a:stretch>
                  <a:fillRect b="-247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037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48</m:t>
                        </m:r>
                      </m:num>
                      <m:den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256</m:t>
                        </m:r>
                      </m:den>
                    </m:f>
                  </m:oMath>
                </a14:m>
                <a:r>
                  <a:rPr lang="de-DE" sz="2200" dirty="0"/>
                  <a:t> 		</a:t>
                </a:r>
                <a:r>
                  <a:rPr lang="de-DE" sz="2200" dirty="0" smtClean="0"/>
                  <a:t>|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de-DE" sz="220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de-DE" sz="22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g>
                      <m:e/>
                    </m:rad>
                  </m:oMath>
                </a14:m>
                <a:endParaRPr lang="de-DE" sz="2200" dirty="0"/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DE" sz="22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2200" i="1" dirty="0">
                                    <a:latin typeface="Cambria Math" panose="02040503050406030204" pitchFamily="18" charset="0"/>
                                  </a:rPr>
                                  <m:t>48</m:t>
                                </m:r>
                              </m:num>
                              <m:den>
                                <m:r>
                                  <a:rPr lang="de-DE" sz="2200" i="1" dirty="0">
                                    <a:latin typeface="Cambria Math" panose="02040503050406030204" pitchFamily="18" charset="0"/>
                                  </a:rPr>
                                  <m:t>256</m:t>
                                </m:r>
                              </m:den>
                            </m:f>
                          </m:e>
                        </m:d>
                      </m:e>
                      <m:sup>
                        <m:f>
                          <m:f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sup>
                    </m:sSup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≈±0,757</m:t>
                    </m:r>
                  </m:oMath>
                </a14:m>
                <a:r>
                  <a:rPr lang="de-DE" sz="2200" b="0" i="1" dirty="0" smtClean="0">
                    <a:latin typeface="Cambria Math" panose="02040503050406030204" pitchFamily="18" charset="0"/>
                  </a:rPr>
                  <a:t> 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Aufgrund der Voraussetzung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de-DE" sz="2200" dirty="0" smtClean="0"/>
                  <a:t> kann nur 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=0,757</m:t>
                    </m:r>
                  </m:oMath>
                </a14:m>
                <a:r>
                  <a:rPr lang="de-DE" sz="2200" dirty="0" smtClean="0"/>
                  <a:t> die Lösung sein.</a:t>
                </a:r>
              </a:p>
              <a:p>
                <a:pPr marL="0" indent="0">
                  <a:buClrTx/>
                  <a:buSzPct val="100000"/>
                  <a:buNone/>
                </a:pPr>
                <a:endParaRPr lang="de-DE" sz="2200" dirty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Ergebnis:</a:t>
                </a:r>
                <a:r>
                  <a:rPr lang="de-DE" sz="2200" dirty="0" smtClean="0"/>
                  <a:t> Mit dem Wert 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0,757</m:t>
                    </m:r>
                  </m:oMath>
                </a14:m>
                <a:r>
                  <a:rPr lang="de-DE" sz="2200" dirty="0" smtClean="0"/>
                  <a:t> wird das Dreieck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𝑂𝑃𝑄</m:t>
                    </m:r>
                  </m:oMath>
                </a14:m>
                <a:r>
                  <a:rPr lang="de-DE" sz="2200" dirty="0" smtClean="0"/>
                  <a:t> gleichseitig.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 </a:t>
                </a:r>
                <a:endParaRPr lang="de-DE" sz="2200" dirty="0"/>
              </a:p>
              <a:p>
                <a:pPr marL="0" indent="0">
                  <a:buClrTx/>
                  <a:buSzPct val="100000"/>
                  <a:buNone/>
                </a:pPr>
                <a:endParaRPr lang="de-DE" sz="2200" dirty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/>
              <a:t>Wahlteil</a:t>
            </a:r>
            <a:r>
              <a:rPr lang="de-DE" dirty="0"/>
              <a:t> </a:t>
            </a:r>
            <a:r>
              <a:rPr lang="de-DE" dirty="0" smtClean="0"/>
              <a:t>2020 </a:t>
            </a:r>
            <a:r>
              <a:rPr lang="de-DE" dirty="0"/>
              <a:t>– Analysis </a:t>
            </a:r>
            <a:r>
              <a:rPr lang="de-DE" dirty="0" smtClean="0"/>
              <a:t>A 1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8343369" y="59301"/>
                <a:ext cx="1727945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de-DE" sz="1400" dirty="0" smtClean="0"/>
                  <a:t> 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de-DE" sz="1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endParaRPr lang="de-DE" sz="1400" dirty="0" smtClean="0"/>
              </a:p>
              <a:p>
                <a:pPr algn="r"/>
                <a:r>
                  <a:rPr lang="de-DE" sz="1400" dirty="0" smtClean="0"/>
                  <a:t> 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1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−16</m:t>
                        </m:r>
                        <m:sSup>
                          <m:sSupPr>
                            <m:ctrlPr>
                              <a:rPr lang="de-DE" sz="14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1400" i="1" dirty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de-DE" sz="1400" i="1" dirty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e>
                    </m:d>
                  </m:oMath>
                </a14:m>
                <a:endParaRPr lang="de-DE" sz="1400" i="1" dirty="0" smtClean="0">
                  <a:latin typeface="Cambria Math" panose="02040503050406030204" pitchFamily="18" charset="0"/>
                </a:endParaRPr>
              </a:p>
              <a:p>
                <a:pPr algn="r"/>
                <a:r>
                  <a:rPr lang="de-DE" sz="1400" dirty="0" smtClean="0"/>
                  <a:t> 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𝑄</m:t>
                    </m:r>
                    <m:d>
                      <m:dPr>
                        <m:ctrlPr>
                          <a:rPr lang="de-DE" sz="1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−4</m:t>
                        </m:r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−16</m:t>
                        </m:r>
                        <m:sSup>
                          <m:sSupPr>
                            <m:ctrlPr>
                              <a:rPr lang="de-DE" sz="14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1400" i="1" dirty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de-DE" sz="1400" i="1" dirty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e>
                    </m:d>
                  </m:oMath>
                </a14:m>
                <a:endParaRPr lang="de-DE" sz="1400" dirty="0"/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3369" y="59301"/>
                <a:ext cx="1727945" cy="738664"/>
              </a:xfrm>
              <a:prstGeom prst="rect">
                <a:avLst/>
              </a:prstGeom>
              <a:blipFill>
                <a:blip r:embed="rId3"/>
                <a:stretch>
                  <a:fillRect b="-247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Gerader Verbinder 4"/>
          <p:cNvCxnSpPr/>
          <p:nvPr/>
        </p:nvCxnSpPr>
        <p:spPr>
          <a:xfrm>
            <a:off x="3583073" y="4427909"/>
            <a:ext cx="1169207" cy="0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87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b="1" dirty="0" smtClean="0"/>
                  <a:t>Aufgabe A 1.1</a:t>
                </a:r>
              </a:p>
              <a:p>
                <a:pPr marL="0" indent="0">
                  <a:buNone/>
                </a:pPr>
                <a:r>
                  <a:rPr lang="de-DE" sz="2200" dirty="0" smtClean="0"/>
                  <a:t>Betrachten wir das Wachstum einer Palme.</a:t>
                </a:r>
              </a:p>
              <a:p>
                <a:pPr marL="0" indent="0">
                  <a:buNone/>
                </a:pPr>
                <a:r>
                  <a:rPr lang="de-DE" sz="2200" dirty="0" smtClean="0"/>
                  <a:t>Ihre Höhe beträgt zu Beobachtungsbeginn </a:t>
                </a:r>
                <a:br>
                  <a:rPr lang="de-DE" sz="2200" dirty="0" smtClean="0"/>
                </a:br>
                <a:r>
                  <a:rPr lang="de-DE" sz="2200" dirty="0" smtClean="0"/>
                  <a:t>einen Meter, die momentane Wachstumsrate </a:t>
                </a:r>
                <a:br>
                  <a:rPr lang="de-DE" sz="2200" dirty="0" smtClean="0"/>
                </a:br>
                <a:r>
                  <a:rPr lang="de-DE" sz="2200" dirty="0" smtClean="0"/>
                  <a:t>ihrer Höhe wird durch die Funktion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de-DE" sz="2200" dirty="0" smtClean="0"/>
                  <a:t> mit</a:t>
                </a:r>
              </a:p>
              <a:p>
                <a:pPr marL="0" indent="0">
                  <a:buNone/>
                </a:pPr>
                <a:r>
                  <a:rPr lang="de-DE" sz="2200" dirty="0" smtClean="0"/>
                  <a:t>         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𝑤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=4⋅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de-DE" sz="220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200" i="1" dirty="0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de-DE" sz="2200" i="1" dirty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de-DE" sz="2200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de-DE" sz="220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200" i="1" dirty="0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de-DE" sz="2200" i="1" dirty="0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  <m:r>
                              <a:rPr lang="de-DE" sz="2200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</m:e>
                    </m:d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;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de-DE" sz="2200" dirty="0" smtClean="0"/>
                  <a:t> </a:t>
                </a:r>
              </a:p>
              <a:p>
                <a:pPr marL="0" indent="0">
                  <a:buNone/>
                </a:pPr>
                <a:r>
                  <a:rPr lang="de-DE" sz="2200" dirty="0" smtClean="0"/>
                  <a:t>(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de-DE" sz="2200" dirty="0" smtClean="0"/>
                  <a:t> in Jahren nach Beobachtungsbeginn,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2200" dirty="0" smtClean="0"/>
                  <a:t> in Meter pro Jahr) beschrieben.</a:t>
                </a:r>
              </a:p>
              <a:p>
                <a:pPr marL="0" indent="0">
                  <a:buNone/>
                </a:pPr>
                <a:r>
                  <a:rPr lang="de-DE" sz="2200" dirty="0" smtClean="0"/>
                  <a:t>Die Abbildung zeigt den Graphen von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de-DE" sz="2200" dirty="0" smtClean="0"/>
                  <a:t>.</a:t>
                </a:r>
                <a:endParaRPr lang="de-DE" sz="2200" dirty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/>
              <a:t>Wahlteil</a:t>
            </a:r>
            <a:r>
              <a:rPr lang="de-DE" dirty="0"/>
              <a:t> </a:t>
            </a:r>
            <a:r>
              <a:rPr lang="de-DE" dirty="0" smtClean="0"/>
              <a:t>2020 </a:t>
            </a:r>
            <a:r>
              <a:rPr lang="de-DE" dirty="0"/>
              <a:t>– Analysis </a:t>
            </a:r>
            <a:r>
              <a:rPr lang="de-DE" dirty="0" smtClean="0"/>
              <a:t>A 1</a:t>
            </a:r>
            <a:endParaRPr lang="de-DE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6456" y="1907629"/>
            <a:ext cx="3028950" cy="20764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/>
              <p:cNvSpPr txBox="1"/>
              <p:nvPr/>
            </p:nvSpPr>
            <p:spPr>
              <a:xfrm>
                <a:off x="6308935" y="1907629"/>
                <a:ext cx="5149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latin typeface="Cambria Math" panose="02040503050406030204" pitchFamily="18" charset="0"/>
                        </a:rPr>
                        <m:t>𝑤</m:t>
                      </m:r>
                      <m:d>
                        <m:dPr>
                          <m:ctrlPr>
                            <a:rPr lang="de-DE" sz="1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4" name="Textfeld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8935" y="1907629"/>
                <a:ext cx="514948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9053623" y="3337741"/>
                <a:ext cx="23516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3623" y="3337741"/>
                <a:ext cx="235161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869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457200" indent="-457200">
                  <a:buClrTx/>
                  <a:buSzPct val="100000"/>
                  <a:buFont typeface="+mj-lt"/>
                  <a:buAutoNum type="alphaLcParenR"/>
                </a:pPr>
                <a:r>
                  <a:rPr lang="de-DE" sz="2200" dirty="0" smtClean="0"/>
                  <a:t>Geben Sie die momentane Wachstumsrate zum Zeitpunkt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de-DE" sz="2200" dirty="0" smtClean="0"/>
                  <a:t> an.</a:t>
                </a:r>
                <a:br>
                  <a:rPr lang="de-DE" sz="2200" dirty="0" smtClean="0"/>
                </a:br>
                <a:r>
                  <a:rPr lang="de-DE" sz="2200" dirty="0" smtClean="0"/>
                  <a:t>Begründen Sie anhand des Graphen, dass die Höhe der Palme im abgebildeten Zeitraum nie abnimmt.</a:t>
                </a:r>
                <a:br>
                  <a:rPr lang="de-DE" sz="2200" dirty="0" smtClean="0"/>
                </a:br>
                <a:r>
                  <a:rPr lang="de-DE" sz="2200" dirty="0" smtClean="0"/>
                  <a:t>Die Funktion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de-DE" sz="2200" dirty="0" smtClean="0"/>
                  <a:t> besitzt im abgebildeten Bereich eine Wendestelle.</a:t>
                </a:r>
                <a:br>
                  <a:rPr lang="de-DE" sz="2200" dirty="0" smtClean="0"/>
                </a:br>
                <a:r>
                  <a:rPr lang="de-DE" sz="2200" dirty="0" smtClean="0"/>
                  <a:t>Beschreiben Sie die Bedeutung dieser Wendestelle im Sachzusammenhang.</a:t>
                </a:r>
                <a:br>
                  <a:rPr lang="de-DE" sz="2200" dirty="0" smtClean="0"/>
                </a:br>
                <a:r>
                  <a:rPr lang="de-DE" sz="2200" dirty="0" smtClean="0"/>
                  <a:t>Berechnen Sie den Zeitpunkt der maximalen momentanen Wachstumsrate.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/>
                  <a:t>								         </a:t>
                </a:r>
                <a:r>
                  <a:rPr lang="de-DE" sz="2200" dirty="0" smtClean="0"/>
                  <a:t>   (4 </a:t>
                </a:r>
                <a:r>
                  <a:rPr lang="de-DE" sz="2200" dirty="0"/>
                  <a:t>VP</a:t>
                </a:r>
                <a:r>
                  <a:rPr lang="de-DE" sz="2200" dirty="0" smtClean="0"/>
                  <a:t>)</a:t>
                </a:r>
              </a:p>
              <a:p>
                <a:pPr marL="0" indent="0">
                  <a:buClrTx/>
                  <a:buSzPct val="100000"/>
                  <a:buNone/>
                </a:pPr>
                <a:endParaRPr lang="de-DE" sz="2200" dirty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861" r="-40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/>
              <a:t>Wahlteil</a:t>
            </a:r>
            <a:r>
              <a:rPr lang="de-DE" dirty="0"/>
              <a:t> </a:t>
            </a:r>
            <a:r>
              <a:rPr lang="de-DE" dirty="0" smtClean="0"/>
              <a:t>2020 </a:t>
            </a:r>
            <a:r>
              <a:rPr lang="de-DE" dirty="0"/>
              <a:t>– Analysis </a:t>
            </a:r>
            <a:r>
              <a:rPr lang="de-DE" dirty="0" smtClean="0"/>
              <a:t>A 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5791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457200" indent="-457200">
                  <a:buClrTx/>
                  <a:buSzPct val="100000"/>
                  <a:buFont typeface="+mj-lt"/>
                  <a:buAutoNum type="alphaLcParenR" startAt="2"/>
                </a:pPr>
                <a:r>
                  <a:rPr lang="de-DE" sz="2200" dirty="0" smtClean="0"/>
                  <a:t>Berechnen Sie die Höhenzunahme der Palme im zweiten Jahr nach Beobachtungsbeginn.</a:t>
                </a:r>
                <a:br>
                  <a:rPr lang="de-DE" sz="2200" dirty="0" smtClean="0"/>
                </a:br>
                <a:r>
                  <a:rPr lang="de-DE" sz="2200" dirty="0" smtClean="0"/>
                  <a:t>Bestimmen Sie einen integralfreien Funktionsterm der Funktion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de-DE" sz="2200" dirty="0" smtClean="0"/>
                  <a:t>, der die Höhe der Palme zum Zeitpunkt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de-DE" sz="2200" dirty="0" smtClean="0"/>
                  <a:t> angibt.</a:t>
                </a:r>
                <a:br>
                  <a:rPr lang="de-DE" sz="2200" dirty="0" smtClean="0"/>
                </a:br>
                <a:r>
                  <a:rPr lang="de-DE" sz="2200" dirty="0" smtClean="0"/>
                  <a:t>Ermitteln Sie rechnerisch den Zeitpunkt, an dem die Palme eine Höhe von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1,50</m:t>
                    </m:r>
                  </m:oMath>
                </a14:m>
                <a:r>
                  <a:rPr lang="de-DE" sz="2200" dirty="0" smtClean="0"/>
                  <a:t> m hat.</a:t>
                </a:r>
                <a:br>
                  <a:rPr lang="de-DE" sz="2200" dirty="0" smtClean="0"/>
                </a:br>
                <a:r>
                  <a:rPr lang="de-DE" sz="2200" dirty="0" smtClean="0"/>
                  <a:t>Untersuchen Sie, welche Höhe die Palme maximal erreichen kann.</a:t>
                </a:r>
                <a:br>
                  <a:rPr lang="de-DE" sz="2200" dirty="0" smtClean="0"/>
                </a:br>
                <a:r>
                  <a:rPr lang="de-DE" sz="2200" dirty="0" smtClean="0"/>
                  <a:t>Formulieren Sie eine Fragestellung im Sachzusammenhang, die auf die Gleichung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d>
                          <m:dPr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+0,5</m:t>
                            </m:r>
                          </m:e>
                        </m:d>
                      </m:num>
                      <m:den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d>
                          <m:dPr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den>
                    </m:f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=1,5</m:t>
                    </m:r>
                  </m:oMath>
                </a14:m>
                <a:r>
                  <a:rPr lang="de-DE" sz="2200" dirty="0" smtClean="0"/>
                  <a:t> führt.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								           (8 </a:t>
                </a:r>
                <a:r>
                  <a:rPr lang="de-DE" sz="2200" dirty="0"/>
                  <a:t>VP</a:t>
                </a:r>
                <a:r>
                  <a:rPr lang="de-DE" sz="2200" dirty="0" smtClean="0"/>
                  <a:t>)</a:t>
                </a:r>
              </a:p>
              <a:p>
                <a:pPr marL="0" indent="0">
                  <a:buClrTx/>
                  <a:buSzPct val="100000"/>
                  <a:buNone/>
                </a:pPr>
                <a:endParaRPr lang="de-DE" sz="2200" dirty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861" r="-142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/>
              <a:t>Wahlteil</a:t>
            </a:r>
            <a:r>
              <a:rPr lang="de-DE" dirty="0"/>
              <a:t> </a:t>
            </a:r>
            <a:r>
              <a:rPr lang="de-DE" dirty="0" smtClean="0"/>
              <a:t>2020 </a:t>
            </a:r>
            <a:r>
              <a:rPr lang="de-DE" dirty="0"/>
              <a:t>– Analysis </a:t>
            </a:r>
            <a:r>
              <a:rPr lang="de-DE" dirty="0" smtClean="0"/>
              <a:t>A 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1156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b="1" dirty="0" smtClean="0"/>
                  <a:t>Aufgabe A 1.2</a:t>
                </a:r>
              </a:p>
              <a:p>
                <a:pPr marL="0" indent="0">
                  <a:buNone/>
                </a:pPr>
                <a:r>
                  <a:rPr lang="de-DE" sz="2200" dirty="0" smtClean="0"/>
                  <a:t>Für jedes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de-DE" sz="2200" dirty="0" smtClean="0"/>
                  <a:t> ist </a:t>
                </a:r>
                <a:r>
                  <a:rPr lang="de-DE" sz="2200" smtClean="0"/>
                  <a:t>eine Funktion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de-DE" sz="2200" dirty="0" smtClean="0"/>
                  <a:t> gegeben durch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d>
                      <m:d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sSup>
                      <m:sSup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DE" sz="2200" dirty="0" smtClean="0"/>
                  <a:t>.</a:t>
                </a:r>
              </a:p>
              <a:p>
                <a:pPr marL="457200" indent="-457200">
                  <a:buClrTx/>
                  <a:buSzPct val="100000"/>
                  <a:buFont typeface="+mj-lt"/>
                  <a:buAutoNum type="alphaLcParenR"/>
                </a:pPr>
                <a:r>
                  <a:rPr lang="de-DE" sz="2200" dirty="0" smtClean="0"/>
                  <a:t>Abgebildet sind drei Graphen.</a:t>
                </a:r>
                <a:br>
                  <a:rPr lang="de-DE" sz="2200" dirty="0" smtClean="0"/>
                </a:br>
                <a:r>
                  <a:rPr lang="de-DE" sz="2200" dirty="0" smtClean="0"/>
                  <a:t>Begründen Sie, dass zwei dieser Graphen nicht zu einer Funktion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de-DE" sz="2200" dirty="0" smtClean="0"/>
                  <a:t> gehören.</a:t>
                </a:r>
                <a:br>
                  <a:rPr lang="de-DE" sz="2200" dirty="0" smtClean="0"/>
                </a:br>
                <a:r>
                  <a:rPr lang="de-DE" sz="2200" dirty="0" smtClean="0"/>
                  <a:t>Der verbleibende Graph gehört zu einer Funktion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de-DE" sz="2200" dirty="0" smtClean="0"/>
                  <a:t>.</a:t>
                </a:r>
                <a:br>
                  <a:rPr lang="de-DE" sz="2200" dirty="0" smtClean="0"/>
                </a:br>
                <a:r>
                  <a:rPr lang="de-DE" sz="2200" dirty="0" smtClean="0"/>
                  <a:t>Bestimmen Sie den zugehörigen Wert von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de-DE" sz="2200" dirty="0" smtClean="0"/>
                  <a:t>.</a:t>
                </a:r>
                <a:r>
                  <a:rPr lang="de-DE" sz="2200" dirty="0"/>
                  <a:t>		            </a:t>
                </a:r>
                <a:r>
                  <a:rPr lang="de-DE" sz="2200" dirty="0" smtClean="0"/>
                  <a:t>(3 </a:t>
                </a:r>
                <a:r>
                  <a:rPr lang="de-DE" sz="2200" dirty="0"/>
                  <a:t>VP</a:t>
                </a:r>
                <a:r>
                  <a:rPr lang="de-DE" sz="2200" dirty="0" smtClean="0"/>
                  <a:t>)</a:t>
                </a:r>
                <a:endParaRPr lang="de-DE" sz="2200" dirty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 r="-40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/>
              <a:t>Wahlteil</a:t>
            </a:r>
            <a:r>
              <a:rPr lang="de-DE" dirty="0"/>
              <a:t> </a:t>
            </a:r>
            <a:r>
              <a:rPr lang="de-DE" dirty="0" smtClean="0"/>
              <a:t>2020 </a:t>
            </a:r>
            <a:r>
              <a:rPr lang="de-DE" dirty="0"/>
              <a:t>– Analysis </a:t>
            </a:r>
            <a:r>
              <a:rPr lang="de-DE" dirty="0" smtClean="0"/>
              <a:t>A 1</a:t>
            </a:r>
            <a:endParaRPr lang="de-DE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1151880" y="4561877"/>
            <a:ext cx="7954731" cy="2549488"/>
            <a:chOff x="1151880" y="4561877"/>
            <a:chExt cx="7954731" cy="2549488"/>
          </a:xfrm>
        </p:grpSpPr>
        <p:pic>
          <p:nvPicPr>
            <p:cNvPr id="2" name="Grafik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51880" y="4645025"/>
              <a:ext cx="7922915" cy="2466340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feld 4"/>
                <p:cNvSpPr txBox="1"/>
                <p:nvPr/>
              </p:nvSpPr>
              <p:spPr>
                <a:xfrm>
                  <a:off x="2592040" y="5879924"/>
                  <a:ext cx="28405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5" name="Textfeld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92040" y="5879924"/>
                  <a:ext cx="284052" cy="246221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feld 5"/>
                <p:cNvSpPr txBox="1"/>
                <p:nvPr/>
              </p:nvSpPr>
              <p:spPr>
                <a:xfrm>
                  <a:off x="2900168" y="5879789"/>
                  <a:ext cx="28405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6" name="Textfeld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00168" y="5879789"/>
                  <a:ext cx="284052" cy="246221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feld 6"/>
                <p:cNvSpPr txBox="1"/>
                <p:nvPr/>
              </p:nvSpPr>
              <p:spPr>
                <a:xfrm>
                  <a:off x="3188200" y="5879924"/>
                  <a:ext cx="28405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7" name="Textfeld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88200" y="5879924"/>
                  <a:ext cx="284052" cy="246221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feld 8"/>
                <p:cNvSpPr txBox="1"/>
                <p:nvPr/>
              </p:nvSpPr>
              <p:spPr>
                <a:xfrm>
                  <a:off x="3431438" y="5872253"/>
                  <a:ext cx="286360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9" name="Textfeld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31438" y="5872253"/>
                  <a:ext cx="286360" cy="246221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feld 9"/>
                <p:cNvSpPr txBox="1"/>
                <p:nvPr/>
              </p:nvSpPr>
              <p:spPr>
                <a:xfrm>
                  <a:off x="2180088" y="4561877"/>
                  <a:ext cx="28783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10" name="Textfeld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80088" y="4561877"/>
                  <a:ext cx="287836" cy="246221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feld 14"/>
                <p:cNvSpPr txBox="1"/>
                <p:nvPr/>
              </p:nvSpPr>
              <p:spPr>
                <a:xfrm>
                  <a:off x="2240376" y="5878117"/>
                  <a:ext cx="28405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15" name="Textfeld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40376" y="5878117"/>
                  <a:ext cx="284052" cy="246221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6" name="Gerader Verbinder 15"/>
            <p:cNvCxnSpPr/>
            <p:nvPr/>
          </p:nvCxnSpPr>
          <p:spPr>
            <a:xfrm>
              <a:off x="2720675" y="5826213"/>
              <a:ext cx="0" cy="72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/>
            <p:cNvCxnSpPr/>
            <p:nvPr/>
          </p:nvCxnSpPr>
          <p:spPr>
            <a:xfrm>
              <a:off x="3034136" y="5826213"/>
              <a:ext cx="0" cy="72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/>
            <p:cNvCxnSpPr/>
            <p:nvPr/>
          </p:nvCxnSpPr>
          <p:spPr>
            <a:xfrm>
              <a:off x="3323840" y="5826213"/>
              <a:ext cx="0" cy="72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/>
            <p:cNvCxnSpPr/>
            <p:nvPr/>
          </p:nvCxnSpPr>
          <p:spPr>
            <a:xfrm>
              <a:off x="2119800" y="5826213"/>
              <a:ext cx="0" cy="72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r Verbinder 19"/>
            <p:cNvCxnSpPr/>
            <p:nvPr/>
          </p:nvCxnSpPr>
          <p:spPr>
            <a:xfrm>
              <a:off x="1820048" y="5827877"/>
              <a:ext cx="0" cy="72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20"/>
            <p:cNvCxnSpPr/>
            <p:nvPr/>
          </p:nvCxnSpPr>
          <p:spPr>
            <a:xfrm>
              <a:off x="1511920" y="5826205"/>
              <a:ext cx="0" cy="72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feld 21"/>
                <p:cNvSpPr txBox="1"/>
                <p:nvPr/>
              </p:nvSpPr>
              <p:spPr>
                <a:xfrm>
                  <a:off x="1885352" y="5881604"/>
                  <a:ext cx="38023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sz="10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22" name="Textfeld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85352" y="5881604"/>
                  <a:ext cx="380232" cy="246221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feld 22"/>
                <p:cNvSpPr txBox="1"/>
                <p:nvPr/>
              </p:nvSpPr>
              <p:spPr>
                <a:xfrm>
                  <a:off x="1585600" y="5881469"/>
                  <a:ext cx="38023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b="0" i="1" dirty="0" smtClean="0">
                            <a:latin typeface="Cambria Math" panose="02040503050406030204" pitchFamily="18" charset="0"/>
                          </a:rPr>
                          <m:t>−2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23" name="Textfeld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85600" y="5881469"/>
                  <a:ext cx="380232" cy="246221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feld 23"/>
                <p:cNvSpPr txBox="1"/>
                <p:nvPr/>
              </p:nvSpPr>
              <p:spPr>
                <a:xfrm>
                  <a:off x="1336088" y="5881604"/>
                  <a:ext cx="293670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sz="1000" b="0" dirty="0" smtClean="0"/>
                    <a:t>-</a:t>
                  </a:r>
                  <a14:m>
                    <m:oMath xmlns:m="http://schemas.openxmlformats.org/officeDocument/2006/math">
                      <m:r>
                        <a:rPr lang="de-DE" sz="1000" b="0" i="1" dirty="0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24" name="Textfeld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36088" y="5881604"/>
                  <a:ext cx="293670" cy="246221"/>
                </a:xfrm>
                <a:prstGeom prst="rect">
                  <a:avLst/>
                </a:prstGeom>
                <a:blipFill>
                  <a:blip r:embed="rId1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feld 24"/>
                <p:cNvSpPr txBox="1"/>
                <p:nvPr/>
              </p:nvSpPr>
              <p:spPr>
                <a:xfrm>
                  <a:off x="7968148" y="5889972"/>
                  <a:ext cx="28405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25" name="Textfeld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68148" y="5889972"/>
                  <a:ext cx="284052" cy="246221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feld 25"/>
                <p:cNvSpPr txBox="1"/>
                <p:nvPr/>
              </p:nvSpPr>
              <p:spPr>
                <a:xfrm>
                  <a:off x="8276276" y="5889837"/>
                  <a:ext cx="28405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26" name="Textfeld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76276" y="5889837"/>
                  <a:ext cx="284052" cy="246221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feld 26"/>
                <p:cNvSpPr txBox="1"/>
                <p:nvPr/>
              </p:nvSpPr>
              <p:spPr>
                <a:xfrm>
                  <a:off x="8584404" y="5889972"/>
                  <a:ext cx="28405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27" name="Textfeld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84404" y="5889972"/>
                  <a:ext cx="284052" cy="246221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9" name="Gerader Verbinder 28"/>
            <p:cNvCxnSpPr/>
            <p:nvPr/>
          </p:nvCxnSpPr>
          <p:spPr>
            <a:xfrm>
              <a:off x="8096783" y="5836261"/>
              <a:ext cx="0" cy="72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r Verbinder 29"/>
            <p:cNvCxnSpPr/>
            <p:nvPr/>
          </p:nvCxnSpPr>
          <p:spPr>
            <a:xfrm>
              <a:off x="8410244" y="5836261"/>
              <a:ext cx="0" cy="72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r Verbinder 30"/>
            <p:cNvCxnSpPr/>
            <p:nvPr/>
          </p:nvCxnSpPr>
          <p:spPr>
            <a:xfrm>
              <a:off x="8720044" y="5836261"/>
              <a:ext cx="0" cy="72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r Verbinder 31"/>
            <p:cNvCxnSpPr/>
            <p:nvPr/>
          </p:nvCxnSpPr>
          <p:spPr>
            <a:xfrm>
              <a:off x="7505956" y="5836261"/>
              <a:ext cx="0" cy="72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r Verbinder 32"/>
            <p:cNvCxnSpPr/>
            <p:nvPr/>
          </p:nvCxnSpPr>
          <p:spPr>
            <a:xfrm>
              <a:off x="7176060" y="5837925"/>
              <a:ext cx="0" cy="72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r Verbinder 33"/>
            <p:cNvCxnSpPr/>
            <p:nvPr/>
          </p:nvCxnSpPr>
          <p:spPr>
            <a:xfrm>
              <a:off x="6908124" y="5836253"/>
              <a:ext cx="0" cy="72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feld 34"/>
                <p:cNvSpPr txBox="1"/>
                <p:nvPr/>
              </p:nvSpPr>
              <p:spPr>
                <a:xfrm>
                  <a:off x="7271508" y="5891652"/>
                  <a:ext cx="38023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sz="10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35" name="Textfeld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71508" y="5891652"/>
                  <a:ext cx="380232" cy="246221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feld 35"/>
                <p:cNvSpPr txBox="1"/>
                <p:nvPr/>
              </p:nvSpPr>
              <p:spPr>
                <a:xfrm>
                  <a:off x="6971756" y="5891517"/>
                  <a:ext cx="38023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b="0" i="1" dirty="0" smtClean="0">
                            <a:latin typeface="Cambria Math" panose="02040503050406030204" pitchFamily="18" charset="0"/>
                          </a:rPr>
                          <m:t>−2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36" name="Textfeld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71756" y="5891517"/>
                  <a:ext cx="380232" cy="246221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feld 36"/>
                <p:cNvSpPr txBox="1"/>
                <p:nvPr/>
              </p:nvSpPr>
              <p:spPr>
                <a:xfrm>
                  <a:off x="6732292" y="5891652"/>
                  <a:ext cx="293670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sz="1000" b="0" dirty="0" smtClean="0"/>
                    <a:t>-</a:t>
                  </a:r>
                  <a14:m>
                    <m:oMath xmlns:m="http://schemas.openxmlformats.org/officeDocument/2006/math">
                      <m:r>
                        <a:rPr lang="de-DE" sz="1000" b="0" i="1" dirty="0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37" name="Textfeld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32292" y="5891652"/>
                  <a:ext cx="293670" cy="246221"/>
                </a:xfrm>
                <a:prstGeom prst="rect">
                  <a:avLst/>
                </a:prstGeom>
                <a:blipFill>
                  <a:blip r:embed="rId18"/>
                  <a:stretch>
                    <a:fillRect b="-14634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feld 27"/>
                <p:cNvSpPr txBox="1"/>
                <p:nvPr/>
              </p:nvSpPr>
              <p:spPr>
                <a:xfrm>
                  <a:off x="7616484" y="5888165"/>
                  <a:ext cx="28405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28" name="Textfeld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16484" y="5888165"/>
                  <a:ext cx="284052" cy="246221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feld 37"/>
                <p:cNvSpPr txBox="1"/>
                <p:nvPr/>
              </p:nvSpPr>
              <p:spPr>
                <a:xfrm>
                  <a:off x="8820251" y="5865028"/>
                  <a:ext cx="286360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38" name="Textfeld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20251" y="5865028"/>
                  <a:ext cx="286360" cy="246221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feld 38"/>
                <p:cNvSpPr txBox="1"/>
                <p:nvPr/>
              </p:nvSpPr>
              <p:spPr>
                <a:xfrm>
                  <a:off x="6156548" y="5878116"/>
                  <a:ext cx="286360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39" name="Textfeld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56548" y="5878116"/>
                  <a:ext cx="286360" cy="246221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feld 39"/>
                <p:cNvSpPr txBox="1"/>
                <p:nvPr/>
              </p:nvSpPr>
              <p:spPr>
                <a:xfrm>
                  <a:off x="4414008" y="5881596"/>
                  <a:ext cx="28405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40" name="Textfeld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14008" y="5881596"/>
                  <a:ext cx="284052" cy="246221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feld 40"/>
                <p:cNvSpPr txBox="1"/>
                <p:nvPr/>
              </p:nvSpPr>
              <p:spPr>
                <a:xfrm>
                  <a:off x="4691992" y="5881461"/>
                  <a:ext cx="28405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41" name="Textfeld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91992" y="5881461"/>
                  <a:ext cx="284052" cy="246221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feld 41"/>
                <p:cNvSpPr txBox="1"/>
                <p:nvPr/>
              </p:nvSpPr>
              <p:spPr>
                <a:xfrm>
                  <a:off x="5000120" y="5891644"/>
                  <a:ext cx="28405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42" name="Textfeld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00120" y="5891644"/>
                  <a:ext cx="284052" cy="246221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feld 43"/>
                <p:cNvSpPr txBox="1"/>
                <p:nvPr/>
              </p:nvSpPr>
              <p:spPr>
                <a:xfrm>
                  <a:off x="4082440" y="5869741"/>
                  <a:ext cx="28405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44" name="Textfeld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82440" y="5869741"/>
                  <a:ext cx="284052" cy="246221"/>
                </a:xfrm>
                <a:prstGeom prst="rect">
                  <a:avLst/>
                </a:prstGeom>
                <a:blipFill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5" name="Gerader Verbinder 44"/>
            <p:cNvCxnSpPr/>
            <p:nvPr/>
          </p:nvCxnSpPr>
          <p:spPr>
            <a:xfrm>
              <a:off x="4542643" y="5827885"/>
              <a:ext cx="0" cy="72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Gerader Verbinder 45"/>
            <p:cNvCxnSpPr/>
            <p:nvPr/>
          </p:nvCxnSpPr>
          <p:spPr>
            <a:xfrm>
              <a:off x="4825960" y="5837933"/>
              <a:ext cx="0" cy="72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Gerader Verbinder 46"/>
            <p:cNvCxnSpPr/>
            <p:nvPr/>
          </p:nvCxnSpPr>
          <p:spPr>
            <a:xfrm>
              <a:off x="5145808" y="5837933"/>
              <a:ext cx="0" cy="72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Textfeld 53"/>
                <p:cNvSpPr txBox="1"/>
                <p:nvPr/>
              </p:nvSpPr>
              <p:spPr>
                <a:xfrm>
                  <a:off x="5287094" y="5889829"/>
                  <a:ext cx="28405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54" name="Textfeld 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87094" y="5889829"/>
                  <a:ext cx="284052" cy="246221"/>
                </a:xfrm>
                <a:prstGeom prst="rect">
                  <a:avLst/>
                </a:prstGeom>
                <a:blipFill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Textfeld 54"/>
                <p:cNvSpPr txBox="1"/>
                <p:nvPr/>
              </p:nvSpPr>
              <p:spPr>
                <a:xfrm>
                  <a:off x="5595222" y="5900012"/>
                  <a:ext cx="28405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55" name="Textfeld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95222" y="5900012"/>
                  <a:ext cx="284052" cy="246221"/>
                </a:xfrm>
                <a:prstGeom prst="rect">
                  <a:avLst/>
                </a:prstGeom>
                <a:blipFill>
                  <a:blip r:embed="rId2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6" name="Gerader Verbinder 55"/>
            <p:cNvCxnSpPr/>
            <p:nvPr/>
          </p:nvCxnSpPr>
          <p:spPr>
            <a:xfrm>
              <a:off x="5421062" y="5836253"/>
              <a:ext cx="0" cy="72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Gerader Verbinder 56"/>
            <p:cNvCxnSpPr/>
            <p:nvPr/>
          </p:nvCxnSpPr>
          <p:spPr>
            <a:xfrm>
              <a:off x="5740910" y="5836253"/>
              <a:ext cx="0" cy="72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Textfeld 57"/>
                <p:cNvSpPr txBox="1"/>
                <p:nvPr/>
              </p:nvSpPr>
              <p:spPr>
                <a:xfrm>
                  <a:off x="5900012" y="5901684"/>
                  <a:ext cx="28405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58" name="Textfeld 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00012" y="5901684"/>
                  <a:ext cx="284052" cy="246221"/>
                </a:xfrm>
                <a:prstGeom prst="rect">
                  <a:avLst/>
                </a:prstGeom>
                <a:blipFill>
                  <a:blip r:embed="rId2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9" name="Gerader Verbinder 58"/>
            <p:cNvCxnSpPr/>
            <p:nvPr/>
          </p:nvCxnSpPr>
          <p:spPr>
            <a:xfrm>
              <a:off x="6045700" y="5837925"/>
              <a:ext cx="0" cy="72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Gerader Verbinder 59"/>
            <p:cNvCxnSpPr/>
            <p:nvPr/>
          </p:nvCxnSpPr>
          <p:spPr>
            <a:xfrm>
              <a:off x="2388267" y="5564244"/>
              <a:ext cx="720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Gerader Verbinder 60"/>
            <p:cNvCxnSpPr/>
            <p:nvPr/>
          </p:nvCxnSpPr>
          <p:spPr>
            <a:xfrm>
              <a:off x="2397792" y="5261861"/>
              <a:ext cx="720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Gerader Verbinder 61"/>
            <p:cNvCxnSpPr/>
            <p:nvPr/>
          </p:nvCxnSpPr>
          <p:spPr>
            <a:xfrm>
              <a:off x="2396120" y="4962109"/>
              <a:ext cx="720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Gerader Verbinder 62"/>
            <p:cNvCxnSpPr/>
            <p:nvPr/>
          </p:nvCxnSpPr>
          <p:spPr>
            <a:xfrm>
              <a:off x="2397792" y="6175116"/>
              <a:ext cx="720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Textfeld 64"/>
                <p:cNvSpPr txBox="1"/>
                <p:nvPr/>
              </p:nvSpPr>
              <p:spPr>
                <a:xfrm>
                  <a:off x="2155376" y="5417544"/>
                  <a:ext cx="28405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65" name="Textfeld 6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55376" y="5417544"/>
                  <a:ext cx="284052" cy="246221"/>
                </a:xfrm>
                <a:prstGeom prst="rect">
                  <a:avLst/>
                </a:prstGeom>
                <a:blipFill>
                  <a:blip r:embed="rId2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Textfeld 65"/>
                <p:cNvSpPr txBox="1"/>
                <p:nvPr/>
              </p:nvSpPr>
              <p:spPr>
                <a:xfrm>
                  <a:off x="2163972" y="5137941"/>
                  <a:ext cx="28405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66" name="Textfeld 6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63972" y="5137941"/>
                  <a:ext cx="284052" cy="246221"/>
                </a:xfrm>
                <a:prstGeom prst="rect">
                  <a:avLst/>
                </a:prstGeom>
                <a:blipFill>
                  <a:blip r:embed="rId2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Textfeld 66"/>
                <p:cNvSpPr txBox="1"/>
                <p:nvPr/>
              </p:nvSpPr>
              <p:spPr>
                <a:xfrm>
                  <a:off x="2174020" y="4858285"/>
                  <a:ext cx="28405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67" name="Textfeld 6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74020" y="4858285"/>
                  <a:ext cx="284052" cy="246221"/>
                </a:xfrm>
                <a:prstGeom prst="rect">
                  <a:avLst/>
                </a:prstGeom>
                <a:blipFill>
                  <a:blip r:embed="rId2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Textfeld 67"/>
                <p:cNvSpPr txBox="1"/>
                <p:nvPr/>
              </p:nvSpPr>
              <p:spPr>
                <a:xfrm>
                  <a:off x="2056802" y="6050150"/>
                  <a:ext cx="38023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68" name="Textfeld 6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56802" y="6050150"/>
                  <a:ext cx="380232" cy="246221"/>
                </a:xfrm>
                <a:prstGeom prst="rect">
                  <a:avLst/>
                </a:prstGeom>
                <a:blipFill>
                  <a:blip r:embed="rId2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0" name="Gerader Verbinder 69"/>
            <p:cNvCxnSpPr/>
            <p:nvPr/>
          </p:nvCxnSpPr>
          <p:spPr>
            <a:xfrm>
              <a:off x="2398830" y="6468190"/>
              <a:ext cx="720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1" name="Textfeld 70"/>
                <p:cNvSpPr txBox="1"/>
                <p:nvPr/>
              </p:nvSpPr>
              <p:spPr>
                <a:xfrm>
                  <a:off x="2057840" y="6343224"/>
                  <a:ext cx="38023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b="0" i="1" dirty="0" smtClean="0">
                            <a:latin typeface="Cambria Math" panose="02040503050406030204" pitchFamily="18" charset="0"/>
                          </a:rPr>
                          <m:t>−2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71" name="Textfeld 7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57840" y="6343224"/>
                  <a:ext cx="380232" cy="246221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2" name="Gerader Verbinder 71"/>
            <p:cNvCxnSpPr/>
            <p:nvPr/>
          </p:nvCxnSpPr>
          <p:spPr>
            <a:xfrm>
              <a:off x="2398830" y="6771315"/>
              <a:ext cx="720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3" name="Textfeld 72"/>
                <p:cNvSpPr txBox="1"/>
                <p:nvPr/>
              </p:nvSpPr>
              <p:spPr>
                <a:xfrm>
                  <a:off x="2057840" y="6646349"/>
                  <a:ext cx="38023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b="0" i="1" dirty="0" smtClean="0">
                            <a:latin typeface="Cambria Math" panose="02040503050406030204" pitchFamily="18" charset="0"/>
                          </a:rPr>
                          <m:t>−3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73" name="Textfeld 7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57840" y="6646349"/>
                  <a:ext cx="380232" cy="246221"/>
                </a:xfrm>
                <a:prstGeom prst="rect">
                  <a:avLst/>
                </a:prstGeom>
                <a:blipFill>
                  <a:blip r:embed="rId2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4" name="Textfeld 73"/>
                <p:cNvSpPr txBox="1"/>
                <p:nvPr/>
              </p:nvSpPr>
              <p:spPr>
                <a:xfrm>
                  <a:off x="3989298" y="4561877"/>
                  <a:ext cx="28783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74" name="Textfeld 7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89298" y="4561877"/>
                  <a:ext cx="287836" cy="246221"/>
                </a:xfrm>
                <a:prstGeom prst="rect">
                  <a:avLst/>
                </a:prstGeom>
                <a:blipFill>
                  <a:blip r:embed="rId2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5" name="Gerader Verbinder 74"/>
            <p:cNvCxnSpPr/>
            <p:nvPr/>
          </p:nvCxnSpPr>
          <p:spPr>
            <a:xfrm>
              <a:off x="4187429" y="5564244"/>
              <a:ext cx="720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Gerader Verbinder 75"/>
            <p:cNvCxnSpPr/>
            <p:nvPr/>
          </p:nvCxnSpPr>
          <p:spPr>
            <a:xfrm>
              <a:off x="4196954" y="5261861"/>
              <a:ext cx="720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Gerader Verbinder 76"/>
            <p:cNvCxnSpPr/>
            <p:nvPr/>
          </p:nvCxnSpPr>
          <p:spPr>
            <a:xfrm>
              <a:off x="4195282" y="4962109"/>
              <a:ext cx="720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Gerader Verbinder 77"/>
            <p:cNvCxnSpPr/>
            <p:nvPr/>
          </p:nvCxnSpPr>
          <p:spPr>
            <a:xfrm>
              <a:off x="4196954" y="6175116"/>
              <a:ext cx="720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" name="Textfeld 78"/>
                <p:cNvSpPr txBox="1"/>
                <p:nvPr/>
              </p:nvSpPr>
              <p:spPr>
                <a:xfrm>
                  <a:off x="3954538" y="5417544"/>
                  <a:ext cx="28405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79" name="Textfeld 7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54538" y="5417544"/>
                  <a:ext cx="284052" cy="246221"/>
                </a:xfrm>
                <a:prstGeom prst="rect">
                  <a:avLst/>
                </a:prstGeom>
                <a:blipFill>
                  <a:blip r:embed="rId2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0" name="Textfeld 79"/>
                <p:cNvSpPr txBox="1"/>
                <p:nvPr/>
              </p:nvSpPr>
              <p:spPr>
                <a:xfrm>
                  <a:off x="3963134" y="5137941"/>
                  <a:ext cx="28405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80" name="Textfeld 7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63134" y="5137941"/>
                  <a:ext cx="284052" cy="246221"/>
                </a:xfrm>
                <a:prstGeom prst="rect">
                  <a:avLst/>
                </a:prstGeom>
                <a:blipFill>
                  <a:blip r:embed="rId2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" name="Textfeld 80"/>
                <p:cNvSpPr txBox="1"/>
                <p:nvPr/>
              </p:nvSpPr>
              <p:spPr>
                <a:xfrm>
                  <a:off x="3973182" y="4858285"/>
                  <a:ext cx="28405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81" name="Textfeld 8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73182" y="4858285"/>
                  <a:ext cx="284052" cy="246221"/>
                </a:xfrm>
                <a:prstGeom prst="rect">
                  <a:avLst/>
                </a:prstGeom>
                <a:blipFill>
                  <a:blip r:embed="rId2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2" name="Textfeld 81"/>
                <p:cNvSpPr txBox="1"/>
                <p:nvPr/>
              </p:nvSpPr>
              <p:spPr>
                <a:xfrm>
                  <a:off x="3855964" y="6050150"/>
                  <a:ext cx="38023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82" name="Textfeld 8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55964" y="6050150"/>
                  <a:ext cx="380232" cy="246221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3" name="Gerader Verbinder 82"/>
            <p:cNvCxnSpPr/>
            <p:nvPr/>
          </p:nvCxnSpPr>
          <p:spPr>
            <a:xfrm>
              <a:off x="4197992" y="6468190"/>
              <a:ext cx="720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4" name="Textfeld 83"/>
                <p:cNvSpPr txBox="1"/>
                <p:nvPr/>
              </p:nvSpPr>
              <p:spPr>
                <a:xfrm>
                  <a:off x="3857002" y="6343224"/>
                  <a:ext cx="38023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b="0" i="1" dirty="0" smtClean="0">
                            <a:latin typeface="Cambria Math" panose="02040503050406030204" pitchFamily="18" charset="0"/>
                          </a:rPr>
                          <m:t>−2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84" name="Textfeld 8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57002" y="6343224"/>
                  <a:ext cx="380232" cy="246221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5" name="Gerader Verbinder 84"/>
            <p:cNvCxnSpPr/>
            <p:nvPr/>
          </p:nvCxnSpPr>
          <p:spPr>
            <a:xfrm>
              <a:off x="4197992" y="6771315"/>
              <a:ext cx="720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6" name="Textfeld 85"/>
                <p:cNvSpPr txBox="1"/>
                <p:nvPr/>
              </p:nvSpPr>
              <p:spPr>
                <a:xfrm>
                  <a:off x="3857002" y="6646349"/>
                  <a:ext cx="38023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b="0" i="1" dirty="0" smtClean="0">
                            <a:latin typeface="Cambria Math" panose="02040503050406030204" pitchFamily="18" charset="0"/>
                          </a:rPr>
                          <m:t>−3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86" name="Textfeld 8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57002" y="6646349"/>
                  <a:ext cx="380232" cy="246221"/>
                </a:xfrm>
                <a:prstGeom prst="rect">
                  <a:avLst/>
                </a:prstGeom>
                <a:blipFill>
                  <a:blip r:embed="rId2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7" name="Textfeld 86"/>
                <p:cNvSpPr txBox="1"/>
                <p:nvPr/>
              </p:nvSpPr>
              <p:spPr>
                <a:xfrm>
                  <a:off x="7581726" y="4563545"/>
                  <a:ext cx="28783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87" name="Textfeld 8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81726" y="4563545"/>
                  <a:ext cx="287836" cy="246221"/>
                </a:xfrm>
                <a:prstGeom prst="rect">
                  <a:avLst/>
                </a:prstGeom>
                <a:blipFill>
                  <a:blip r:embed="rId3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8" name="Gerader Verbinder 87"/>
            <p:cNvCxnSpPr/>
            <p:nvPr/>
          </p:nvCxnSpPr>
          <p:spPr>
            <a:xfrm>
              <a:off x="7769809" y="5565912"/>
              <a:ext cx="720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Gerader Verbinder 88"/>
            <p:cNvCxnSpPr/>
            <p:nvPr/>
          </p:nvCxnSpPr>
          <p:spPr>
            <a:xfrm>
              <a:off x="7779334" y="5263529"/>
              <a:ext cx="720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Gerader Verbinder 89"/>
            <p:cNvCxnSpPr/>
            <p:nvPr/>
          </p:nvCxnSpPr>
          <p:spPr>
            <a:xfrm>
              <a:off x="7777662" y="4963777"/>
              <a:ext cx="720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Gerader Verbinder 90"/>
            <p:cNvCxnSpPr/>
            <p:nvPr/>
          </p:nvCxnSpPr>
          <p:spPr>
            <a:xfrm>
              <a:off x="7779334" y="6176784"/>
              <a:ext cx="720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2" name="Textfeld 91"/>
                <p:cNvSpPr txBox="1"/>
                <p:nvPr/>
              </p:nvSpPr>
              <p:spPr>
                <a:xfrm>
                  <a:off x="7536918" y="5419212"/>
                  <a:ext cx="28405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92" name="Textfeld 9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36918" y="5419212"/>
                  <a:ext cx="284052" cy="246221"/>
                </a:xfrm>
                <a:prstGeom prst="rect">
                  <a:avLst/>
                </a:prstGeom>
                <a:blipFill>
                  <a:blip r:embed="rId3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3" name="Textfeld 92"/>
                <p:cNvSpPr txBox="1"/>
                <p:nvPr/>
              </p:nvSpPr>
              <p:spPr>
                <a:xfrm>
                  <a:off x="7545514" y="5139609"/>
                  <a:ext cx="28405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93" name="Textfeld 9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45514" y="5139609"/>
                  <a:ext cx="284052" cy="246221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4" name="Textfeld 93"/>
                <p:cNvSpPr txBox="1"/>
                <p:nvPr/>
              </p:nvSpPr>
              <p:spPr>
                <a:xfrm>
                  <a:off x="7555562" y="4859953"/>
                  <a:ext cx="28405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94" name="Textfeld 9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55562" y="4859953"/>
                  <a:ext cx="284052" cy="246221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5" name="Textfeld 94"/>
                <p:cNvSpPr txBox="1"/>
                <p:nvPr/>
              </p:nvSpPr>
              <p:spPr>
                <a:xfrm>
                  <a:off x="7448392" y="6051818"/>
                  <a:ext cx="38023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95" name="Textfeld 9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48392" y="6051818"/>
                  <a:ext cx="380232" cy="246221"/>
                </a:xfrm>
                <a:prstGeom prst="rect">
                  <a:avLst/>
                </a:prstGeom>
                <a:blipFill>
                  <a:blip r:embed="rId3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6" name="Gerader Verbinder 95"/>
            <p:cNvCxnSpPr/>
            <p:nvPr/>
          </p:nvCxnSpPr>
          <p:spPr>
            <a:xfrm>
              <a:off x="7780372" y="6469858"/>
              <a:ext cx="720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7" name="Textfeld 96"/>
                <p:cNvSpPr txBox="1"/>
                <p:nvPr/>
              </p:nvSpPr>
              <p:spPr>
                <a:xfrm>
                  <a:off x="7439382" y="6344892"/>
                  <a:ext cx="38023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b="0" i="1" dirty="0" smtClean="0">
                            <a:latin typeface="Cambria Math" panose="02040503050406030204" pitchFamily="18" charset="0"/>
                          </a:rPr>
                          <m:t>−2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97" name="Textfeld 9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39382" y="6344892"/>
                  <a:ext cx="380232" cy="246221"/>
                </a:xfrm>
                <a:prstGeom prst="rect">
                  <a:avLst/>
                </a:prstGeom>
                <a:blipFill>
                  <a:blip r:embed="rId3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8" name="Gerader Verbinder 97"/>
            <p:cNvCxnSpPr/>
            <p:nvPr/>
          </p:nvCxnSpPr>
          <p:spPr>
            <a:xfrm>
              <a:off x="7780372" y="6772983"/>
              <a:ext cx="720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9" name="Textfeld 98"/>
                <p:cNvSpPr txBox="1"/>
                <p:nvPr/>
              </p:nvSpPr>
              <p:spPr>
                <a:xfrm>
                  <a:off x="7439382" y="6648017"/>
                  <a:ext cx="38023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b="0" i="1" dirty="0" smtClean="0">
                            <a:latin typeface="Cambria Math" panose="02040503050406030204" pitchFamily="18" charset="0"/>
                          </a:rPr>
                          <m:t>−3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99" name="Textfeld 9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39382" y="6648017"/>
                  <a:ext cx="380232" cy="246221"/>
                </a:xfrm>
                <a:prstGeom prst="rect">
                  <a:avLst/>
                </a:prstGeom>
                <a:blipFill>
                  <a:blip r:embed="rId3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" name="Textfeld 3"/>
          <p:cNvSpPr txBox="1"/>
          <p:nvPr/>
        </p:nvSpPr>
        <p:spPr>
          <a:xfrm>
            <a:off x="2101806" y="7112755"/>
            <a:ext cx="654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Abb. 1</a:t>
            </a:r>
            <a:endParaRPr lang="de-DE" sz="1400" dirty="0"/>
          </a:p>
        </p:txBody>
      </p:sp>
      <p:sp>
        <p:nvSpPr>
          <p:cNvPr id="100" name="Textfeld 99"/>
          <p:cNvSpPr txBox="1"/>
          <p:nvPr/>
        </p:nvSpPr>
        <p:spPr>
          <a:xfrm>
            <a:off x="4818014" y="7092205"/>
            <a:ext cx="654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Abb. 2</a:t>
            </a:r>
            <a:endParaRPr lang="de-DE" sz="1400" dirty="0"/>
          </a:p>
        </p:txBody>
      </p:sp>
      <p:sp>
        <p:nvSpPr>
          <p:cNvPr id="101" name="Textfeld 100"/>
          <p:cNvSpPr txBox="1"/>
          <p:nvPr/>
        </p:nvSpPr>
        <p:spPr>
          <a:xfrm>
            <a:off x="7488584" y="7092205"/>
            <a:ext cx="654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Abb. 3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88530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457200" lvl="0" indent="-457200">
                  <a:buClrTx/>
                  <a:buSzPct val="100000"/>
                  <a:buFont typeface="+mj-lt"/>
                  <a:buAutoNum type="alphaLcParenR" startAt="2"/>
                </a:pPr>
                <a:r>
                  <a:rPr lang="de-DE" sz="2200" dirty="0" smtClean="0"/>
                  <a:t>Jede Funktion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de-DE" sz="2200" dirty="0" smtClean="0"/>
                  <a:t> besitzt an der Stelle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de-DE" sz="2200" dirty="0" smtClean="0"/>
                  <a:t> ein Maximum.</a:t>
                </a:r>
                <a:br>
                  <a:rPr lang="de-DE" sz="2200" dirty="0" smtClean="0"/>
                </a:br>
                <a:r>
                  <a:rPr lang="de-DE" sz="2200" dirty="0" smtClean="0"/>
                  <a:t>Ermitteln Sie eine Gleichung der Kurve, auf der die zugehörigen Hochpunkte aller Graphen von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de-DE" sz="2200" dirty="0" smtClean="0"/>
                  <a:t> liegen.</a:t>
                </a:r>
                <a:r>
                  <a:rPr lang="de-DE" sz="2200" dirty="0"/>
                  <a:t/>
                </a:r>
                <a:br>
                  <a:rPr lang="de-DE" sz="2200" dirty="0"/>
                </a:br>
                <a:r>
                  <a:rPr lang="de-DE" sz="2200" dirty="0"/>
                  <a:t>								            </a:t>
                </a:r>
                <a:r>
                  <a:rPr lang="de-DE" sz="2200" dirty="0" smtClean="0"/>
                  <a:t>(2 </a:t>
                </a:r>
                <a:r>
                  <a:rPr lang="de-DE" sz="2200" dirty="0"/>
                  <a:t>VP)</a:t>
                </a:r>
                <a:br>
                  <a:rPr lang="de-DE" sz="2200" dirty="0"/>
                </a:br>
                <a:endParaRPr lang="de-DE" sz="2200" dirty="0"/>
              </a:p>
              <a:p>
                <a:pPr marL="457200" lvl="0" indent="-457200">
                  <a:buClrTx/>
                  <a:buSzPct val="100000"/>
                  <a:buFont typeface="+mj-lt"/>
                  <a:buAutoNum type="alphaLcParenR" startAt="2"/>
                </a:pPr>
                <a:r>
                  <a:rPr lang="de-DE" sz="2200" dirty="0" smtClean="0"/>
                  <a:t>Der Punkt 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de-DE" sz="2200" dirty="0" smtClean="0"/>
                  <a:t> sowie die Punkte 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−16</m:t>
                        </m:r>
                        <m:sSup>
                          <m:sSupPr>
                            <m:ctrlP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e>
                    </m:d>
                  </m:oMath>
                </a14:m>
                <a:r>
                  <a:rPr lang="de-DE" sz="2200" dirty="0" smtClean="0"/>
                  <a:t> und 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𝑄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−16</m:t>
                        </m:r>
                        <m:sSup>
                          <m:sSup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e>
                    </m:d>
                  </m:oMath>
                </a14:m>
                <a:r>
                  <a:rPr lang="de-DE" sz="2200" dirty="0" smtClean="0"/>
                  <a:t> des Graphen von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de-DE" sz="2200" dirty="0" smtClean="0"/>
                  <a:t> bilden ein Dreieck.</a:t>
                </a:r>
                <a:br>
                  <a:rPr lang="de-DE" sz="2200" dirty="0" smtClean="0"/>
                </a:br>
                <a:r>
                  <a:rPr lang="de-DE" sz="2200" dirty="0" smtClean="0"/>
                  <a:t>Berechnen Sie denjenigen Wert von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de-DE" sz="2200" dirty="0" smtClean="0"/>
                  <a:t>, für den dieses Dreieck gleichseitig ist.</a:t>
                </a:r>
                <a:r>
                  <a:rPr lang="de-DE" sz="2200" dirty="0"/>
                  <a:t/>
                </a:r>
                <a:br>
                  <a:rPr lang="de-DE" sz="2200" dirty="0"/>
                </a:br>
                <a:r>
                  <a:rPr lang="de-DE" sz="2200" dirty="0"/>
                  <a:t>								         </a:t>
                </a:r>
                <a:r>
                  <a:rPr lang="de-DE" sz="2200" dirty="0" smtClean="0"/>
                  <a:t>  (3 </a:t>
                </a:r>
                <a:r>
                  <a:rPr lang="de-DE" sz="2200" dirty="0"/>
                  <a:t>VP</a:t>
                </a:r>
                <a:r>
                  <a:rPr lang="de-DE" sz="2200" dirty="0" smtClean="0"/>
                  <a:t>)</a:t>
                </a:r>
              </a:p>
              <a:p>
                <a:pPr marL="0" indent="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  <a:buSzPct val="100000"/>
                  <a:buNone/>
                </a:pPr>
                <a:endParaRPr lang="de-DE" altLang="de-DE" sz="22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861" r="-61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/>
              <a:t>Wahlteil</a:t>
            </a:r>
            <a:r>
              <a:rPr lang="de-DE" dirty="0"/>
              <a:t> </a:t>
            </a:r>
            <a:r>
              <a:rPr lang="de-DE" dirty="0" smtClean="0"/>
              <a:t>2020 </a:t>
            </a:r>
            <a:r>
              <a:rPr lang="de-DE" dirty="0"/>
              <a:t>– Analysis </a:t>
            </a:r>
            <a:r>
              <a:rPr lang="de-DE" dirty="0" smtClean="0"/>
              <a:t>A 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5452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457200" indent="-457200">
                  <a:buClrTx/>
                  <a:buSzPct val="100000"/>
                  <a:buAutoNum type="alphaLcParenR"/>
                </a:pPr>
                <a:r>
                  <a:rPr lang="de-DE" sz="2200" b="1" dirty="0" smtClean="0"/>
                  <a:t>Momentane Wachstumsrate zum Zeitpunkt </a:t>
                </a:r>
                <a14:m>
                  <m:oMath xmlns:m="http://schemas.openxmlformats.org/officeDocument/2006/math">
                    <m:r>
                      <a:rPr lang="de-DE" sz="2200" b="1" i="1" dirty="0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de-DE" sz="22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1" i="1" dirty="0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de-DE" sz="2200" b="1" dirty="0" smtClean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Einsetzen von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de-DE" sz="2200" dirty="0" smtClean="0"/>
                  <a:t> liefert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 panose="02040503050406030204" pitchFamily="18" charset="0"/>
                      </a:rPr>
                      <m:t>𝑤</m:t>
                    </m:r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de-DE" sz="2400" i="1" dirty="0">
                        <a:latin typeface="Cambria Math" panose="02040503050406030204" pitchFamily="18" charset="0"/>
                      </a:rPr>
                      <m:t>=4⋅</m:t>
                    </m:r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sup>
                        </m:sSup>
                      </m:e>
                    </m:d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≈0,93</m:t>
                    </m:r>
                  </m:oMath>
                </a14:m>
                <a:r>
                  <a:rPr lang="de-DE" sz="2200" dirty="0" smtClean="0"/>
                  <a:t>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Lösung:</a:t>
                </a:r>
                <a:r>
                  <a:rPr lang="de-DE" sz="2200" dirty="0" smtClean="0"/>
                  <a:t> Die momentane </a:t>
                </a:r>
                <a:r>
                  <a:rPr lang="de-DE" sz="2200" dirty="0"/>
                  <a:t>Wachstumsrate zum Zeitpunkt </a:t>
                </a:r>
                <a14:m>
                  <m:oMath xmlns:m="http://schemas.openxmlformats.org/officeDocument/2006/math">
                    <m:r>
                      <a:rPr lang="de-DE" sz="2200" b="0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b="0" i="1" dirty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de-DE" sz="2200" dirty="0" smtClean="0"/>
                  <a:t> </a:t>
                </a:r>
                <a:br>
                  <a:rPr lang="de-DE" sz="2200" dirty="0" smtClean="0"/>
                </a:br>
                <a:r>
                  <a:rPr lang="de-DE" sz="2200" dirty="0" smtClean="0"/>
                  <a:t> 	 beträgt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0,93</m:t>
                    </m:r>
                  </m:oMath>
                </a14:m>
                <a:r>
                  <a:rPr lang="de-DE" sz="2200" dirty="0" smtClean="0"/>
                  <a:t> m pro Jahr.</a:t>
                </a:r>
              </a:p>
              <a:p>
                <a:pPr marL="0" indent="0">
                  <a:buClrTx/>
                  <a:buSzPct val="100000"/>
                  <a:buNone/>
                </a:pPr>
                <a:endParaRPr lang="de-DE" sz="800" dirty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Warum nimmt die Höhe der Pflanze im abgebildeten Zeitraum nie ab?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Weil die Wachstumsrate, wie im Schaubild ersichtlich, </a:t>
                </a:r>
                <a:br>
                  <a:rPr lang="de-DE" sz="2200" dirty="0" smtClean="0"/>
                </a:br>
                <a:r>
                  <a:rPr lang="de-DE" sz="2200" dirty="0" smtClean="0"/>
                  <a:t>zu jedem Zeitpunkt positiv ist.</a:t>
                </a:r>
              </a:p>
              <a:p>
                <a:pPr marL="0" indent="0">
                  <a:buClrTx/>
                  <a:buSzPct val="100000"/>
                  <a:buNone/>
                </a:pPr>
                <a:endParaRPr lang="de-DE" sz="800" dirty="0" smtClean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Bedeutung der Wendestelle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Ab dem Zeitpunkt der maximalen Wachstumsrate nimmt diese ab, wobei sich die Abnahme beschleunigt. Die Wendestelle beschreibt den Zeitpunkt der stärksten Abnahme der Wachstumsrate. </a:t>
                </a:r>
                <a:endParaRPr lang="de-DE" sz="2200" dirty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861" r="-1153" b="-86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/>
              <a:t>Wahlteil</a:t>
            </a:r>
            <a:r>
              <a:rPr lang="de-DE" dirty="0"/>
              <a:t> </a:t>
            </a:r>
            <a:r>
              <a:rPr lang="de-DE" dirty="0" smtClean="0"/>
              <a:t>2020 </a:t>
            </a:r>
            <a:r>
              <a:rPr lang="de-DE" dirty="0"/>
              <a:t>– Analysis </a:t>
            </a:r>
            <a:r>
              <a:rPr lang="de-DE" dirty="0" smtClean="0"/>
              <a:t>A 1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8041957" y="98100"/>
                <a:ext cx="201600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i="1" dirty="0">
                          <a:latin typeface="Cambria Math" panose="02040503050406030204" pitchFamily="18" charset="0"/>
                        </a:rPr>
                        <m:t>𝑤</m:t>
                      </m:r>
                      <m:d>
                        <m:dPr>
                          <m:ctrlPr>
                            <a:rPr lang="de-DE" sz="1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de-DE" sz="1400" i="1" dirty="0">
                          <a:latin typeface="Cambria Math" panose="02040503050406030204" pitchFamily="18" charset="0"/>
                        </a:rPr>
                        <m:t>=4⋅</m:t>
                      </m:r>
                      <m:d>
                        <m:dPr>
                          <m:ctrlPr>
                            <a:rPr lang="de-DE" sz="1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de-DE" sz="1400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1957" y="98100"/>
                <a:ext cx="201600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Gerader Verbinder 3"/>
          <p:cNvCxnSpPr/>
          <p:nvPr/>
        </p:nvCxnSpPr>
        <p:spPr>
          <a:xfrm>
            <a:off x="2664048" y="3491805"/>
            <a:ext cx="1872208" cy="0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fi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32600" y="4067869"/>
            <a:ext cx="1701767" cy="1166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62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Zeitpunkt der maximalen Momentane Wachstumsrate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Zur Bestimmung brauchen wir die erste Ableitung von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de-DE" sz="2200" dirty="0" smtClean="0"/>
                  <a:t> und setzen diese anschließend Null. Es gilt: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p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de-DE" sz="2200" i="1" dirty="0">
                        <a:latin typeface="Cambria Math" panose="02040503050406030204" pitchFamily="18" charset="0"/>
                      </a:rPr>
                      <m:t>=4⋅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+2</m:t>
                        </m:r>
                        <m:sSup>
                          <m:sSup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−2</m:t>
                            </m:r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</m:e>
                    </m:d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200" b="0" i="1" dirty="0" smtClean="0">
                    <a:latin typeface="Cambria Math" panose="02040503050406030204" pitchFamily="18" charset="0"/>
                  </a:rPr>
                  <a:t> 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⇔</m:t>
                    </m:r>
                    <m:sSup>
                      <m:sSup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de-DE" sz="2200" i="1" dirty="0">
                        <a:latin typeface="Cambria Math" panose="02040503050406030204" pitchFamily="18" charset="0"/>
                      </a:rPr>
                      <m:t>+2</m:t>
                    </m:r>
                    <m:sSup>
                      <m:sSup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200" b="0" i="1" dirty="0" smtClean="0">
                    <a:latin typeface="Cambria Math" panose="02040503050406030204" pitchFamily="18" charset="0"/>
                  </a:rPr>
                  <a:t> 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⇔</m:t>
                    </m:r>
                    <m:sSup>
                      <m:sSup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d>
                      <m:d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1−2</m:t>
                        </m:r>
                        <m:sSup>
                          <m:sSup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</m:e>
                    </m:d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200" b="0" i="1" dirty="0" smtClean="0">
                    <a:latin typeface="Cambria Math" panose="02040503050406030204" pitchFamily="18" charset="0"/>
                  </a:rPr>
                  <a:t> 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⇔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1−2</m:t>
                    </m:r>
                    <m:sSup>
                      <m:sSup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200" b="0" i="1" dirty="0" smtClean="0">
                    <a:latin typeface="Cambria Math" panose="02040503050406030204" pitchFamily="18" charset="0"/>
                  </a:rPr>
                  <a:t> 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⇔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1=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de-DE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⇔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de-DE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de-DE" sz="2200" i="1" dirty="0" smtClean="0">
                    <a:latin typeface="Cambria Math" panose="02040503050406030204" pitchFamily="18" charset="0"/>
                  </a:rPr>
                  <a:t> 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⇔</m:t>
                    </m:r>
                    <m:func>
                      <m:funcPr>
                        <m:ctrlPr>
                          <a:rPr lang="de-DE" sz="2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200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de-DE" sz="2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DE" sz="22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22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de-DE" sz="22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de-DE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⇔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unc>
                      <m:funcPr>
                        <m:ctrlPr>
                          <a:rPr lang="de-DE" sz="2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2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de-DE" sz="2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DE" sz="2200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2200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de-DE" sz="2200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de-DE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≈0,693</m:t>
                    </m:r>
                  </m:oMath>
                </a14:m>
                <a:r>
                  <a:rPr lang="de-DE" sz="2200" dirty="0" smtClean="0"/>
                  <a:t> 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Ergebnis:</a:t>
                </a:r>
                <a:r>
                  <a:rPr lang="de-DE" sz="2200" dirty="0" smtClean="0"/>
                  <a:t> 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Die maximale momentane Wachstumsrate ist etwa nach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0,7</m:t>
                    </m:r>
                  </m:oMath>
                </a14:m>
                <a:r>
                  <a:rPr lang="de-DE" sz="2200" dirty="0" smtClean="0"/>
                  <a:t> Jahren erreicht.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/>
              <a:t>Wahlteil</a:t>
            </a:r>
            <a:r>
              <a:rPr lang="de-DE" dirty="0"/>
              <a:t> </a:t>
            </a:r>
            <a:r>
              <a:rPr lang="de-DE" dirty="0" smtClean="0"/>
              <a:t>2020 </a:t>
            </a:r>
            <a:r>
              <a:rPr lang="de-DE" dirty="0"/>
              <a:t>– Analysis </a:t>
            </a:r>
            <a:r>
              <a:rPr lang="de-DE" dirty="0" smtClean="0"/>
              <a:t>A 1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8041957" y="98100"/>
                <a:ext cx="201600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i="1" dirty="0">
                          <a:latin typeface="Cambria Math" panose="02040503050406030204" pitchFamily="18" charset="0"/>
                        </a:rPr>
                        <m:t>𝑤</m:t>
                      </m:r>
                      <m:d>
                        <m:dPr>
                          <m:ctrlPr>
                            <a:rPr lang="de-DE" sz="1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de-DE" sz="1400" i="1" dirty="0">
                          <a:latin typeface="Cambria Math" panose="02040503050406030204" pitchFamily="18" charset="0"/>
                        </a:rPr>
                        <m:t>=4⋅</m:t>
                      </m:r>
                      <m:d>
                        <m:dPr>
                          <m:ctrlPr>
                            <a:rPr lang="de-DE" sz="1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de-DE" sz="1400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1957" y="98100"/>
                <a:ext cx="201600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Gerader Verbinder 3"/>
          <p:cNvCxnSpPr/>
          <p:nvPr/>
        </p:nvCxnSpPr>
        <p:spPr>
          <a:xfrm>
            <a:off x="7200552" y="6300117"/>
            <a:ext cx="1192708" cy="0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921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60267" y="1763924"/>
                <a:ext cx="8988557" cy="4955787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b="1" dirty="0" smtClean="0"/>
                  <a:t>b) Integralfreier Funktionsterm</a:t>
                </a:r>
              </a:p>
              <a:p>
                <a:pPr marL="0" indent="0">
                  <a:buNone/>
                </a:pPr>
                <a:r>
                  <a:rPr lang="de-DE" sz="2200" dirty="0" smtClean="0"/>
                  <a:t>Zum Zeitpunkt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200" dirty="0" smtClean="0"/>
                  <a:t> hat die Palme eine Höhe von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de-DE" sz="2200" dirty="0" smtClean="0"/>
                  <a:t> m.</a:t>
                </a:r>
              </a:p>
              <a:p>
                <a:pPr marL="0" indent="0">
                  <a:buNone/>
                </a:pPr>
                <a:r>
                  <a:rPr lang="de-DE" sz="2200" dirty="0" smtClean="0"/>
                  <a:t>Die Höhe der Palme zu einem beliebigen Zeitpunkt ist dann gegeben durch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1+</m:t>
                    </m:r>
                    <m:nary>
                      <m:nary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  <m:e>
                        <m:r>
                          <m:rPr>
                            <m:sty m:val="p"/>
                          </m:rPr>
                          <a:rPr lang="de-DE" sz="2200" i="1" dirty="0">
                            <a:latin typeface="Cambria Math" panose="02040503050406030204" pitchFamily="18" charset="0"/>
                          </a:rPr>
                          <m:t>w</m:t>
                        </m:r>
                        <m:d>
                          <m:d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de-DE" sz="2200" i="1" dirty="0" err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nary>
                    <m:r>
                      <a:rPr lang="de-DE" sz="2200" i="1" dirty="0">
                        <a:latin typeface="Cambria Math" panose="02040503050406030204" pitchFamily="18" charset="0"/>
                      </a:rPr>
                      <m:t>=1+</m:t>
                    </m:r>
                    <m:sSubSup>
                      <m:sSubSup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d>
                              <m:dPr>
                                <m:ctrlPr>
                                  <a:rPr lang="de-DE" sz="2200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de-DE" sz="22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de-DE" sz="22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de-DE" sz="2200" i="1" dirty="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e>
                                      <m:sup>
                                        <m:r>
                                          <a:rPr lang="de-DE" sz="22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de-DE" sz="2200" i="1" dirty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de-DE" sz="2200" i="1" dirty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den>
                                </m:f>
                                <m:r>
                                  <a:rPr lang="de-DE" sz="220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de-DE" sz="22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de-DE" sz="22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de-DE" sz="2200" i="1" dirty="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e>
                                      <m:sup>
                                        <m:r>
                                          <a:rPr lang="de-DE" sz="2200" i="1" dirty="0">
                                            <a:latin typeface="Cambria Math" panose="02040503050406030204" pitchFamily="18" charset="0"/>
                                          </a:rPr>
                                          <m:t>−2</m:t>
                                        </m:r>
                                        <m:r>
                                          <a:rPr lang="de-DE" sz="2200" i="1" dirty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de-DE" sz="2200" i="1" dirty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den>
                                </m:f>
                              </m:e>
                            </m:d>
                          </m:e>
                        </m:d>
                      </m:e>
                      <m:sub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bSup>
                  </m:oMath>
                </a14:m>
                <a:endParaRPr lang="de-DE" sz="2200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1+</m:t>
                    </m:r>
                    <m:sSubSup>
                      <m:sSubSup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d>
                              <m:dPr>
                                <m:ctrlPr>
                                  <a:rPr lang="de-DE" sz="2200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220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de-DE" sz="22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DE" sz="2200" i="1" dirty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de-DE" sz="22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de-DE" sz="2200" b="0" i="1" dirty="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p>
                                </m:sSup>
                                <m:r>
                                  <a:rPr lang="de-DE" sz="2200" i="1" dirty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de-DE" sz="22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sz="2200" i="1" dirty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de-DE" sz="2200" i="1" dirty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sSup>
                                  <m:sSupPr>
                                    <m:ctrlPr>
                                      <a:rPr lang="de-DE" sz="22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DE" sz="2200" i="1" dirty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de-DE" sz="2200" i="1" dirty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  <m:r>
                                      <a:rPr lang="de-DE" sz="2200" b="0" i="1" dirty="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p>
                                </m:sSup>
                              </m:e>
                            </m:d>
                          </m:e>
                        </m:d>
                      </m:e>
                      <m:sub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bSup>
                  </m:oMath>
                </a14:m>
                <a:r>
                  <a:rPr lang="de-DE" sz="2200" b="0" dirty="0" smtClean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1+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4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sSup>
                          <m:sSup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−2</m:t>
                            </m:r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</m:e>
                    </m:d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4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−0</m:t>
                            </m:r>
                          </m:sup>
                        </m:sSup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sSup>
                          <m:sSup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−2⋅0</m:t>
                            </m:r>
                          </m:sup>
                        </m:sSup>
                      </m:e>
                    </m:d>
                  </m:oMath>
                </a14:m>
                <a:r>
                  <a:rPr lang="de-DE" sz="2200" b="0" dirty="0" smtClean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1+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4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sSup>
                          <m:sSup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−2</m:t>
                            </m:r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</m:e>
                    </m:d>
                    <m:r>
                      <a:rPr lang="de-DE" sz="2200" i="1" dirty="0">
                        <a:latin typeface="Cambria Math" panose="02040503050406030204" pitchFamily="18" charset="0"/>
                      </a:rPr>
                      <m:t>−4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de-DE" sz="2200" b="0" dirty="0" smtClean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=1+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4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sSup>
                          <m:sSup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−2</m:t>
                            </m:r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</m:e>
                    </m:d>
                    <m:r>
                      <a:rPr lang="de-DE" sz="2200" i="1" dirty="0">
                        <a:latin typeface="Cambria Math" panose="02040503050406030204" pitchFamily="18" charset="0"/>
                      </a:rPr>
                      <m:t>−4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=1+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4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sSup>
                          <m:sSup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−2</m:t>
                            </m:r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de-DE" sz="2200" b="0" dirty="0" smtClean="0"/>
                  <a:t> </a:t>
                </a:r>
              </a:p>
              <a:p>
                <a:pPr marL="0" indent="0">
                  <a:buNone/>
                </a:pPr>
                <a:r>
                  <a:rPr lang="de-DE" sz="2200" dirty="0"/>
                  <a:t>Dies ist der gesuchte integralfreie Funktionsterm.</a:t>
                </a:r>
                <a:endParaRPr lang="de-DE" sz="2200" b="0" dirty="0" smtClean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60267" y="1763924"/>
                <a:ext cx="8988557" cy="4955787"/>
              </a:xfrm>
              <a:blipFill>
                <a:blip r:embed="rId2"/>
                <a:stretch>
                  <a:fillRect l="-746" t="-738" b="-147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/>
              <a:t>Wahlteil</a:t>
            </a:r>
            <a:r>
              <a:rPr lang="de-DE" dirty="0"/>
              <a:t> </a:t>
            </a:r>
            <a:r>
              <a:rPr lang="de-DE" dirty="0" smtClean="0"/>
              <a:t>2020 </a:t>
            </a:r>
            <a:r>
              <a:rPr lang="de-DE" dirty="0"/>
              <a:t>– Analysis </a:t>
            </a:r>
            <a:r>
              <a:rPr lang="de-DE" dirty="0" smtClean="0"/>
              <a:t>A 1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/>
              <p:cNvSpPr/>
              <p:nvPr/>
            </p:nvSpPr>
            <p:spPr>
              <a:xfrm>
                <a:off x="8041957" y="98100"/>
                <a:ext cx="201600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i="1" dirty="0">
                          <a:latin typeface="Cambria Math" panose="02040503050406030204" pitchFamily="18" charset="0"/>
                        </a:rPr>
                        <m:t>𝑤</m:t>
                      </m:r>
                      <m:d>
                        <m:dPr>
                          <m:ctrlPr>
                            <a:rPr lang="de-DE" sz="1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de-DE" sz="1400" i="1" dirty="0">
                          <a:latin typeface="Cambria Math" panose="02040503050406030204" pitchFamily="18" charset="0"/>
                        </a:rPr>
                        <m:t>=4⋅</m:t>
                      </m:r>
                      <m:d>
                        <m:dPr>
                          <m:ctrlPr>
                            <a:rPr lang="de-DE" sz="1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de-DE" sz="1400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1957" y="98100"/>
                <a:ext cx="201600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r Verbinder 5"/>
          <p:cNvCxnSpPr/>
          <p:nvPr/>
        </p:nvCxnSpPr>
        <p:spPr>
          <a:xfrm>
            <a:off x="791840" y="3635821"/>
            <a:ext cx="725985" cy="0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>
            <a:off x="5176040" y="6280021"/>
            <a:ext cx="3032624" cy="0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702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3002</Words>
  <Application>Microsoft Office PowerPoint</Application>
  <PresentationFormat>Benutzerdefiniert</PresentationFormat>
  <Paragraphs>184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3" baseType="lpstr">
      <vt:lpstr>Arial</vt:lpstr>
      <vt:lpstr>Calibri</vt:lpstr>
      <vt:lpstr>Cambria Math</vt:lpstr>
      <vt:lpstr>Wingdings</vt:lpstr>
      <vt:lpstr>Wingdings 2</vt:lpstr>
      <vt:lpstr>Galathea</vt:lpstr>
      <vt:lpstr>PowerPoint-Präsentation</vt:lpstr>
      <vt:lpstr>Wahlteil 2020 – Analysis A 1</vt:lpstr>
      <vt:lpstr>Wahlteil 2020 – Analysis A 1</vt:lpstr>
      <vt:lpstr>Wahlteil 2020 – Analysis A 1</vt:lpstr>
      <vt:lpstr>Wahlteil 2020 – Analysis A 1</vt:lpstr>
      <vt:lpstr>Wahlteil 2020 – Analysis A 1</vt:lpstr>
      <vt:lpstr>Wahlteil 2020 – Analysis A 1</vt:lpstr>
      <vt:lpstr>Wahlteil 2020 – Analysis A 1</vt:lpstr>
      <vt:lpstr>Wahlteil 2020 – Analysis A 1</vt:lpstr>
      <vt:lpstr>Wahlteil 2020 – Analysis A 1</vt:lpstr>
      <vt:lpstr>Wahlteil 2020 – Analysis A 1</vt:lpstr>
      <vt:lpstr>Wahlteil 2020 – Analysis A 1</vt:lpstr>
      <vt:lpstr>Wahlteil 2020 – Analysis A 1</vt:lpstr>
      <vt:lpstr>Wahlteil 2020 – Analysis A 1</vt:lpstr>
      <vt:lpstr>Wahlteil 2020 – Analysis A 1</vt:lpstr>
      <vt:lpstr>Wahlteil 2020 – Analysis A 1</vt:lpstr>
      <vt:lpstr>Wahlteil 2020 – Analysis A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300</cp:revision>
  <dcterms:modified xsi:type="dcterms:W3CDTF">2020-12-13T17:50:03Z</dcterms:modified>
</cp:coreProperties>
</file>