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3"/>
  </p:notesMasterIdLst>
  <p:sldIdLst>
    <p:sldId id="256" r:id="rId2"/>
    <p:sldId id="258" r:id="rId3"/>
    <p:sldId id="302" r:id="rId4"/>
    <p:sldId id="283" r:id="rId5"/>
    <p:sldId id="298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4" r:id="rId15"/>
    <p:sldId id="315" r:id="rId16"/>
    <p:sldId id="299" r:id="rId17"/>
    <p:sldId id="300" r:id="rId18"/>
    <p:sldId id="301" r:id="rId19"/>
    <p:sldId id="311" r:id="rId20"/>
    <p:sldId id="312" r:id="rId21"/>
    <p:sldId id="313" r:id="rId22"/>
  </p:sldIdLst>
  <p:sldSz cx="10080625" cy="7559675"/>
  <p:notesSz cx="7559675" cy="10691813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2" autoAdjust="0"/>
  </p:normalViewPr>
  <p:slideViewPr>
    <p:cSldViewPr>
      <p:cViewPr varScale="1">
        <p:scale>
          <a:sx n="95" d="100"/>
          <a:sy n="95" d="100"/>
        </p:scale>
        <p:origin x="1182" y="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B071-2D22-4D06-877C-25E74B38C3CC}" type="datetimeFigureOut">
              <a:rPr lang="de-DE" smtClean="0"/>
              <a:t>11.04.2021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7928-C5BF-4DBD-8378-9BAFE820D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3732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_messner@web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arning-freiburg.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18" Type="http://schemas.openxmlformats.org/officeDocument/2006/relationships/image" Target="../media/image230.png"/><Relationship Id="rId3" Type="http://schemas.openxmlformats.org/officeDocument/2006/relationships/image" Target="../media/image81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17" Type="http://schemas.openxmlformats.org/officeDocument/2006/relationships/image" Target="../media/image220.png"/><Relationship Id="rId2" Type="http://schemas.openxmlformats.org/officeDocument/2006/relationships/image" Target="../media/image29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2.png"/><Relationship Id="rId2" Type="http://schemas.openxmlformats.org/officeDocument/2006/relationships/image" Target="../media/image270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"/>
          <p:cNvSpPr/>
          <p:nvPr/>
        </p:nvSpPr>
        <p:spPr>
          <a:xfrm>
            <a:off x="180001" y="7092000"/>
            <a:ext cx="9720000" cy="0"/>
          </a:xfrm>
          <a:prstGeom prst="line">
            <a:avLst/>
          </a:prstGeom>
          <a:ln>
            <a:solidFill>
              <a:srgbClr val="808080"/>
            </a:solidFill>
          </a:ln>
        </p:spPr>
      </p:sp>
      <p:pic>
        <p:nvPicPr>
          <p:cNvPr id="39" name="Grafi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35440" y="7183440"/>
            <a:ext cx="304920" cy="304920"/>
          </a:xfrm>
          <a:prstGeom prst="rect">
            <a:avLst/>
          </a:prstGeom>
        </p:spPr>
      </p:pic>
      <p:sp>
        <p:nvSpPr>
          <p:cNvPr id="40" name="TextShape 3"/>
          <p:cNvSpPr txBox="1"/>
          <p:nvPr/>
        </p:nvSpPr>
        <p:spPr>
          <a:xfrm>
            <a:off x="612000" y="7115040"/>
            <a:ext cx="9180000" cy="39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 sz="2000" dirty="0">
                <a:hlinkClick r:id="rId3"/>
              </a:rPr>
              <a:t>klaus_messner@web.de</a:t>
            </a:r>
            <a:r>
              <a:rPr lang="de-DE" sz="2000" dirty="0"/>
              <a:t>			     		</a:t>
            </a:r>
            <a:r>
              <a:rPr lang="de-DE" sz="2000" dirty="0">
                <a:hlinkClick r:id="rId4"/>
              </a:rPr>
              <a:t>www.elearning-freiburg.de</a:t>
            </a:r>
            <a:endParaRPr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Abiturprüfung Mathematik </a:t>
            </a:r>
            <a:r>
              <a:rPr lang="de-DE" sz="4400" dirty="0" smtClean="0">
                <a:solidFill>
                  <a:srgbClr val="2300DC"/>
                </a:solidFill>
              </a:rPr>
              <a:t>2020 </a:t>
            </a:r>
            <a:r>
              <a:rPr lang="de-DE" sz="4400" dirty="0">
                <a:solidFill>
                  <a:srgbClr val="2300DC"/>
                </a:solidFill>
              </a:rPr>
              <a:t>Baden-Württemberg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Allgemeinbildende Gymnasien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0000FF"/>
                </a:solidFill>
              </a:rPr>
              <a:t>Wahlteil Analysis </a:t>
            </a:r>
            <a:r>
              <a:rPr lang="de-DE" sz="4400" dirty="0" smtClean="0">
                <a:solidFill>
                  <a:srgbClr val="0000FF"/>
                </a:solidFill>
              </a:rPr>
              <a:t>A 2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Lösung der Aufgaben </a:t>
            </a:r>
          </a:p>
          <a:p>
            <a:pPr marL="0" indent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A </a:t>
            </a:r>
            <a:r>
              <a:rPr lang="de-DE" sz="4400" dirty="0" smtClean="0">
                <a:solidFill>
                  <a:srgbClr val="FF0000"/>
                </a:solidFill>
              </a:rPr>
              <a:t>2.1 </a:t>
            </a:r>
            <a:r>
              <a:rPr lang="de-DE" sz="4400" dirty="0">
                <a:solidFill>
                  <a:srgbClr val="FF0000"/>
                </a:solidFill>
              </a:rPr>
              <a:t>und A </a:t>
            </a:r>
            <a:r>
              <a:rPr lang="de-DE" sz="4400" dirty="0" smtClean="0">
                <a:solidFill>
                  <a:srgbClr val="FF0000"/>
                </a:solidFill>
              </a:rPr>
              <a:t>2.2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b) Höhe der Fahrrinne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Wegen der Symmetrie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hat</a:t>
                </a:r>
                <a:br>
                  <a:rPr lang="de-DE" sz="2200" dirty="0" smtClean="0"/>
                </a:br>
                <a:r>
                  <a:rPr lang="de-DE" sz="2200" dirty="0" smtClean="0"/>
                  <a:t>die Fahrrinne zwischen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de-DE" sz="2200" dirty="0" smtClean="0"/>
                  <a:t> und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=+6</m:t>
                    </m:r>
                  </m:oMath>
                </a14:m>
                <a:r>
                  <a:rPr lang="de-DE" sz="2200" dirty="0" smtClean="0"/>
                  <a:t> eine Breite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de-DE" sz="2200" dirty="0" smtClean="0"/>
                  <a:t> m. Für die Höhe müssen wir folglich somit nur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de-DE" sz="2200" dirty="0" smtClean="0"/>
                  <a:t> berechnen. </a:t>
                </a:r>
                <a:endParaRPr lang="de-D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,265625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,5≈3,23</m:t>
                      </m:r>
                    </m:oMath>
                  </m:oMathPara>
                </a14:m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Bei einer Breite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de-DE" sz="2200" dirty="0" smtClean="0"/>
                  <a:t> m hat die Fahrrinne ungefähr eine Höhe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3,23</m:t>
                    </m:r>
                  </m:oMath>
                </a14:m>
                <a:r>
                  <a:rPr lang="de-DE" sz="2200" dirty="0" smtClean="0"/>
                  <a:t> m.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44" y="1793274"/>
            <a:ext cx="4556235" cy="1085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848624" y="107429"/>
                <a:ext cx="2127827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sSup>
                        <m:sSup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107429"/>
                <a:ext cx="2127827" cy="497059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r Verbinder 15"/>
          <p:cNvCxnSpPr/>
          <p:nvPr/>
        </p:nvCxnSpPr>
        <p:spPr>
          <a:xfrm>
            <a:off x="1204638" y="5065933"/>
            <a:ext cx="865611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Länge der Station</a:t>
                </a:r>
                <a:r>
                  <a:rPr lang="de-DE" sz="2200" b="1" dirty="0"/>
                  <a:t> </a:t>
                </a:r>
                <a:r>
                  <a:rPr lang="de-DE" sz="2200" b="1" dirty="0" smtClean="0"/>
                  <a:t>bei einem Volumen </a:t>
                </a:r>
                <a:r>
                  <a:rPr lang="de-DE" sz="2200" b="1" dirty="0"/>
                  <a:t>von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𝟏𝟏𝟔𝟖</m:t>
                    </m:r>
                  </m:oMath>
                </a14:m>
                <a:r>
                  <a:rPr lang="de-DE" sz="2200" b="1" dirty="0"/>
                  <a:t> m³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Wir berechnen zunächst die gesamte Querschnitts-</a:t>
                </a:r>
                <a:br>
                  <a:rPr lang="de-DE" sz="2200" dirty="0" smtClean="0"/>
                </a:br>
                <a:r>
                  <a:rPr lang="de-DE" sz="2200" dirty="0" err="1" smtClean="0"/>
                  <a:t>fläche</a:t>
                </a:r>
                <a:r>
                  <a:rPr lang="de-DE" sz="2200" dirty="0" smtClean="0"/>
                  <a:t>. Sie besteht aus dem grauen Trapez und der</a:t>
                </a:r>
                <a:br>
                  <a:rPr lang="de-DE" sz="2200" dirty="0" smtClean="0"/>
                </a:br>
                <a:r>
                  <a:rPr lang="de-DE" sz="2200" dirty="0" smtClean="0"/>
                  <a:t>Fläche unter der Kurve zwischen den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-Koordinaten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Für das Trapez gilt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, wobei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 smtClean="0"/>
                  <a:t> die Grundseite,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200" dirty="0" smtClean="0"/>
                  <a:t> die Deckseite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die Höhe des Trapezes ist. Aus der Zeichnung lesen wir ab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 smtClean="0"/>
                  <a:t>. Es folgt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4=24</m:t>
                    </m:r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 smtClean="0"/>
                  <a:t>Für die Fläche unter der Kurve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de-DE" sz="2200" dirty="0" smtClean="0"/>
                  <a:t> benötigen wir zunächst eine Stammfunktion: </a:t>
                </a:r>
                <a:endParaRPr lang="de-DE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1024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sSup>
                        <m:sSup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848624" y="107429"/>
                <a:ext cx="2127827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sSup>
                        <m:sSup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107429"/>
                <a:ext cx="2127827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7416576" y="1835621"/>
            <a:ext cx="2381250" cy="1076325"/>
            <a:chOff x="7416576" y="1835621"/>
            <a:chExt cx="2381250" cy="107632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6576" y="1835621"/>
              <a:ext cx="2381250" cy="10763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hteck 4"/>
                <p:cNvSpPr/>
                <p:nvPr/>
              </p:nvSpPr>
              <p:spPr>
                <a:xfrm>
                  <a:off x="7992640" y="2205743"/>
                  <a:ext cx="5198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" name="Rechteck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640" y="2205743"/>
                  <a:ext cx="51988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hteck 5"/>
                <p:cNvSpPr/>
                <p:nvPr/>
              </p:nvSpPr>
              <p:spPr>
                <a:xfrm>
                  <a:off x="8610993" y="2173916"/>
                  <a:ext cx="5104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" name="Rechtec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993" y="2173916"/>
                  <a:ext cx="51046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1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Damit erhält man in den Grenzen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 dirty="0" smtClean="0"/>
                  <a:t> bis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2200" dirty="0" smtClean="0"/>
                  <a:t> gemäß dem Hauptsatz der Differential- und Integralrechnung:</a:t>
                </a:r>
                <a:endParaRPr lang="de-DE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1024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DE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≈14,93</m:t>
                      </m:r>
                    </m:oMath>
                  </m:oMathPara>
                </a14:m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Die gesamte Querschnittsfläche ist folglich gegeben durch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=2⋅</m:t>
                      </m:r>
                      <m:d>
                        <m:dPr>
                          <m:ctrlPr>
                            <a:rPr lang="de-DE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220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22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14,93+24</m:t>
                          </m:r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≈77,87</m:t>
                      </m:r>
                    </m:oMath>
                  </m:oMathPara>
                </a14:m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Das Volumen der Fahrrinne ist damit gegeben durch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=77,87⋅</m:t>
                      </m:r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=1168</m:t>
                      </m:r>
                    </m:oMath>
                  </m:oMathPara>
                </a14:m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/>
                  <a:t>w</a:t>
                </a:r>
                <a:r>
                  <a:rPr lang="de-DE" sz="2200" dirty="0" smtClean="0"/>
                  <a:t>obei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sz="2200" dirty="0" smtClean="0"/>
                  <a:t> für die Länge der Fahrrinne steht.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8424688" y="67323"/>
                <a:ext cx="1464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=1168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/>
                  <a:t>m³</a:t>
                </a: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688" y="67323"/>
                <a:ext cx="1464760" cy="369332"/>
              </a:xfrm>
              <a:prstGeom prst="rect">
                <a:avLst/>
              </a:prstGeom>
              <a:blipFill>
                <a:blip r:embed="rId3"/>
                <a:stretch>
                  <a:fillRect t="-8197" r="-3333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8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000" dirty="0" smtClean="0"/>
                  <a:t>Wir lösen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77,87⋅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=1168</m:t>
                    </m:r>
                  </m:oMath>
                </a14:m>
                <a:r>
                  <a:rPr lang="de-DE" sz="2000" dirty="0" smtClean="0"/>
                  <a:t> nach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sz="2000" dirty="0" smtClean="0"/>
                  <a:t> auf und erhalten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1168</m:t>
                        </m:r>
                      </m:num>
                      <m:den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77,87</m:t>
                        </m:r>
                      </m:den>
                    </m:f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≈15</m:t>
                    </m:r>
                  </m:oMath>
                </a14:m>
                <a:endParaRPr lang="de-DE" sz="2000" dirty="0" smtClean="0"/>
              </a:p>
              <a:p>
                <a:pPr marL="0" indent="0">
                  <a:buNone/>
                </a:pPr>
                <a:r>
                  <a:rPr lang="de-DE" sz="2000" b="1" dirty="0" smtClean="0"/>
                  <a:t>Ergebnis:</a:t>
                </a:r>
                <a:r>
                  <a:rPr lang="de-DE" sz="2000" dirty="0" smtClean="0"/>
                  <a:t> Die Station hat eine Länge von etwa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de-DE" sz="2000" dirty="0" smtClean="0"/>
                  <a:t> m.</a:t>
                </a:r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pPr marL="0" indent="0">
                  <a:buNone/>
                </a:pPr>
                <a:r>
                  <a:rPr lang="de-DE" sz="2000" b="1" dirty="0" smtClean="0"/>
                  <a:t>c) Trigonometrischer Funktionsterm</a:t>
                </a:r>
                <a:endParaRPr lang="de-DE" sz="2000" b="1" dirty="0"/>
              </a:p>
              <a:p>
                <a:pPr marL="0" indent="0">
                  <a:buNone/>
                </a:pPr>
                <a:r>
                  <a:rPr lang="de-DE" sz="2000" dirty="0"/>
                  <a:t>Wenn wir die Bahnkurve mit einer Sinuswelle darstellen wollen, müssen wir Werte für die allgemeine Form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de-DE" sz="2000" dirty="0"/>
                  <a:t>, wobei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000" dirty="0"/>
                  <a:t> die Amplitude,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000" dirty="0"/>
                  <a:t> die Streckung in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/>
                  <a:t>-Richtung,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000" dirty="0"/>
                  <a:t> die Verschiebung in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/>
                  <a:t>-Richtung und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000" dirty="0"/>
                  <a:t> die Verschiebung in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/>
                  <a:t>-Richtung darstellt. </a:t>
                </a:r>
              </a:p>
              <a:p>
                <a:pPr marL="0" indent="0">
                  <a:buNone/>
                </a:pPr>
                <a:endParaRPr lang="de-DE" sz="800" dirty="0"/>
              </a:p>
              <a:p>
                <a:pPr marL="0" indent="0">
                  <a:buNone/>
                </a:pPr>
                <a:r>
                  <a:rPr lang="de-DE" sz="2000" dirty="0" smtClean="0"/>
                  <a:t>Aus der Zeichnung lesen wir ab </a:t>
                </a:r>
                <a:br>
                  <a:rPr lang="de-DE" sz="2000" dirty="0" smtClean="0"/>
                </a:b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000" dirty="0" smtClean="0"/>
                  <a:t>,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20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000" dirty="0" smtClean="0"/>
                  <a:t>.</a:t>
                </a:r>
                <a:br>
                  <a:rPr lang="de-DE" sz="2000" dirty="0" smtClean="0"/>
                </a:br>
                <a:r>
                  <a:rPr lang="de-DE" sz="2000" dirty="0" smtClean="0"/>
                  <a:t>Die Periode ergibt sich aus dem Abstand der beiden Wellenberge, also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de-DE" sz="2000" dirty="0" smtClean="0"/>
                  <a:t>.</a:t>
                </a:r>
                <a:br>
                  <a:rPr lang="de-DE" sz="2000" dirty="0" smtClean="0"/>
                </a:br>
                <a:r>
                  <a:rPr lang="de-DE" sz="2000" dirty="0" smtClean="0"/>
                  <a:t>Von Minimum zu Maximum haben wir einen Höhenunterschied von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000" dirty="0" smtClean="0"/>
                  <a:t>. </a:t>
                </a:r>
                <a:br>
                  <a:rPr lang="de-DE" sz="2000" dirty="0" smtClean="0"/>
                </a:br>
                <a:r>
                  <a:rPr lang="de-DE" sz="2000" dirty="0" smtClean="0"/>
                  <a:t>Die Amplitude ist die Hälfte,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000" dirty="0" smtClean="0"/>
                  <a:t>.</a:t>
                </a:r>
                <a:endParaRPr lang="de-DE" sz="20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11" r="-678" b="-2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5507984" y="2771725"/>
            <a:ext cx="650346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427" y="4710659"/>
            <a:ext cx="4556235" cy="108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000" dirty="0" smtClean="0"/>
                  <a:t>Aus der Formel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2000" dirty="0" smtClean="0"/>
                  <a:t> erhalten wir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⇔8=</m:t>
                    </m:r>
                    <m:f>
                      <m:f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sz="2000" dirty="0" smtClean="0"/>
                  <a:t> also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000" dirty="0" smtClean="0"/>
                  <a:t>Die Sinus-Funktion schwingt um die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 smtClean="0"/>
                  <a:t>-Achse, unsere Bahnkurve aber um die waagrechte Gerade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000" dirty="0" smtClean="0"/>
                  <a:t>. Die Verschiebung in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 smtClean="0"/>
                  <a:t>-Richtung ist folglich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de-DE" sz="2000" dirty="0" smtClean="0"/>
                  <a:t>Inzwischen haben wir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de-DE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000" dirty="0" smtClean="0"/>
                  <a:t>Die Verschiebung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0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 smtClean="0"/>
                  <a:t>-Richtung kann man sich bildlich verdeutlichen. </a:t>
                </a:r>
              </a:p>
              <a:p>
                <a:pPr marL="0" indent="0">
                  <a:buNone/>
                </a:pPr>
                <a:r>
                  <a:rPr lang="de-DE" sz="2000" dirty="0" smtClean="0"/>
                  <a:t>Wir führen hier aber den rechnerischen Weg vor. </a:t>
                </a:r>
              </a:p>
              <a:p>
                <a:pPr marL="0" indent="0">
                  <a:buNone/>
                </a:pPr>
                <a:r>
                  <a:rPr lang="de-DE" sz="2000" dirty="0" smtClean="0"/>
                  <a:t>Weil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(0|0)</m:t>
                    </m:r>
                  </m:oMath>
                </a14:m>
                <a:r>
                  <a:rPr lang="de-DE" sz="2000" dirty="0" smtClean="0"/>
                  <a:t> auf der Kurve liegt, haben wir: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func>
                  </m:oMath>
                </a14:m>
                <a:r>
                  <a:rPr lang="de-DE" sz="2000" dirty="0" smtClean="0"/>
                  <a:t> 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 −1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lang="de-DE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000" dirty="0" smtClean="0"/>
                  <a:t>Nun ist aber im Hauptintervall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0;2</m:t>
                        </m:r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de-DE" sz="2000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=−1</m:t>
                        </m:r>
                      </m:e>
                    </m:func>
                  </m:oMath>
                </a14:m>
                <a:r>
                  <a:rPr lang="de-DE" sz="2000" dirty="0" smtClean="0"/>
                  <a:t>, d.h. es muss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2000" dirty="0" smtClean="0"/>
                  <a:t> gelten.</a:t>
                </a:r>
                <a:endParaRPr lang="de-DE" sz="20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6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000" dirty="0" smtClean="0"/>
                  <a:t>Nach Kürzen mit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2000" dirty="0" smtClean="0"/>
                  <a:t> folgt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000" dirty="0" smtClean="0"/>
                  <a:t> und nach Multiplikation mit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2000" dirty="0" smtClean="0"/>
                  <a:t> folgt schließlich </a:t>
                </a:r>
                <a:br>
                  <a:rPr lang="de-DE" sz="2000" dirty="0" smtClean="0"/>
                </a:b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de-DE" sz="2000" dirty="0" smtClean="0"/>
                  <a:t>. </a:t>
                </a:r>
                <a:endParaRPr lang="de-DE" sz="2000" dirty="0"/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pPr marL="0" indent="0">
                  <a:buNone/>
                </a:pPr>
                <a:r>
                  <a:rPr lang="de-DE" sz="2000" b="1" dirty="0" smtClean="0"/>
                  <a:t>Ergebnis:</a:t>
                </a:r>
                <a:r>
                  <a:rPr lang="de-DE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000" dirty="0" smtClean="0"/>
                  <a:t>Die Bahnkurve der Station kann näherungsweise durch die Funktion </a:t>
                </a:r>
                <a:br>
                  <a:rPr lang="de-DE" sz="2000" dirty="0" smtClean="0"/>
                </a:b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</m:e>
                            </m:d>
                          </m:e>
                        </m:d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func>
                  </m:oMath>
                </a14:m>
                <a:r>
                  <a:rPr lang="de-DE" sz="2000" dirty="0" smtClean="0"/>
                  <a:t> modelliert werden.</a:t>
                </a:r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 smtClean="0"/>
                  <a:t>Alternativ kann man die Bahnkurve auch mit der Cosinus-Funktion modellieren.</a:t>
                </a:r>
              </a:p>
              <a:p>
                <a:pPr marL="0" indent="0">
                  <a:buNone/>
                </a:pPr>
                <a:r>
                  <a:rPr lang="de-DE" sz="2000" dirty="0" smtClean="0"/>
                  <a:t>In dem Fall erhält man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m:rPr>
                        <m:sty m:val="p"/>
                      </m:rPr>
                      <a:rPr lang="de-DE" sz="2000" i="1" dirty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000" dirty="0" smtClean="0"/>
                  <a:t>.</a:t>
                </a:r>
                <a:endParaRPr lang="de-DE" sz="20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856736" y="107429"/>
                <a:ext cx="102047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736" y="107429"/>
                <a:ext cx="1020472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>
            <a:off x="761696" y="4427909"/>
            <a:ext cx="3353228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3096096" y="5796061"/>
            <a:ext cx="2592288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8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032" y="2195661"/>
            <a:ext cx="2971800" cy="2914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Aufgabe A 2.2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Gegeben ist die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durch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)=4−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200" dirty="0" smtClean="0"/>
                  <a:t>;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Ihr Graph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 smtClean="0"/>
                  <a:t> sowie 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 smtClean="0"/>
                  <a:t> sind in der</a:t>
                </a:r>
                <a:br>
                  <a:rPr lang="de-DE" sz="2200" dirty="0" smtClean="0"/>
                </a:br>
                <a:r>
                  <a:rPr lang="de-DE" sz="2200" dirty="0" smtClean="0"/>
                  <a:t>nebenstehenden Abbildung dargestellt.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Der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de-DE" sz="22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200" dirty="0" smtClean="0"/>
                  <a:t> ist ein Punkt auf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Die Punkte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sind die Ecken eines Rechtecks.</a:t>
                </a:r>
                <a:br>
                  <a:rPr lang="de-DE" sz="2200" dirty="0" smtClean="0"/>
                </a:br>
                <a:r>
                  <a:rPr lang="de-DE" sz="2200" dirty="0" smtClean="0"/>
                  <a:t>Bei Rotation dieses Rechtecks um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-Achse</a:t>
                </a:r>
                <a:br>
                  <a:rPr lang="de-DE" sz="2200" dirty="0" smtClean="0"/>
                </a:br>
                <a:r>
                  <a:rPr lang="de-DE" sz="2200" dirty="0" smtClean="0"/>
                  <a:t>entsteht ein Zylinder.</a:t>
                </a:r>
                <a:br>
                  <a:rPr lang="de-DE" sz="2200" dirty="0" smtClean="0"/>
                </a:br>
                <a:r>
                  <a:rPr lang="de-DE" sz="2200" dirty="0" smtClean="0"/>
                  <a:t>Zeigen Sie, dass das Volumen dieses Zylinders unabhängig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sz="2200" dirty="0" smtClean="0"/>
                  <a:t> ist.</a:t>
                </a:r>
                <a:br>
                  <a:rPr lang="de-DE" sz="2200" dirty="0" smtClean="0"/>
                </a:br>
                <a:r>
                  <a:rPr lang="de-DE" sz="2200" dirty="0" smtClean="0"/>
                  <a:t>Berechnen Sie denjenigen Wert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sz="2200" dirty="0" smtClean="0"/>
                  <a:t>, für den der Inhalt der Mantelfläche des Zylinders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2200" dirty="0" smtClean="0"/>
                  <a:t> beträgt.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							</a:t>
                </a:r>
                <a:r>
                  <a:rPr lang="de-DE" sz="2200" dirty="0" smtClean="0"/>
                  <a:t>	            (4 </a:t>
                </a:r>
                <a:r>
                  <a:rPr lang="de-DE" sz="2200" dirty="0"/>
                  <a:t>VP</a:t>
                </a:r>
                <a:r>
                  <a:rPr lang="de-DE" sz="2200" dirty="0" smtClean="0"/>
                  <a:t>)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814" t="-738" r="-407" b="-8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972740" y="2145421"/>
                <a:ext cx="287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740" y="2145421"/>
                <a:ext cx="287836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Gerader Verbinder 52"/>
          <p:cNvCxnSpPr/>
          <p:nvPr/>
        </p:nvCxnSpPr>
        <p:spPr>
          <a:xfrm>
            <a:off x="8186268" y="3081472"/>
            <a:ext cx="7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>
            <a:off x="8184596" y="2781720"/>
            <a:ext cx="7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7952448" y="2957552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448" y="2957552"/>
                <a:ext cx="284052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7962496" y="2677896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496" y="2677896"/>
                <a:ext cx="284052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Gerader Verbinder 61"/>
          <p:cNvCxnSpPr/>
          <p:nvPr/>
        </p:nvCxnSpPr>
        <p:spPr>
          <a:xfrm>
            <a:off x="8178528" y="4511011"/>
            <a:ext cx="7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7837538" y="4386045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38" y="4386045"/>
                <a:ext cx="380232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/>
              <p:cNvSpPr txBox="1"/>
              <p:nvPr/>
            </p:nvSpPr>
            <p:spPr>
              <a:xfrm>
                <a:off x="8364400" y="3664804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90" name="Textfeld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00" y="3664804"/>
                <a:ext cx="284052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90"/>
              <p:cNvSpPr txBox="1"/>
              <p:nvPr/>
            </p:nvSpPr>
            <p:spPr>
              <a:xfrm>
                <a:off x="8642384" y="3664669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91" name="Textfeld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384" y="3664669"/>
                <a:ext cx="284052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/>
              <p:cNvSpPr txBox="1"/>
              <p:nvPr/>
            </p:nvSpPr>
            <p:spPr>
              <a:xfrm>
                <a:off x="8920368" y="3664804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92" name="Textfeld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368" y="3664804"/>
                <a:ext cx="284052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feld 92"/>
              <p:cNvSpPr txBox="1"/>
              <p:nvPr/>
            </p:nvSpPr>
            <p:spPr>
              <a:xfrm>
                <a:off x="9442848" y="3616941"/>
                <a:ext cx="2863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93" name="Textfeld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848" y="3616941"/>
                <a:ext cx="286360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feld 93"/>
              <p:cNvSpPr txBox="1"/>
              <p:nvPr/>
            </p:nvSpPr>
            <p:spPr>
              <a:xfrm>
                <a:off x="8012736" y="3662997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94" name="Textfeld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36" y="3662997"/>
                <a:ext cx="284052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Gerader Verbinder 94"/>
          <p:cNvCxnSpPr/>
          <p:nvPr/>
        </p:nvCxnSpPr>
        <p:spPr>
          <a:xfrm>
            <a:off x="8493035" y="3611093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/>
          <p:cNvCxnSpPr/>
          <p:nvPr/>
        </p:nvCxnSpPr>
        <p:spPr>
          <a:xfrm>
            <a:off x="8776352" y="3611093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/>
          <p:cNvCxnSpPr/>
          <p:nvPr/>
        </p:nvCxnSpPr>
        <p:spPr>
          <a:xfrm>
            <a:off x="9056008" y="3611093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r Verbinder 97"/>
          <p:cNvCxnSpPr/>
          <p:nvPr/>
        </p:nvCxnSpPr>
        <p:spPr>
          <a:xfrm>
            <a:off x="7902208" y="3611093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/>
          <p:cNvCxnSpPr/>
          <p:nvPr/>
        </p:nvCxnSpPr>
        <p:spPr>
          <a:xfrm>
            <a:off x="7622552" y="3612757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/>
          <p:cNvCxnSpPr/>
          <p:nvPr/>
        </p:nvCxnSpPr>
        <p:spPr>
          <a:xfrm>
            <a:off x="7360698" y="3611085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feld 100"/>
              <p:cNvSpPr txBox="1"/>
              <p:nvPr/>
            </p:nvSpPr>
            <p:spPr>
              <a:xfrm>
                <a:off x="7667760" y="3666484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01" name="Textfeld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760" y="3666484"/>
                <a:ext cx="380232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feld 101"/>
              <p:cNvSpPr txBox="1"/>
              <p:nvPr/>
            </p:nvSpPr>
            <p:spPr>
              <a:xfrm>
                <a:off x="7388104" y="366634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02" name="Textfeld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104" y="3666349"/>
                <a:ext cx="380232" cy="246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2"/>
              <p:cNvSpPr txBox="1"/>
              <p:nvPr/>
            </p:nvSpPr>
            <p:spPr>
              <a:xfrm>
                <a:off x="7184866" y="3666484"/>
                <a:ext cx="2936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b="0" dirty="0" smtClean="0"/>
                  <a:t>-</a:t>
                </a:r>
                <a14:m>
                  <m:oMath xmlns:m="http://schemas.openxmlformats.org/officeDocument/2006/math">
                    <m:r>
                      <a:rPr lang="de-DE" sz="10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de-DE" sz="1000" dirty="0"/>
              </a:p>
            </p:txBody>
          </p:sp>
        </mc:Choice>
        <mc:Fallback xmlns="">
          <p:sp>
            <p:nvSpPr>
              <p:cNvPr id="103" name="Textfeld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66" y="3666484"/>
                <a:ext cx="293670" cy="246221"/>
              </a:xfrm>
              <a:prstGeom prst="rect">
                <a:avLst/>
              </a:prstGeom>
              <a:blipFill>
                <a:blip r:embed="rId13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Gerader Verbinder 103"/>
          <p:cNvCxnSpPr/>
          <p:nvPr/>
        </p:nvCxnSpPr>
        <p:spPr>
          <a:xfrm>
            <a:off x="8193715" y="3369221"/>
            <a:ext cx="7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04"/>
          <p:cNvCxnSpPr/>
          <p:nvPr/>
        </p:nvCxnSpPr>
        <p:spPr>
          <a:xfrm>
            <a:off x="8180200" y="3929852"/>
            <a:ext cx="7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feld 105"/>
              <p:cNvSpPr txBox="1"/>
              <p:nvPr/>
            </p:nvSpPr>
            <p:spPr>
              <a:xfrm>
                <a:off x="7960824" y="3222521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06" name="Textfeld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824" y="3222521"/>
                <a:ext cx="284052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feld 106"/>
              <p:cNvSpPr txBox="1"/>
              <p:nvPr/>
            </p:nvSpPr>
            <p:spPr>
              <a:xfrm>
                <a:off x="7839210" y="3804886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07" name="Textfeld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10" y="3804886"/>
                <a:ext cx="380232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Gerader Verbinder 107"/>
          <p:cNvCxnSpPr/>
          <p:nvPr/>
        </p:nvCxnSpPr>
        <p:spPr>
          <a:xfrm>
            <a:off x="8181238" y="4222926"/>
            <a:ext cx="7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feld 108"/>
              <p:cNvSpPr txBox="1"/>
              <p:nvPr/>
            </p:nvSpPr>
            <p:spPr>
              <a:xfrm>
                <a:off x="7840248" y="4097960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09" name="Textfeld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248" y="4097960"/>
                <a:ext cx="380232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Gerader Verbinder 109"/>
          <p:cNvCxnSpPr/>
          <p:nvPr/>
        </p:nvCxnSpPr>
        <p:spPr>
          <a:xfrm>
            <a:off x="8186273" y="2505408"/>
            <a:ext cx="7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feld 110"/>
              <p:cNvSpPr txBox="1"/>
              <p:nvPr/>
            </p:nvSpPr>
            <p:spPr>
              <a:xfrm>
                <a:off x="7964173" y="2401584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11" name="Textfeld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73" y="2401584"/>
                <a:ext cx="284052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feld 111"/>
              <p:cNvSpPr txBox="1"/>
              <p:nvPr/>
            </p:nvSpPr>
            <p:spPr>
              <a:xfrm>
                <a:off x="9210708" y="3659388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12" name="Textfeld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708" y="3659388"/>
                <a:ext cx="284052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Gerader Verbinder 112"/>
          <p:cNvCxnSpPr/>
          <p:nvPr/>
        </p:nvCxnSpPr>
        <p:spPr>
          <a:xfrm>
            <a:off x="9346348" y="3605677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feld 113"/>
              <p:cNvSpPr txBox="1"/>
              <p:nvPr/>
            </p:nvSpPr>
            <p:spPr>
              <a:xfrm>
                <a:off x="6818744" y="3659388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14" name="Textfeld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744" y="3659388"/>
                <a:ext cx="380232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Gerader Verbinder 114"/>
          <p:cNvCxnSpPr/>
          <p:nvPr/>
        </p:nvCxnSpPr>
        <p:spPr>
          <a:xfrm>
            <a:off x="7068256" y="3605677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 smtClean="0"/>
                  <a:t>Für jeden Punkt auf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 smtClean="0"/>
                  <a:t> begrenzen die zugehörige Tangente an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smtClean="0"/>
                  <a:t>, </a:t>
                </a:r>
                <a:r>
                  <a:rPr lang="de-DE" sz="2200" smtClean="0"/>
                  <a:t>die </a:t>
                </a:r>
                <a:r>
                  <a:rPr lang="de-DE" sz="2200" dirty="0" smtClean="0"/>
                  <a:t>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und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-Achse ein Dreieck. Für einen solchen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mit positiver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-Koordinate ist dieses Dreieck gleichschenklig.</a:t>
                </a:r>
                <a:br>
                  <a:rPr lang="de-DE" sz="2200" dirty="0" smtClean="0"/>
                </a:br>
                <a:r>
                  <a:rPr lang="de-DE" sz="2200" dirty="0" smtClean="0"/>
                  <a:t>Berechnen Sie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-Koordinate dieses Punktes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							</a:t>
                </a:r>
                <a:r>
                  <a:rPr lang="de-DE" sz="2200" dirty="0" smtClean="0"/>
                  <a:t>	            (2 </a:t>
                </a:r>
                <a:r>
                  <a:rPr lang="de-DE" sz="2200" dirty="0"/>
                  <a:t>VP</a:t>
                </a:r>
                <a:r>
                  <a:rPr lang="de-DE" sz="2200" dirty="0" smtClean="0"/>
                  <a:t>)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0" dirty="0" smtClean="0"/>
                  <a:t>c)  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ist der Graph der Funktion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sSup>
                          <m:s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 smtClean="0"/>
                  <a:t> geht durch eine Streckung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-Richtung und eine Streckung in </a:t>
                </a:r>
                <a:r>
                  <a:rPr lang="de-DE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sz="2200" i="1" dirty="0" smtClean="0">
                    <a:latin typeface="Cambria Math" panose="02040503050406030204" pitchFamily="18" charset="0"/>
                  </a:rPr>
                </a:br>
                <a:r>
                  <a:rPr lang="de-DE" sz="2200" i="1" dirty="0" smtClean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-Richtung aus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hervor.</a:t>
                </a:r>
                <a:br>
                  <a:rPr lang="de-DE" sz="2200" dirty="0" smtClean="0"/>
                </a:br>
                <a:r>
                  <a:rPr lang="de-DE" sz="2200" dirty="0" smtClean="0"/>
                  <a:t>      Ermitteln Sie die beiden zugehörigen Streckfaktoren.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								            (2 VP)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1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</a:rPr>
                  <a:t>Lösung Aufgabe A 2.2 a)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Punkte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de-DE" sz="22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in das Koordinatensystem eingezeichnet</a:t>
                </a:r>
                <a:br>
                  <a:rPr lang="de-DE" sz="2200" dirty="0" smtClean="0"/>
                </a:br>
                <a:r>
                  <a:rPr lang="de-DE" sz="2200" dirty="0" smtClean="0"/>
                  <a:t>liefern etwa nebenstehendes Rechteck.</a:t>
                </a:r>
                <a:br>
                  <a:rPr lang="de-DE" sz="2200" dirty="0" smtClean="0"/>
                </a:br>
                <a:endParaRPr lang="de-DE" sz="8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Rotiert dieses Rechtecks um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-Achse,</a:t>
                </a:r>
                <a:br>
                  <a:rPr lang="de-DE" sz="2200" dirty="0" smtClean="0"/>
                </a:br>
                <a:r>
                  <a:rPr lang="de-DE" sz="2200" dirty="0" smtClean="0"/>
                  <a:t>so entsteht ein Zylinder mir Radius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sz="2200" dirty="0" smtClean="0"/>
                  <a:t> </a:t>
                </a:r>
                <a:br>
                  <a:rPr lang="de-DE" sz="2200" dirty="0" smtClean="0"/>
                </a:br>
                <a:r>
                  <a:rPr lang="de-DE" sz="2200" dirty="0" smtClean="0"/>
                  <a:t>und Höhe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sz="2200" dirty="0" smtClean="0"/>
                  <a:t>, wie man an den Koordinaten</a:t>
                </a:r>
                <a:br>
                  <a:rPr lang="de-DE" sz="2200" dirty="0" smtClean="0"/>
                </a:br>
                <a:r>
                  <a:rPr lang="de-DE" sz="2200" dirty="0" smtClean="0"/>
                  <a:t>ablesen kann.</a:t>
                </a:r>
                <a:br>
                  <a:rPr lang="de-DE" sz="2200" dirty="0" smtClean="0"/>
                </a:br>
                <a:endParaRPr lang="de-DE" sz="8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Das Volumen des Zylinders ist gegeben mit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Somit haben wir: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4−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f>
                                <m:f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8712720" y="62932"/>
                <a:ext cx="131548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)=4−</m:t>
                      </m:r>
                      <m:f>
                        <m:f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720" y="62932"/>
                <a:ext cx="1315488" cy="4962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84423" y="1765492"/>
            <a:ext cx="2771775" cy="174307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65372" y="3928549"/>
            <a:ext cx="28098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Es folgt: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4−</m:t>
                        </m:r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f>
                              <m:f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b="1" dirty="0"/>
                  <a:t>Ergebnis:</a:t>
                </a:r>
                <a:r>
                  <a:rPr lang="de-DE" sz="2200" dirty="0"/>
                  <a:t> Das Volumen des Zylinders ist, wie behauptet, unabhängig 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sz="2200" dirty="0"/>
                  <a:t> und beträgt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0" indent="0">
                  <a:buNone/>
                </a:pPr>
                <a:r>
                  <a:rPr lang="de-DE" sz="2200" b="1" dirty="0" smtClean="0"/>
                  <a:t>Wert für u, so dass die Mantelfläche des Zylinders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de-DE" sz="2200" b="1" dirty="0" smtClean="0"/>
                  <a:t> beträgt.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Mantelfläche eines Zylinders ist gegeben durch die Formel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𝑟h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=4−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=4−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4−</m:t>
                        </m:r>
                        <m:f>
                          <m:f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de-DE" sz="22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2200" dirty="0" smtClean="0"/>
                  <a:t> folgt durch Einsetzen: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 =2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Division durch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liefert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de-DE" sz="2200" dirty="0" smtClean="0"/>
                  <a:t> und damit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</a:t>
                </a:r>
                <a:br>
                  <a:rPr lang="de-DE" sz="2200" dirty="0" smtClean="0"/>
                </a:br>
                <a:r>
                  <a:rPr lang="de-DE" sz="2200" dirty="0" smtClean="0"/>
                  <a:t>Für den Wert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 smtClean="0"/>
                  <a:t> hat die Mantelfläche des Zylinders den Wert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2200" dirty="0" smtClean="0"/>
                  <a:t>. 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8712720" y="62932"/>
                <a:ext cx="1315488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)=4−</m:t>
                      </m:r>
                      <m:f>
                        <m:f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720" y="62932"/>
                <a:ext cx="1315488" cy="4962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/>
          <p:cNvCxnSpPr/>
          <p:nvPr/>
        </p:nvCxnSpPr>
        <p:spPr>
          <a:xfrm>
            <a:off x="2304008" y="6517813"/>
            <a:ext cx="72008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2152791" y="3235589"/>
            <a:ext cx="871297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7170408" y="2843733"/>
            <a:ext cx="205988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Aufgabe A 2.1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nebenstehende Abbildung zeigt eine Station</a:t>
                </a:r>
                <a:br>
                  <a:rPr lang="de-DE" sz="2200" dirty="0" smtClean="0"/>
                </a:br>
                <a:r>
                  <a:rPr lang="de-DE" sz="2200" dirty="0" smtClean="0"/>
                  <a:t>in einem </a:t>
                </a:r>
                <a:r>
                  <a:rPr lang="de-DE" sz="2200" dirty="0" err="1" smtClean="0"/>
                  <a:t>Bikepark</a:t>
                </a:r>
                <a:r>
                  <a:rPr lang="de-DE" sz="2200" dirty="0" smtClean="0"/>
                  <a:t>, die aus zwei seitlichen Wällen </a:t>
                </a:r>
                <a:br>
                  <a:rPr lang="de-DE" sz="2200" dirty="0" smtClean="0"/>
                </a:br>
                <a:r>
                  <a:rPr lang="de-DE" sz="2200" dirty="0" smtClean="0"/>
                  <a:t>und einer Fahrrinne besteht. </a:t>
                </a:r>
                <a:br>
                  <a:rPr lang="de-DE" sz="2200" dirty="0" smtClean="0"/>
                </a:br>
                <a:r>
                  <a:rPr lang="de-DE" sz="2200" dirty="0" smtClean="0"/>
                  <a:t>Die Abbildung in der Anlage zeigt modellhaft ihren Querschnitt. Dabei wird die Fahrrinne durch den Graphen einer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im Bereich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−8≤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≤8</m:t>
                    </m:r>
                  </m:oMath>
                </a14:m>
                <a:r>
                  <a:rPr lang="de-DE" sz="2200" dirty="0" smtClean="0"/>
                  <a:t> modelliert (Angaben in Meter). Die Querschnitte der Wälle sind grau markiert. Der horizontale Untergrund wird im Querschnitt durch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 beschrieben. Die Station hat auf der gesamten Länge den in der Abbildung gezeigten Querschnitt.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8" y="2195661"/>
            <a:ext cx="24479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b)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sz="2200" b="1" dirty="0" smtClean="0"/>
                  <a:t>-Koordinate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Das Dreieck ist bei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rechtwinklig.</a:t>
                </a:r>
                <a:br>
                  <a:rPr lang="de-DE" sz="2200" dirty="0" smtClean="0"/>
                </a:br>
                <a:r>
                  <a:rPr lang="de-DE" sz="2200" dirty="0" smtClean="0"/>
                  <a:t>Wenn es auch noch gleichschenklig sein soll,</a:t>
                </a:r>
                <a:br>
                  <a:rPr lang="de-DE" sz="2200" dirty="0" smtClean="0"/>
                </a:br>
                <a:r>
                  <a:rPr lang="de-DE" sz="2200" dirty="0" smtClean="0"/>
                  <a:t>dann habe die beiden Innenwinkel 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einen Wert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Somit muss die Tangente, auf der die Hypotenuse des Dreiecks liegt, eine Steigung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de-DE" sz="2200" dirty="0" smtClean="0"/>
                  <a:t> haben, was wiederum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 smtClean="0"/>
                  <a:t> bedeutet.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400" i="1" dirty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=4−4</m:t>
                    </m:r>
                    <m:sSup>
                      <m:sSup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de-DE" sz="2400" dirty="0" smtClean="0"/>
                  <a:t> folgt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2400" dirty="0" smtClean="0"/>
                  <a:t>.</a:t>
                </a:r>
                <a:endParaRPr lang="de-DE" sz="2400" dirty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=1⇒8=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Der gesuchte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hat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-Koordinate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p:pic>
        <p:nvPicPr>
          <p:cNvPr id="64" name="Grafik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134" y="1763613"/>
            <a:ext cx="2790825" cy="1847850"/>
          </a:xfrm>
          <a:prstGeom prst="rect">
            <a:avLst/>
          </a:prstGeom>
        </p:spPr>
      </p:pic>
      <p:cxnSp>
        <p:nvCxnSpPr>
          <p:cNvPr id="65" name="Gerader Verbinder 64"/>
          <p:cNvCxnSpPr/>
          <p:nvPr/>
        </p:nvCxnSpPr>
        <p:spPr>
          <a:xfrm>
            <a:off x="5214607" y="6228109"/>
            <a:ext cx="169791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0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c) Streckfaktoren 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Damit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 smtClean="0"/>
                  <a:t> aus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hervorgehen kann, müssen wir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200" dirty="0" smtClean="0"/>
                  <a:t> so finden, dass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 smtClean="0"/>
                  <a:t> gilt.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Es muss demnach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 dirty="0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4−</m:t>
                        </m:r>
                        <m:f>
                          <m:fPr>
                            <m:ctrlPr>
                              <a:rPr lang="de-DE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de-DE" sz="2200" dirty="0" smtClean="0"/>
                  <a:t> gelten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 smtClean="0"/>
                  <a:t> erhalten wir: </a:t>
                </a:r>
                <a14:m>
                  <m:oMath xmlns:m="http://schemas.openxmlformats.org/officeDocument/2006/math"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1800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4−</m:t>
                        </m:r>
                        <m:f>
                          <m:fPr>
                            <m:ctrlPr>
                              <a:rPr lang="de-DE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 folgt weiter: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de-DE" sz="2200" b="0" dirty="0" smtClean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Die Streckfaktoren sind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 smtClean="0"/>
                  <a:t> für die Streckung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-Richtung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200" dirty="0" smtClean="0"/>
                  <a:t> für die Streckung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-Richtung.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p:cxnSp>
        <p:nvCxnSpPr>
          <p:cNvPr id="65" name="Gerader Verbinder 64"/>
          <p:cNvCxnSpPr/>
          <p:nvPr/>
        </p:nvCxnSpPr>
        <p:spPr>
          <a:xfrm>
            <a:off x="4556352" y="5508029"/>
            <a:ext cx="72008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496696" y="54387"/>
                <a:ext cx="1459438" cy="703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1400" dirty="0" smtClean="0"/>
                  <a:t>: </a:t>
                </a:r>
                <a14:m>
                  <m:oMath xmlns:m="http://schemas.openxmlformats.org/officeDocument/2006/math"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 dirty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sSup>
                          <m:sSupPr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1400" dirty="0" smtClean="0"/>
              </a:p>
              <a:p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1400" dirty="0"/>
                  <a:t>: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 dirty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96" y="54387"/>
                <a:ext cx="1459438" cy="703013"/>
              </a:xfrm>
              <a:prstGeom prst="rect">
                <a:avLst/>
              </a:prstGeom>
              <a:blipFill>
                <a:blip r:embed="rId3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/>
          <p:cNvCxnSpPr/>
          <p:nvPr/>
        </p:nvCxnSpPr>
        <p:spPr>
          <a:xfrm>
            <a:off x="785294" y="6012085"/>
            <a:ext cx="654618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0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b="1" dirty="0" smtClean="0"/>
              <a:t>Abbildung zu Aufgabe A 2.1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75401" y="2771725"/>
            <a:ext cx="9062721" cy="2160240"/>
            <a:chOff x="675401" y="2771725"/>
            <a:chExt cx="9062721" cy="216024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1" y="2771725"/>
              <a:ext cx="9062721" cy="2160240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2221836" y="3357837"/>
              <a:ext cx="988249" cy="93610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Gleichschenkliges Dreieck 4"/>
            <p:cNvSpPr/>
            <p:nvPr/>
          </p:nvSpPr>
          <p:spPr>
            <a:xfrm>
              <a:off x="1280451" y="3342736"/>
              <a:ext cx="953265" cy="961253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7188287" y="3367885"/>
              <a:ext cx="968776" cy="93610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/>
            <p:cNvSpPr/>
            <p:nvPr/>
          </p:nvSpPr>
          <p:spPr>
            <a:xfrm>
              <a:off x="8119292" y="3358636"/>
              <a:ext cx="953265" cy="951736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172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Bearbeiten Sie die folgenden Aufgabenstellungen anhand des Graphen in der Anlage.</a:t>
                </a:r>
                <a:br>
                  <a:rPr lang="de-DE" sz="2200" dirty="0" smtClean="0"/>
                </a:br>
                <a:r>
                  <a:rPr lang="de-DE" sz="2200" dirty="0" smtClean="0"/>
                  <a:t>Bestimmen Sie die Breite der Fahrrinne in einer Höhe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200" dirty="0" smtClean="0"/>
                  <a:t> m über dem Untergrund.</a:t>
                </a:r>
                <a:br>
                  <a:rPr lang="de-DE" sz="2200" dirty="0" smtClean="0"/>
                </a:br>
                <a:r>
                  <a:rPr lang="de-DE" sz="2200" dirty="0" smtClean="0"/>
                  <a:t>Ermitteln Sie die mittlere Steigung zwischen den im Modell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bezeichneten Punkten.</a:t>
                </a:r>
                <a:br>
                  <a:rPr lang="de-DE" sz="2200" dirty="0" smtClean="0"/>
                </a:br>
                <a:r>
                  <a:rPr lang="de-DE" sz="2200" dirty="0" smtClean="0"/>
                  <a:t>Bestimmen Sie die maximale Steigung der Fahrrinne.</a:t>
                </a:r>
                <a:br>
                  <a:rPr lang="de-DE" sz="2200" dirty="0" smtClean="0"/>
                </a:br>
                <a:r>
                  <a:rPr lang="de-DE" sz="2200" dirty="0" smtClean="0"/>
                  <a:t>Begründen Sie, dass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keine ganzrationale Funktion zweiten Grades sein kann.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								         (4,5 VP)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6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/>
                  <a:t>Es ist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1024</m:t>
                        </m:r>
                      </m:den>
                    </m:f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>Berechnen Sie die Höhe, in der die Fahrrinne eine Breite 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de-DE" sz="2200" dirty="0"/>
                  <a:t> m hat.</a:t>
                </a:r>
                <a:br>
                  <a:rPr lang="de-DE" sz="2200" dirty="0"/>
                </a:br>
                <a:r>
                  <a:rPr lang="de-DE" sz="2200" dirty="0"/>
                  <a:t>Das verbaute Material hat ein Gesamtvolumen von 1168 m³.</a:t>
                </a:r>
                <a:br>
                  <a:rPr lang="de-DE" sz="2200" dirty="0"/>
                </a:br>
                <a:r>
                  <a:rPr lang="de-DE" sz="2200" dirty="0"/>
                  <a:t>Ermitteln Sie die Länge der Station.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								            (5 VP)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457200" indent="-457200">
                  <a:buClrTx/>
                  <a:buSzPct val="100000"/>
                  <a:buFont typeface="+mj-lt"/>
                  <a:buAutoNum type="alphaLcParenR" startAt="3"/>
                </a:pPr>
                <a:r>
                  <a:rPr lang="de-DE" sz="2200" dirty="0" smtClean="0"/>
                  <a:t>Die abgebildete Fahrrinne lässt sich auch näherungsweise durch den Graphen einer trigonometrischen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modellieren, der die Punkte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als Extrempunkte besitzt.</a:t>
                </a:r>
                <a:br>
                  <a:rPr lang="de-DE" sz="2200" dirty="0" smtClean="0"/>
                </a:br>
                <a:r>
                  <a:rPr lang="de-DE" sz="2200" dirty="0" smtClean="0"/>
                  <a:t>Bestimmen Sie einen möglichen Funktionsterm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								         (2,5 VP)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r="-12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3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</a:rPr>
                  <a:t>Lösung Aufgabe A 2.1</a:t>
                </a:r>
              </a:p>
              <a:p>
                <a:pPr marL="0" indent="0">
                  <a:buNone/>
                </a:pPr>
                <a:r>
                  <a:rPr lang="de-DE" sz="2200" b="1" dirty="0" smtClean="0"/>
                  <a:t>a) Breite der Fahrrinne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de-DE" sz="2200" b="1" dirty="0" smtClean="0"/>
                  <a:t> m über dem Untergrund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Man zeichne eine waagrechte Linie in Höhe 1 und lese die x-Koordinaten der beiden Schnittpunkte mit der Fahrrinne ab. Daraus ergibt sich das</a:t>
                </a:r>
              </a:p>
              <a:p>
                <a:pPr marL="0" indent="0">
                  <a:buNone/>
                </a:pPr>
                <a:r>
                  <a:rPr lang="de-DE" sz="2200" b="1" dirty="0" smtClean="0"/>
                  <a:t>Ergebnis: </a:t>
                </a:r>
                <a:r>
                  <a:rPr lang="de-DE" sz="2200" dirty="0" smtClean="0"/>
                  <a:t>Die Fahrrinne ist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200" dirty="0" smtClean="0"/>
                  <a:t> m über dem Untergrund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sz="2200" dirty="0" smtClean="0"/>
                  <a:t> m breit.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97" y="2915741"/>
            <a:ext cx="6952230" cy="1656184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4526208" y="3923853"/>
            <a:ext cx="10486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4474296" y="3960010"/>
            <a:ext cx="0" cy="2895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4458392" y="3902085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5590424" y="3897901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5760392" y="3768117"/>
                <a:ext cx="43633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de-DE" sz="1200" b="1" dirty="0">
                    <a:solidFill>
                      <a:srgbClr val="C00000"/>
                    </a:solidFill>
                  </a:rPr>
                  <a:t> m</a:t>
                </a:r>
                <a:endParaRPr lang="de-DE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392" y="3768117"/>
                <a:ext cx="436338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4238176" y="4244686"/>
                <a:ext cx="4267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de-DE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176" y="4244686"/>
                <a:ext cx="42672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/>
          <p:cNvCxnSpPr/>
          <p:nvPr/>
        </p:nvCxnSpPr>
        <p:spPr>
          <a:xfrm>
            <a:off x="5611656" y="3953997"/>
            <a:ext cx="0" cy="2895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5449088" y="4238673"/>
                <a:ext cx="3113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de-DE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88" y="4238673"/>
                <a:ext cx="31130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r Verbinder 24"/>
          <p:cNvCxnSpPr/>
          <p:nvPr/>
        </p:nvCxnSpPr>
        <p:spPr>
          <a:xfrm>
            <a:off x="6840512" y="6012085"/>
            <a:ext cx="1152128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Mittlere Steigung zwischen den Punkten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de-DE" sz="2200" b="1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de-DE" sz="2200" b="1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Die Punkte haben die Koordinaten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Daraus ergibt sich die mittlere Steigung zu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4−0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8−0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Die mittlere Steigung zwischen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beträgt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b="1" dirty="0" smtClean="0"/>
                  <a:t>Maximale </a:t>
                </a:r>
                <a:r>
                  <a:rPr lang="de-DE" sz="2200" b="1" dirty="0"/>
                  <a:t>Steigung 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Dem Augenschein nach haben wir die maximale Steigung ungefähr bei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-Koordinate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4,5</m:t>
                    </m:r>
                  </m:oMath>
                </a14:m>
                <a:r>
                  <a:rPr lang="de-DE" sz="2200" dirty="0" smtClean="0"/>
                  <a:t> (also im Wendepunkt).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Wir legen dort die Tangente an und bestimmen aus einem geeigneten Steigungsdreieck die Steigung.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p:cxnSp>
        <p:nvCxnSpPr>
          <p:cNvPr id="16" name="Gerader Verbinder 15"/>
          <p:cNvCxnSpPr/>
          <p:nvPr/>
        </p:nvCxnSpPr>
        <p:spPr>
          <a:xfrm>
            <a:off x="7272560" y="3779837"/>
            <a:ext cx="288032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 smtClean="0"/>
                  <a:t>Die Breite des Steigungsdreiecks liest man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200" dirty="0" smtClean="0"/>
                  <a:t> m und die Höhe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200" dirty="0" smtClean="0"/>
                  <a:t> m ab.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Steigung ist dann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Die maximale Steigung beträgt ungefähr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0,75</m:t>
                    </m:r>
                  </m:oMath>
                </a14:m>
                <a:r>
                  <a:rPr lang="de-DE" sz="2200" dirty="0" smtClean="0"/>
                  <a:t>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0" y="1845829"/>
            <a:ext cx="9025276" cy="2150032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5895632" y="3153533"/>
            <a:ext cx="1048600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>
            <a:cxnSpLocks noChangeAspect="1"/>
          </p:cNvCxnSpPr>
          <p:nvPr/>
        </p:nvCxnSpPr>
        <p:spPr>
          <a:xfrm flipH="1">
            <a:off x="5895632" y="2409881"/>
            <a:ext cx="1018456" cy="750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290408" y="2842061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6306312" y="2829684"/>
            <a:ext cx="0" cy="82623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6076121" y="3658747"/>
                <a:ext cx="46038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de-DE" sz="1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de-DE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121" y="3658747"/>
                <a:ext cx="460382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r Verbinder 24"/>
          <p:cNvCxnSpPr/>
          <p:nvPr/>
        </p:nvCxnSpPr>
        <p:spPr>
          <a:xfrm>
            <a:off x="6428560" y="5868069"/>
            <a:ext cx="715381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6914088" y="2411685"/>
            <a:ext cx="0" cy="741848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Warum ist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de-DE" sz="2200" b="1" dirty="0" smtClean="0"/>
                  <a:t> keine ganzrationale Funktion zweiten Grades?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Weil eine ganzrationale Funktion zweiten Grades nur einen „Buckel“ </a:t>
                </a:r>
                <a:br>
                  <a:rPr lang="de-DE" sz="2200" dirty="0" smtClean="0"/>
                </a:br>
                <a:r>
                  <a:rPr lang="de-DE" sz="2200" dirty="0" smtClean="0"/>
                  <a:t>(Hoch- oder Tiefpunkt) die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aber drei „Buckel“ hat, </a:t>
                </a:r>
                <a:br>
                  <a:rPr lang="de-DE" sz="2200" dirty="0" smtClean="0"/>
                </a:br>
                <a:r>
                  <a:rPr lang="de-DE" sz="2200" dirty="0" smtClean="0"/>
                  <a:t>nämlich 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Wahlteil</a:t>
            </a:r>
            <a:r>
              <a:rPr lang="de-DE" dirty="0"/>
              <a:t> </a:t>
            </a:r>
            <a:r>
              <a:rPr lang="de-DE" dirty="0" smtClean="0"/>
              <a:t>2020 </a:t>
            </a:r>
            <a:r>
              <a:rPr lang="de-DE" dirty="0"/>
              <a:t>– Analysis </a:t>
            </a:r>
            <a:r>
              <a:rPr lang="de-DE" dirty="0" smtClean="0"/>
              <a:t>A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3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2916</Words>
  <Application>Microsoft Office PowerPoint</Application>
  <PresentationFormat>Benutzerdefiniert</PresentationFormat>
  <Paragraphs>167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Wingdings</vt:lpstr>
      <vt:lpstr>Wingdings 2</vt:lpstr>
      <vt:lpstr>Galathea</vt:lpstr>
      <vt:lpstr>PowerPoint-Präsentation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  <vt:lpstr>Wahlteil 2020 – Analysis A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290</cp:revision>
  <dcterms:modified xsi:type="dcterms:W3CDTF">2021-04-11T15:08:32Z</dcterms:modified>
</cp:coreProperties>
</file>