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7" r:id="rId1"/>
  </p:sldMasterIdLst>
  <p:notesMasterIdLst>
    <p:notesMasterId r:id="rId17"/>
  </p:notesMasterIdLst>
  <p:sldIdLst>
    <p:sldId id="256" r:id="rId2"/>
    <p:sldId id="258" r:id="rId3"/>
    <p:sldId id="259" r:id="rId4"/>
    <p:sldId id="272" r:id="rId5"/>
    <p:sldId id="273" r:id="rId6"/>
    <p:sldId id="274" r:id="rId7"/>
    <p:sldId id="281" r:id="rId8"/>
    <p:sldId id="279" r:id="rId9"/>
    <p:sldId id="280" r:id="rId10"/>
    <p:sldId id="286" r:id="rId11"/>
    <p:sldId id="282" r:id="rId12"/>
    <p:sldId id="283" r:id="rId13"/>
    <p:sldId id="284" r:id="rId14"/>
    <p:sldId id="285" r:id="rId15"/>
    <p:sldId id="287" r:id="rId16"/>
  </p:sldIdLst>
  <p:sldSz cx="10080625" cy="7559675"/>
  <p:notesSz cx="7559675" cy="10691813"/>
  <p:defaultTextStyle>
    <a:defPPr>
      <a:defRPr lang="de-DE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65" autoAdjust="0"/>
  </p:normalViewPr>
  <p:slideViewPr>
    <p:cSldViewPr>
      <p:cViewPr varScale="1">
        <p:scale>
          <a:sx n="101" d="100"/>
          <a:sy n="101" d="100"/>
        </p:scale>
        <p:origin x="1014" y="10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8B071-2D22-4D06-877C-25E74B38C3CC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47928-C5BF-4DBD-8378-9BAFE820D3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0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47928-C5BF-4DBD-8378-9BAFE820D397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8639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47928-C5BF-4DBD-8378-9BAFE820D397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405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47928-C5BF-4DBD-8378-9BAFE820D397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6256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6581957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10081" y="6672673"/>
            <a:ext cx="2479834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600801" y="6662594"/>
            <a:ext cx="7479824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84005" y="6689617"/>
            <a:ext cx="2268141" cy="755968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299001" y="260740"/>
            <a:ext cx="6468401" cy="40248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820547" y="251989"/>
            <a:ext cx="924057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224448" y="6887706"/>
            <a:ext cx="2436151" cy="402483"/>
          </a:xfrm>
        </p:spPr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4033" y="6887492"/>
            <a:ext cx="6144378" cy="402483"/>
          </a:xfrm>
        </p:spPr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6720767" y="0"/>
            <a:ext cx="352822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771170" y="671971"/>
            <a:ext cx="252016" cy="688770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771170" y="0"/>
            <a:ext cx="252016" cy="5879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6603191" y="159228"/>
            <a:ext cx="587975" cy="269518"/>
          </a:xfrm>
        </p:spPr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1" y="337321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1" y="1769040"/>
            <a:ext cx="9071640" cy="438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 anchor="t"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679928"/>
            <a:ext cx="10080625" cy="125994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763924"/>
            <a:ext cx="1428089" cy="109195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512094" y="1763924"/>
            <a:ext cx="8568531" cy="109195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931917"/>
            <a:ext cx="1428089" cy="773468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887704"/>
            <a:ext cx="588036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 anchor="ctr"/>
          <a:lstStyle>
            <a:lvl1pPr algn="l">
              <a:buNone/>
              <a:defRPr sz="4900" b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10081" y="5039783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10081" y="5140579"/>
            <a:ext cx="1612900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703626" y="5130500"/>
            <a:ext cx="8376999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 anchor="ctr"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596099" y="0"/>
            <a:ext cx="110887" cy="7569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888427" y="6887704"/>
            <a:ext cx="2940182" cy="402483"/>
          </a:xfrm>
        </p:spPr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5144778"/>
            <a:ext cx="1596099" cy="731472"/>
          </a:xfrm>
        </p:spPr>
        <p:txBody>
          <a:bodyPr rtlCol="0"/>
          <a:lstStyle>
            <a:lvl1pPr>
              <a:defRPr sz="3100"/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764109" y="6887490"/>
            <a:ext cx="5040313" cy="402483"/>
          </a:xfrm>
        </p:spPr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72042" y="251989"/>
            <a:ext cx="8988557" cy="1091953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75402" y="1763924"/>
            <a:ext cx="8988557" cy="498938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720417" y="6887704"/>
            <a:ext cx="2940182" cy="402483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72042" y="6887490"/>
            <a:ext cx="5976368" cy="402483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0" y="1360741"/>
            <a:ext cx="10080625" cy="35278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411139"/>
            <a:ext cx="588036" cy="25198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51040" y="1411139"/>
            <a:ext cx="9429585" cy="25198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780" indent="-352780" algn="l" rtl="0" eaLnBrk="1" latinLnBrk="0" hangingPunct="1">
        <a:spcBef>
          <a:spcPts val="772"/>
        </a:spcBef>
        <a:buClr>
          <a:schemeClr val="accent2"/>
        </a:buClr>
        <a:buSzPct val="60000"/>
        <a:buFont typeface="Wingdings"/>
        <a:buChar char="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302383" algn="l" rtl="0" eaLnBrk="1" latinLnBrk="0" hangingPunct="1">
        <a:spcBef>
          <a:spcPts val="606"/>
        </a:spcBef>
        <a:buClr>
          <a:schemeClr val="accent1"/>
        </a:buClr>
        <a:buSzPct val="70000"/>
        <a:buFont typeface="Wingdings 2"/>
        <a:buChar char="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51986" algn="l" rtl="0" eaLnBrk="1" latinLnBrk="0" hangingPunct="1">
        <a:spcBef>
          <a:spcPts val="551"/>
        </a:spcBef>
        <a:buClr>
          <a:schemeClr val="accent2"/>
        </a:buClr>
        <a:buSzPct val="75000"/>
        <a:buFont typeface="Wingdings"/>
        <a:buChar char="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indent="-251986" algn="l" rtl="0" eaLnBrk="1" latinLnBrk="0" hangingPunct="1">
        <a:spcBef>
          <a:spcPts val="441"/>
        </a:spcBef>
        <a:buClr>
          <a:schemeClr val="accent3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indent="-251986" algn="l" rtl="0" eaLnBrk="1" latinLnBrk="0" hangingPunct="1">
        <a:spcBef>
          <a:spcPts val="441"/>
        </a:spcBef>
        <a:buClr>
          <a:schemeClr val="accent4"/>
        </a:buClr>
        <a:buSzPct val="6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laus_messner@web.d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learning-freiburg.de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8.png"/><Relationship Id="rId3" Type="http://schemas.openxmlformats.org/officeDocument/2006/relationships/image" Target="../media/image190.png"/><Relationship Id="rId7" Type="http://schemas.openxmlformats.org/officeDocument/2006/relationships/image" Target="../media/image23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0" Type="http://schemas.openxmlformats.org/officeDocument/2006/relationships/image" Target="../media/image25.png"/><Relationship Id="rId4" Type="http://schemas.openxmlformats.org/officeDocument/2006/relationships/image" Target="../media/image20.png"/><Relationship Id="rId9" Type="http://schemas.openxmlformats.org/officeDocument/2006/relationships/image" Target="../media/image10.png"/><Relationship Id="rId1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34.png"/><Relationship Id="rId7" Type="http://schemas.openxmlformats.org/officeDocument/2006/relationships/image" Target="../media/image23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" Type="http://schemas.openxmlformats.org/officeDocument/2006/relationships/image" Target="../media/image32.png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5" Type="http://schemas.openxmlformats.org/officeDocument/2006/relationships/image" Target="../media/image36.png"/><Relationship Id="rId10" Type="http://schemas.openxmlformats.org/officeDocument/2006/relationships/image" Target="../media/image25.png"/><Relationship Id="rId4" Type="http://schemas.openxmlformats.org/officeDocument/2006/relationships/image" Target="../media/image20.png"/><Relationship Id="rId9" Type="http://schemas.openxmlformats.org/officeDocument/2006/relationships/image" Target="../media/image10.png"/><Relationship Id="rId1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8" Type="http://schemas.openxmlformats.org/officeDocument/2006/relationships/image" Target="../media/image42.png"/><Relationship Id="rId7" Type="http://schemas.openxmlformats.org/officeDocument/2006/relationships/image" Target="../media/image23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" Type="http://schemas.openxmlformats.org/officeDocument/2006/relationships/image" Target="../media/image41.png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5" Type="http://schemas.openxmlformats.org/officeDocument/2006/relationships/image" Target="../media/image36.png"/><Relationship Id="rId10" Type="http://schemas.openxmlformats.org/officeDocument/2006/relationships/image" Target="../media/image25.png"/><Relationship Id="rId4" Type="http://schemas.openxmlformats.org/officeDocument/2006/relationships/image" Target="../media/image20.png"/><Relationship Id="rId9" Type="http://schemas.openxmlformats.org/officeDocument/2006/relationships/image" Target="../media/image10.png"/><Relationship Id="rId1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Line 2"/>
          <p:cNvSpPr/>
          <p:nvPr/>
        </p:nvSpPr>
        <p:spPr>
          <a:xfrm>
            <a:off x="180001" y="7092000"/>
            <a:ext cx="9720000" cy="0"/>
          </a:xfrm>
          <a:prstGeom prst="line">
            <a:avLst/>
          </a:prstGeom>
          <a:ln>
            <a:solidFill>
              <a:srgbClr val="808080"/>
            </a:solidFill>
          </a:ln>
        </p:spPr>
      </p:sp>
      <p:pic>
        <p:nvPicPr>
          <p:cNvPr id="39" name="Grafik 38"/>
          <p:cNvPicPr/>
          <p:nvPr/>
        </p:nvPicPr>
        <p:blipFill>
          <a:blip r:embed="rId2"/>
          <a:stretch>
            <a:fillRect/>
          </a:stretch>
        </p:blipFill>
        <p:spPr>
          <a:xfrm>
            <a:off x="235440" y="7183440"/>
            <a:ext cx="304920" cy="304920"/>
          </a:xfrm>
          <a:prstGeom prst="rect">
            <a:avLst/>
          </a:prstGeom>
        </p:spPr>
      </p:pic>
      <p:sp>
        <p:nvSpPr>
          <p:cNvPr id="40" name="TextShape 3"/>
          <p:cNvSpPr txBox="1"/>
          <p:nvPr/>
        </p:nvSpPr>
        <p:spPr>
          <a:xfrm>
            <a:off x="612000" y="7115040"/>
            <a:ext cx="9180000" cy="3909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de-DE" sz="2000" dirty="0">
                <a:hlinkClick r:id="rId3"/>
              </a:rPr>
              <a:t>klaus_messner@web.de</a:t>
            </a:r>
            <a:r>
              <a:rPr lang="de-DE" sz="2000" dirty="0"/>
              <a:t>			     		</a:t>
            </a:r>
            <a:r>
              <a:rPr lang="de-DE" sz="2000" dirty="0">
                <a:hlinkClick r:id="rId4"/>
              </a:rPr>
              <a:t>www.elearning-freiburg.de</a:t>
            </a:r>
            <a:endParaRPr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400" dirty="0">
                <a:solidFill>
                  <a:srgbClr val="2300DC"/>
                </a:solidFill>
              </a:rPr>
              <a:t>Abiturprüfung Mathematik </a:t>
            </a:r>
            <a:r>
              <a:rPr lang="de-DE" sz="4400" dirty="0" smtClean="0">
                <a:solidFill>
                  <a:srgbClr val="2300DC"/>
                </a:solidFill>
              </a:rPr>
              <a:t>2020 </a:t>
            </a:r>
            <a:r>
              <a:rPr lang="de-DE" sz="4400" dirty="0">
                <a:solidFill>
                  <a:srgbClr val="2300DC"/>
                </a:solidFill>
              </a:rPr>
              <a:t>Baden-Württemberg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2300DC"/>
                </a:solidFill>
              </a:rPr>
              <a:t>Allgemeinbildende Gymnasien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0000FF"/>
                </a:solidFill>
              </a:rPr>
              <a:t>Wahlteil Analytische Geometrie </a:t>
            </a:r>
            <a:r>
              <a:rPr lang="de-DE" sz="4400" dirty="0" smtClean="0">
                <a:solidFill>
                  <a:srgbClr val="0000FF"/>
                </a:solidFill>
              </a:rPr>
              <a:t>B 1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FF0000"/>
                </a:solidFill>
              </a:rPr>
              <a:t>Lösung der Aufgabe B 1</a:t>
            </a:r>
            <a:endParaRPr lang="de-DE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Fläche der rechten Seitenwand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Den Mittelpunkt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sz="2200" dirty="0" smtClean="0"/>
                  <a:t> der Grundseite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de-DE" sz="2200" dirty="0" smtClean="0"/>
                  <a:t> erhält man aus der Rechnung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200" dirty="0" smtClean="0"/>
                  <a:t> mit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(9|18|0)</m:t>
                    </m:r>
                  </m:oMath>
                </a14:m>
                <a:r>
                  <a:rPr lang="de-DE" sz="2200" dirty="0" smtClean="0"/>
                  <a:t>. Damit ist die Strecke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𝑀𝑆</m:t>
                    </m:r>
                  </m:oMath>
                </a14:m>
                <a:r>
                  <a:rPr lang="de-DE" sz="2200" dirty="0" smtClean="0"/>
                  <a:t> die Höhe des Dreiecks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𝐵𝐶𝑆</m:t>
                    </m:r>
                  </m:oMath>
                </a14:m>
                <a:r>
                  <a:rPr lang="de-DE" sz="2200" dirty="0" smtClean="0"/>
                  <a:t>. Deren Länge ist </a:t>
                </a:r>
                <a:br>
                  <a:rPr lang="de-DE" sz="2200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DE" sz="22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DE" sz="2200" i="1" dirty="0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𝑀𝑆</m:t>
                              </m:r>
                            </m:e>
                          </m:acc>
                        </m:e>
                      </m:d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e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e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e>
                              </m:eqArr>
                            </m:e>
                          </m:d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e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18</m:t>
                                  </m:r>
                                </m:e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eqArr>
                            </m:e>
                          </m:d>
                        </m:e>
                      </m:d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−9</m:t>
                                  </m:r>
                                </m:e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e>
                              </m:eqArr>
                            </m:e>
                          </m:d>
                        </m:e>
                      </m:d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−9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225</m:t>
                          </m:r>
                        </m:e>
                      </m:rad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Länge der Grundseite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de-DE" sz="2200" dirty="0" smtClean="0"/>
                  <a:t> ist 18.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Fläche des Dreiecks BCS ist schließlich gegeben mit </a:t>
                </a:r>
                <a:br>
                  <a:rPr lang="de-DE" sz="2200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2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220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DE" sz="22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200" i="1" dirty="0">
                                  <a:latin typeface="Cambria Math" panose="02040503050406030204" pitchFamily="18" charset="0"/>
                                </a:rPr>
                                <m:t>𝑀𝑆</m:t>
                              </m:r>
                            </m:e>
                          </m:acc>
                        </m:e>
                      </m:d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DE" sz="22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𝐵𝐶</m:t>
                              </m:r>
                            </m:e>
                          </m:acc>
                        </m:e>
                      </m:d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⋅15⋅18=135</m:t>
                      </m:r>
                    </m:oMath>
                  </m:oMathPara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Die Seitenwand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𝐵𝐶𝑆</m:t>
                    </m:r>
                  </m:oMath>
                </a14:m>
                <a:r>
                  <a:rPr lang="de-DE" sz="2200" dirty="0" smtClean="0"/>
                  <a:t> hat einen Flächeninhalt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135</m:t>
                    </m:r>
                  </m:oMath>
                </a14:m>
                <a:r>
                  <a:rPr lang="de-DE" sz="2200" dirty="0" smtClean="0"/>
                  <a:t> LE².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3"/>
                <a:stretch>
                  <a:fillRect l="-814" t="-659" r="-33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568704" y="168938"/>
                <a:ext cx="136723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18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18</m:t>
                            </m:r>
                          </m:e>
                        </m:d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de-DE" sz="1600" i="1" dirty="0" smtClean="0">
                  <a:latin typeface="Cambria Math" panose="02040503050406030204" pitchFamily="18" charset="0"/>
                </a:endParaRPr>
              </a:p>
              <a:p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de-DE" sz="1600" i="1">
                        <a:latin typeface="Cambria Math" panose="02040503050406030204" pitchFamily="18" charset="0"/>
                      </a:rPr>
                      <m:t>(0|18|0)</m:t>
                    </m:r>
                  </m:oMath>
                </a14:m>
                <a:r>
                  <a:rPr lang="de-DE" sz="1600" dirty="0"/>
                  <a:t> </a:t>
                </a:r>
                <a:endParaRPr lang="de-DE" sz="1600" dirty="0" smtClean="0"/>
              </a:p>
              <a:p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de-DE" sz="1600" i="1">
                        <a:latin typeface="Cambria Math" panose="02040503050406030204" pitchFamily="18" charset="0"/>
                      </a:rPr>
                      <m:t>(9|9|12)</m:t>
                    </m:r>
                  </m:oMath>
                </a14:m>
                <a:endParaRPr lang="de-DE" sz="16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704" y="168938"/>
                <a:ext cx="1367234" cy="830997"/>
              </a:xfrm>
              <a:prstGeom prst="rect">
                <a:avLst/>
              </a:prstGeom>
              <a:blipFill>
                <a:blip r:embed="rId4"/>
                <a:stretch>
                  <a:fillRect b="-367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Gerader Verbinder 17"/>
          <p:cNvCxnSpPr/>
          <p:nvPr/>
        </p:nvCxnSpPr>
        <p:spPr>
          <a:xfrm>
            <a:off x="7488584" y="6228109"/>
            <a:ext cx="501474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00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b) Koordinaten des Auftreffpunkts </a:t>
                </a:r>
                <a14:m>
                  <m:oMath xmlns:m="http://schemas.openxmlformats.org/officeDocument/2006/math">
                    <m:r>
                      <a:rPr lang="de-DE" sz="2200" b="1" i="1" dirty="0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de-DE" sz="2200" b="1" dirty="0" smtClean="0"/>
                  <a:t/>
                </a:r>
                <a:br>
                  <a:rPr lang="de-DE" sz="2200" b="1" dirty="0" smtClean="0"/>
                </a:br>
                <a:r>
                  <a:rPr lang="de-DE" sz="2200" dirty="0" smtClean="0"/>
                  <a:t>Da es sich um eine Pyramide mit quadratischer </a:t>
                </a:r>
                <a:br>
                  <a:rPr lang="de-DE" sz="2200" dirty="0" smtClean="0"/>
                </a:br>
                <a:r>
                  <a:rPr lang="de-DE" sz="2200" dirty="0" smtClean="0"/>
                  <a:t>Grundfläche handelt und die Spitze mittig über der </a:t>
                </a:r>
                <a:br>
                  <a:rPr lang="de-DE" sz="2200" dirty="0" smtClean="0"/>
                </a:br>
                <a:r>
                  <a:rPr lang="de-DE" sz="2200" dirty="0" smtClean="0"/>
                  <a:t>Grundfläche steht, trifft die Lampe beim Schwingen </a:t>
                </a:r>
                <a:br>
                  <a:rPr lang="de-DE" sz="2200" dirty="0" smtClean="0"/>
                </a:br>
                <a:r>
                  <a:rPr lang="de-DE" sz="2200" dirty="0" smtClean="0"/>
                  <a:t>irgendwo auf der Strecke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𝑀𝑆</m:t>
                    </m:r>
                  </m:oMath>
                </a14:m>
                <a:r>
                  <a:rPr lang="de-DE" sz="2200" dirty="0" smtClean="0"/>
                  <a:t> auf, wobei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sz="2200" dirty="0" smtClean="0"/>
                  <a:t> der </a:t>
                </a:r>
                <a:br>
                  <a:rPr lang="de-DE" sz="2200" dirty="0" smtClean="0"/>
                </a:br>
                <a:r>
                  <a:rPr lang="de-DE" sz="2200" dirty="0" smtClean="0"/>
                  <a:t>Mittelpunkt der Strecke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de-DE" sz="2200" dirty="0" smtClean="0"/>
                  <a:t> ist.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Es gilt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18</m:t>
                            </m:r>
                          </m:e>
                        </m:d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de-DE" sz="2200" dirty="0" smtClean="0"/>
                  <a:t>.</a:t>
                </a:r>
                <a:br>
                  <a:rPr lang="de-DE" sz="2200" dirty="0" smtClean="0"/>
                </a:br>
                <a:r>
                  <a:rPr lang="de-DE" sz="2200" dirty="0" smtClean="0"/>
                  <a:t>Die Gerade auf der die Strecke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𝑆𝑀</m:t>
                    </m:r>
                  </m:oMath>
                </a14:m>
                <a:r>
                  <a:rPr lang="de-DE" sz="2200" dirty="0" smtClean="0"/>
                  <a:t> liegt kann beschrieben werden durch: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 dirty="0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DE" sz="2200" i="1" dirty="0" smtClean="0">
                          <a:latin typeface="Cambria Math" panose="02040503050406030204" pitchFamily="18" charset="0"/>
                        </a:rPr>
                        <m:t>: </m:t>
                      </m:r>
                      <m:acc>
                        <m:accPr>
                          <m:chr m:val="⃗"/>
                          <m:ctrlPr>
                            <a:rPr lang="de-DE" sz="220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de-DE" sz="2200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𝑂𝑆</m:t>
                          </m:r>
                        </m:e>
                      </m:acc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⋅</m:t>
                      </m:r>
                      <m:acc>
                        <m:accPr>
                          <m:chr m:val="⃗"/>
                          <m:ctrlPr>
                            <a:rPr lang="de-DE" sz="2200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𝑆𝑀</m:t>
                          </m:r>
                        </m:e>
                      </m:acc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eqArr>
                        </m:e>
                      </m:d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r>
                  <a:rPr lang="de-DE" sz="2200" dirty="0" smtClean="0"/>
                  <a:t/>
                </a:r>
                <a:br>
                  <a:rPr lang="de-DE" sz="2200" dirty="0" smtClean="0"/>
                </a:br>
                <a:r>
                  <a:rPr lang="de-DE" sz="2200" dirty="0" smtClean="0"/>
                  <a:t>Ein beliebiger 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de-DE" sz="2200" dirty="0" smtClean="0"/>
                  <a:t> auf der Strecke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𝑆𝑀</m:t>
                    </m:r>
                  </m:oMath>
                </a14:m>
                <a:r>
                  <a:rPr lang="de-DE" sz="2200" dirty="0" smtClean="0"/>
                  <a:t> hat somit die Koordinaten </a:t>
                </a:r>
                <a:br>
                  <a:rPr lang="de-DE" sz="2200" dirty="0" smtClean="0"/>
                </a:b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(9|9+9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|12−12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dirty="0" smtClean="0"/>
                  <a:t> mit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de-DE" sz="2200" dirty="0" smtClean="0"/>
                  <a:t>.</a:t>
                </a:r>
                <a:br>
                  <a:rPr lang="de-DE" sz="2200" dirty="0" smtClean="0"/>
                </a:br>
                <a:r>
                  <a:rPr lang="de-DE" sz="2200" dirty="0" smtClean="0"/>
                  <a:t>Wir müssen somit einen (positiven!) Wert für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 finden, so dass die Länge der Strecke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𝑆𝑃</m:t>
                    </m:r>
                  </m:oMath>
                </a14:m>
                <a:r>
                  <a:rPr lang="de-DE" sz="2200" dirty="0" smtClean="0"/>
                  <a:t> genau der Länge des Stabes (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de-DE" sz="2200" dirty="0" smtClean="0"/>
                  <a:t> m) entspricht.</a:t>
                </a: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3"/>
                <a:stretch>
                  <a:fillRect l="-814" t="-6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1</a:t>
            </a:r>
          </a:p>
        </p:txBody>
      </p:sp>
      <p:grpSp>
        <p:nvGrpSpPr>
          <p:cNvPr id="30" name="Gruppieren 29"/>
          <p:cNvGrpSpPr/>
          <p:nvPr/>
        </p:nvGrpSpPr>
        <p:grpSpPr>
          <a:xfrm>
            <a:off x="6840512" y="1763613"/>
            <a:ext cx="2974088" cy="2434529"/>
            <a:chOff x="6840512" y="2021501"/>
            <a:chExt cx="2974088" cy="2434529"/>
          </a:xfrm>
        </p:grpSpPr>
        <p:cxnSp>
          <p:nvCxnSpPr>
            <p:cNvPr id="31" name="Gerade Verbindung mit Pfeil 30"/>
            <p:cNvCxnSpPr/>
            <p:nvPr/>
          </p:nvCxnSpPr>
          <p:spPr>
            <a:xfrm flipV="1">
              <a:off x="7920632" y="2073413"/>
              <a:ext cx="0" cy="12487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mit Pfeil 31"/>
            <p:cNvCxnSpPr/>
            <p:nvPr/>
          </p:nvCxnSpPr>
          <p:spPr>
            <a:xfrm>
              <a:off x="7920632" y="3322154"/>
              <a:ext cx="1743327" cy="2176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mit Pfeil 32"/>
            <p:cNvCxnSpPr/>
            <p:nvPr/>
          </p:nvCxnSpPr>
          <p:spPr>
            <a:xfrm flipH="1">
              <a:off x="6840512" y="3323826"/>
              <a:ext cx="1080120" cy="101197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feld 33"/>
                <p:cNvSpPr txBox="1"/>
                <p:nvPr/>
              </p:nvSpPr>
              <p:spPr>
                <a:xfrm>
                  <a:off x="7055717" y="3993209"/>
                  <a:ext cx="34028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4" name="Textfeld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55717" y="3993209"/>
                  <a:ext cx="340286" cy="30777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feld 34"/>
                <p:cNvSpPr txBox="1"/>
                <p:nvPr/>
              </p:nvSpPr>
              <p:spPr>
                <a:xfrm>
                  <a:off x="8476748" y="4005909"/>
                  <a:ext cx="34817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5" name="Textfeld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6748" y="4005909"/>
                  <a:ext cx="348172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feld 35"/>
                <p:cNvSpPr txBox="1"/>
                <p:nvPr/>
              </p:nvSpPr>
              <p:spPr>
                <a:xfrm>
                  <a:off x="9176242" y="3295877"/>
                  <a:ext cx="34028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6" name="Textfeld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76242" y="3295877"/>
                  <a:ext cx="340286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feld 36"/>
                <p:cNvSpPr txBox="1"/>
                <p:nvPr/>
              </p:nvSpPr>
              <p:spPr>
                <a:xfrm>
                  <a:off x="7771575" y="3307597"/>
                  <a:ext cx="35503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7" name="Textfeld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71575" y="3307597"/>
                  <a:ext cx="355033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feld 37"/>
                <p:cNvSpPr txBox="1"/>
                <p:nvPr/>
              </p:nvSpPr>
              <p:spPr>
                <a:xfrm>
                  <a:off x="8136656" y="2165517"/>
                  <a:ext cx="32284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8" name="Textfeld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36656" y="2165517"/>
                  <a:ext cx="322845" cy="30777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feld 38"/>
                <p:cNvSpPr txBox="1"/>
                <p:nvPr/>
              </p:nvSpPr>
              <p:spPr>
                <a:xfrm>
                  <a:off x="6892424" y="4148253"/>
                  <a:ext cx="39780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9" name="Textfeld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92424" y="4148253"/>
                  <a:ext cx="397801" cy="30777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feld 39"/>
                <p:cNvSpPr txBox="1"/>
                <p:nvPr/>
              </p:nvSpPr>
              <p:spPr>
                <a:xfrm>
                  <a:off x="9412631" y="3319660"/>
                  <a:ext cx="40196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40" name="Textfeld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12631" y="3319660"/>
                  <a:ext cx="401969" cy="30777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feld 40"/>
                <p:cNvSpPr txBox="1"/>
                <p:nvPr/>
              </p:nvSpPr>
              <p:spPr>
                <a:xfrm>
                  <a:off x="7590671" y="2021501"/>
                  <a:ext cx="40196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41" name="Textfeld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90671" y="2021501"/>
                  <a:ext cx="401969" cy="30777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2" name="Ellipse 41"/>
            <p:cNvSpPr/>
            <p:nvPr/>
          </p:nvSpPr>
          <p:spPr>
            <a:xfrm>
              <a:off x="7158688" y="3995869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>
              <a:off x="8568712" y="4005909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Ellipse 43"/>
            <p:cNvSpPr/>
            <p:nvPr/>
          </p:nvSpPr>
          <p:spPr>
            <a:xfrm>
              <a:off x="7883790" y="3295877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5" name="Gerade Verbindung mit Pfeil 44"/>
            <p:cNvCxnSpPr>
              <a:stCxn id="42" idx="7"/>
            </p:cNvCxnSpPr>
            <p:nvPr/>
          </p:nvCxnSpPr>
          <p:spPr>
            <a:xfrm flipV="1">
              <a:off x="7220144" y="2484322"/>
              <a:ext cx="997221" cy="1522091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mit Pfeil 45"/>
            <p:cNvCxnSpPr>
              <a:stCxn id="37" idx="0"/>
            </p:cNvCxnSpPr>
            <p:nvPr/>
          </p:nvCxnSpPr>
          <p:spPr>
            <a:xfrm flipV="1">
              <a:off x="7949092" y="2483189"/>
              <a:ext cx="290220" cy="82440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mit Pfeil 46"/>
            <p:cNvCxnSpPr>
              <a:stCxn id="52" idx="0"/>
              <a:endCxn id="54" idx="1"/>
            </p:cNvCxnSpPr>
            <p:nvPr/>
          </p:nvCxnSpPr>
          <p:spPr>
            <a:xfrm flipH="1" flipV="1">
              <a:off x="8219216" y="2432277"/>
              <a:ext cx="1065384" cy="88369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 Verbindung mit Pfeil 47"/>
            <p:cNvCxnSpPr/>
            <p:nvPr/>
          </p:nvCxnSpPr>
          <p:spPr>
            <a:xfrm>
              <a:off x="7227699" y="4031869"/>
              <a:ext cx="1341005" cy="1004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mit Pfeil 48"/>
            <p:cNvCxnSpPr>
              <a:stCxn id="34" idx="0"/>
              <a:endCxn id="44" idx="3"/>
            </p:cNvCxnSpPr>
            <p:nvPr/>
          </p:nvCxnSpPr>
          <p:spPr>
            <a:xfrm flipV="1">
              <a:off x="7225860" y="3357333"/>
              <a:ext cx="668474" cy="63587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mit Pfeil 49"/>
            <p:cNvCxnSpPr/>
            <p:nvPr/>
          </p:nvCxnSpPr>
          <p:spPr>
            <a:xfrm>
              <a:off x="7953273" y="3331049"/>
              <a:ext cx="1341005" cy="1004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mit Pfeil 50"/>
            <p:cNvCxnSpPr/>
            <p:nvPr/>
          </p:nvCxnSpPr>
          <p:spPr>
            <a:xfrm flipV="1">
              <a:off x="8615426" y="3377429"/>
              <a:ext cx="668474" cy="63587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Ellipse 51"/>
            <p:cNvSpPr/>
            <p:nvPr/>
          </p:nvSpPr>
          <p:spPr>
            <a:xfrm>
              <a:off x="9248600" y="3315973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3" name="Gerade Verbindung mit Pfeil 52"/>
            <p:cNvCxnSpPr>
              <a:stCxn id="43" idx="0"/>
            </p:cNvCxnSpPr>
            <p:nvPr/>
          </p:nvCxnSpPr>
          <p:spPr>
            <a:xfrm flipH="1" flipV="1">
              <a:off x="8239312" y="2483189"/>
              <a:ext cx="365400" cy="152272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Ellipse 53"/>
            <p:cNvSpPr/>
            <p:nvPr/>
          </p:nvSpPr>
          <p:spPr>
            <a:xfrm>
              <a:off x="8208672" y="2421733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55" name="Gerade Verbindung mit Pfeil 54"/>
          <p:cNvCxnSpPr/>
          <p:nvPr/>
        </p:nvCxnSpPr>
        <p:spPr>
          <a:xfrm flipV="1">
            <a:off x="8228768" y="2199845"/>
            <a:ext cx="0" cy="57188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Ellipse 55"/>
          <p:cNvSpPr/>
          <p:nvPr/>
        </p:nvSpPr>
        <p:spPr>
          <a:xfrm>
            <a:off x="8180192" y="2761677"/>
            <a:ext cx="108000" cy="108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Bogen 57"/>
          <p:cNvSpPr/>
          <p:nvPr/>
        </p:nvSpPr>
        <p:spPr>
          <a:xfrm>
            <a:off x="7632600" y="1619597"/>
            <a:ext cx="1191600" cy="1191304"/>
          </a:xfrm>
          <a:prstGeom prst="arc">
            <a:avLst>
              <a:gd name="adj1" fmla="val 3414851"/>
              <a:gd name="adj2" fmla="val 5327122"/>
            </a:avLst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9" name="Gerade Verbindung mit Pfeil 58"/>
          <p:cNvCxnSpPr>
            <a:endCxn id="54" idx="5"/>
          </p:cNvCxnSpPr>
          <p:nvPr/>
        </p:nvCxnSpPr>
        <p:spPr>
          <a:xfrm flipH="1" flipV="1">
            <a:off x="8270128" y="2225301"/>
            <a:ext cx="682804" cy="1192082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Ellipse 62"/>
          <p:cNvSpPr/>
          <p:nvPr/>
        </p:nvSpPr>
        <p:spPr>
          <a:xfrm>
            <a:off x="8927072" y="3377941"/>
            <a:ext cx="72000" cy="7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feld 63"/>
              <p:cNvSpPr txBox="1"/>
              <p:nvPr/>
            </p:nvSpPr>
            <p:spPr>
              <a:xfrm>
                <a:off x="8890403" y="3367885"/>
                <a:ext cx="3813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64" name="Textfeld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0403" y="3367885"/>
                <a:ext cx="38138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feld 64"/>
              <p:cNvSpPr txBox="1"/>
              <p:nvPr/>
            </p:nvSpPr>
            <p:spPr>
              <a:xfrm>
                <a:off x="8517214" y="2557724"/>
                <a:ext cx="3397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65" name="Textfeld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7214" y="2557724"/>
                <a:ext cx="339708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Ellipse 65"/>
          <p:cNvSpPr/>
          <p:nvPr/>
        </p:nvSpPr>
        <p:spPr>
          <a:xfrm>
            <a:off x="8528520" y="2679629"/>
            <a:ext cx="72000" cy="7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hteck 66"/>
              <p:cNvSpPr/>
              <p:nvPr/>
            </p:nvSpPr>
            <p:spPr>
              <a:xfrm>
                <a:off x="8568704" y="168938"/>
                <a:ext cx="136723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18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18</m:t>
                            </m:r>
                          </m:e>
                        </m:d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de-DE" sz="1600" i="1" dirty="0" smtClean="0">
                  <a:latin typeface="Cambria Math" panose="02040503050406030204" pitchFamily="18" charset="0"/>
                </a:endParaRPr>
              </a:p>
              <a:p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de-DE" sz="1600" i="1">
                        <a:latin typeface="Cambria Math" panose="02040503050406030204" pitchFamily="18" charset="0"/>
                      </a:rPr>
                      <m:t>(0|18|0)</m:t>
                    </m:r>
                  </m:oMath>
                </a14:m>
                <a:r>
                  <a:rPr lang="de-DE" sz="1600" dirty="0"/>
                  <a:t> </a:t>
                </a:r>
                <a:endParaRPr lang="de-DE" sz="1600" dirty="0" smtClean="0"/>
              </a:p>
              <a:p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de-DE" sz="1600" i="1">
                        <a:latin typeface="Cambria Math" panose="02040503050406030204" pitchFamily="18" charset="0"/>
                      </a:rPr>
                      <m:t>(9|9|12)</m:t>
                    </m:r>
                  </m:oMath>
                </a14:m>
                <a:endParaRPr lang="de-DE" sz="1600" dirty="0"/>
              </a:p>
            </p:txBody>
          </p:sp>
        </mc:Choice>
        <mc:Fallback xmlns="">
          <p:sp>
            <p:nvSpPr>
              <p:cNvPr id="67" name="Rechteck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704" y="168938"/>
                <a:ext cx="1367234" cy="830997"/>
              </a:xfrm>
              <a:prstGeom prst="rect">
                <a:avLst/>
              </a:prstGeom>
              <a:blipFill>
                <a:blip r:embed="rId14"/>
                <a:stretch>
                  <a:fillRect b="-367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043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Mit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</m:acc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de-DE" sz="2200" dirty="0" smtClean="0"/>
                  <a:t> folgt nun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9+</m:t>
                                </m:r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12−</m:t>
                                </m:r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eqArr>
                          </m:e>
                        </m:d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</m:eqArr>
                          </m:e>
                        </m:d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−12</m:t>
                                </m:r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eqArr>
                          </m:e>
                        </m:d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de-DE" sz="2200" dirty="0" smtClean="0"/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⇒</m:t>
                    </m:r>
                    <m:rad>
                      <m:radPr>
                        <m:degHide m:val="on"/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81</m:t>
                        </m:r>
                        <m:sSup>
                          <m:sSup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+144</m:t>
                        </m:r>
                        <m:sSup>
                          <m:sSup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de-DE" sz="2200" i="1" dirty="0">
                        <a:latin typeface="Cambria Math" panose="02040503050406030204" pitchFamily="18" charset="0"/>
                      </a:rPr>
                      <m:t>=5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 ⇒  </m:t>
                    </m:r>
                    <m:rad>
                      <m:radPr>
                        <m:degHide m:val="on"/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225</m:t>
                        </m:r>
                        <m:sSup>
                          <m:sSup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=5 ⇒  15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=5 ⇒  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de-DE" sz="2200" dirty="0" smtClean="0"/>
                  <a:t>.</a:t>
                </a:r>
                <a:br>
                  <a:rPr lang="de-DE" sz="2200" dirty="0" smtClean="0"/>
                </a:br>
                <a:r>
                  <a:rPr lang="de-DE" sz="2200" dirty="0" smtClean="0"/>
                  <a:t>Einsetzen in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de-DE" sz="2200" dirty="0" smtClean="0"/>
                  <a:t> liefert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9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9+</m:t>
                            </m:r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12−</m:t>
                        </m:r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9|12|8</m:t>
                        </m:r>
                      </m:e>
                    </m:d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</a:t>
                </a:r>
                <a:br>
                  <a:rPr lang="de-DE" sz="2200" dirty="0" smtClean="0"/>
                </a:br>
                <a:r>
                  <a:rPr lang="de-DE" sz="2200" dirty="0" smtClean="0"/>
                  <a:t>Die Lampe trifft beim Punkt </a:t>
                </a:r>
                <a14:m>
                  <m:oMath xmlns:m="http://schemas.openxmlformats.org/officeDocument/2006/math">
                    <m:r>
                      <a:rPr lang="de-DE" sz="20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 i="1" dirty="0">
                            <a:latin typeface="Cambria Math" panose="02040503050406030204" pitchFamily="18" charset="0"/>
                          </a:rPr>
                          <m:t>9|12|8</m:t>
                        </m:r>
                      </m:e>
                    </m:d>
                  </m:oMath>
                </a14:m>
                <a:r>
                  <a:rPr lang="de-DE" sz="2200" dirty="0" smtClean="0"/>
                  <a:t> auf der rechten Seitenwand auf.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3"/>
                <a:stretch>
                  <a:fillRect l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hteck 66"/>
              <p:cNvSpPr/>
              <p:nvPr/>
            </p:nvSpPr>
            <p:spPr>
              <a:xfrm>
                <a:off x="7771575" y="168938"/>
                <a:ext cx="216436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9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</m:d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d>
                  </m:oMath>
                </a14:m>
                <a:endParaRPr lang="de-DE" sz="1600" dirty="0" smtClean="0"/>
              </a:p>
              <a:p>
                <a:pPr algn="r"/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1600" i="1" dirty="0">
                        <a:latin typeface="Cambria Math" panose="02040503050406030204" pitchFamily="18" charset="0"/>
                      </a:rPr>
                      <m:t>(9|9+9</m:t>
                    </m:r>
                    <m:r>
                      <a:rPr lang="de-DE" sz="16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600" i="1" dirty="0">
                        <a:latin typeface="Cambria Math" panose="02040503050406030204" pitchFamily="18" charset="0"/>
                      </a:rPr>
                      <m:t>|12−12</m:t>
                    </m:r>
                    <m:r>
                      <a:rPr lang="de-DE" sz="16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6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1600" dirty="0"/>
              </a:p>
            </p:txBody>
          </p:sp>
        </mc:Choice>
        <mc:Fallback xmlns="">
          <p:sp>
            <p:nvSpPr>
              <p:cNvPr id="67" name="Rechteck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1575" y="168938"/>
                <a:ext cx="2164363" cy="584775"/>
              </a:xfrm>
              <a:prstGeom prst="rect">
                <a:avLst/>
              </a:prstGeom>
              <a:blipFill>
                <a:blip r:embed="rId4"/>
                <a:stretch>
                  <a:fillRect b="-520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Gerader Verbinder 2"/>
          <p:cNvCxnSpPr/>
          <p:nvPr/>
        </p:nvCxnSpPr>
        <p:spPr>
          <a:xfrm>
            <a:off x="3960192" y="4931965"/>
            <a:ext cx="1080120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63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c) Koordinaten des Schattenpunktes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1" i="1" dirty="0" smtClean="0"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  <m:sup>
                        <m:r>
                          <a:rPr lang="de-DE" sz="2200" b="1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de-DE" sz="2200" b="1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Wir zeichnen zunächst den Stab in die Skizze ein.</a:t>
                </a:r>
                <a:br>
                  <a:rPr lang="de-DE" sz="2200" dirty="0" smtClean="0"/>
                </a:br>
                <a:r>
                  <a:rPr lang="de-DE" sz="2200" dirty="0" smtClean="0"/>
                  <a:t>Da der Stab 3m lang ist hat die Spitze die Koordinaten</a:t>
                </a:r>
                <a:br>
                  <a:rPr lang="de-DE" sz="2200" dirty="0" smtClean="0"/>
                </a:b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𝐺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e>
                        </m:d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de-DE" sz="2200" dirty="0" smtClean="0"/>
                  <a:t>. Wenn wir die Gerade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de-DE" sz="2200" dirty="0" smtClean="0"/>
                  <a:t> durch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de-DE" sz="2200" dirty="0" smtClean="0"/>
                  <a:t/>
                </a:r>
                <a:br>
                  <a:rPr lang="de-DE" sz="2200" dirty="0" smtClean="0"/>
                </a:br>
                <a:r>
                  <a:rPr lang="de-DE" sz="2200" dirty="0" smtClean="0"/>
                  <a:t>berechnen, dann erhalten wir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sz="2200" dirty="0" smtClean="0"/>
                  <a:t> als Schnittpunkt</a:t>
                </a:r>
                <a:br>
                  <a:rPr lang="de-DE" sz="2200" dirty="0" smtClean="0"/>
                </a:br>
                <a:r>
                  <a:rPr lang="de-DE" sz="2200" dirty="0" smtClean="0"/>
                  <a:t>der Geraden g mit der Ebene in der die rechte </a:t>
                </a:r>
                <a:br>
                  <a:rPr lang="de-DE" sz="2200" dirty="0" smtClean="0"/>
                </a:br>
                <a:r>
                  <a:rPr lang="de-DE" sz="2200" dirty="0" smtClean="0"/>
                  <a:t>Seitenwand liegt.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Es folgt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: </m:t>
                    </m:r>
                    <m:acc>
                      <m:accPr>
                        <m:chr m:val="⃗"/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𝑂𝐿</m:t>
                        </m:r>
                      </m:e>
                    </m:acc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𝑡</m:t>
                    </m:r>
                    <m:acc>
                      <m:accPr>
                        <m:chr m:val="⃗"/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𝐿𝐺</m:t>
                        </m:r>
                      </m:e>
                    </m:acc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eqAr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Ebene in der die rechte Seitenwand liegt hat die Koordinatengleichung</a:t>
                </a:r>
                <a:br>
                  <a:rPr lang="de-DE" sz="2200" dirty="0" smtClean="0"/>
                </a:b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200">
                        <a:latin typeface="Cambria Math" panose="02040503050406030204" pitchFamily="18" charset="0"/>
                      </a:rPr>
                      <m:t>: 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4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+3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=72</m:t>
                    </m:r>
                  </m:oMath>
                </a14:m>
                <a:r>
                  <a:rPr lang="de-DE" sz="2200" dirty="0" smtClean="0"/>
                  <a:t>, siehe </a:t>
                </a:r>
                <a:r>
                  <a:rPr lang="de-DE" sz="2200" dirty="0" err="1" smtClean="0"/>
                  <a:t>Teilsufgabe</a:t>
                </a:r>
                <a:r>
                  <a:rPr lang="de-DE" sz="2200" dirty="0" smtClean="0"/>
                  <a:t> a).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Durch Einsetzen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de-DE" sz="2200" dirty="0" smtClean="0"/>
                  <a:t> in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dirty="0" smtClean="0"/>
                  <a:t> lässt sich nun ein konkreter Wert für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 bestimmen. </a:t>
                </a:r>
                <a:br>
                  <a:rPr lang="de-DE" sz="2200" dirty="0" smtClean="0"/>
                </a:br>
                <a:r>
                  <a:rPr lang="de-DE" sz="2200" dirty="0" smtClean="0"/>
                  <a:t>Aus der Geradengleichung lesen wir ab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9+6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 und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7−4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1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6840512" y="1763613"/>
            <a:ext cx="2974088" cy="2434529"/>
            <a:chOff x="6840512" y="2021501"/>
            <a:chExt cx="2974088" cy="2434529"/>
          </a:xfrm>
        </p:grpSpPr>
        <p:cxnSp>
          <p:nvCxnSpPr>
            <p:cNvPr id="5" name="Gerade Verbindung mit Pfeil 4"/>
            <p:cNvCxnSpPr/>
            <p:nvPr/>
          </p:nvCxnSpPr>
          <p:spPr>
            <a:xfrm flipV="1">
              <a:off x="7920632" y="2073413"/>
              <a:ext cx="0" cy="12487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/>
            <p:cNvCxnSpPr/>
            <p:nvPr/>
          </p:nvCxnSpPr>
          <p:spPr>
            <a:xfrm>
              <a:off x="7920632" y="3322154"/>
              <a:ext cx="1743327" cy="2176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mit Pfeil 6"/>
            <p:cNvCxnSpPr/>
            <p:nvPr/>
          </p:nvCxnSpPr>
          <p:spPr>
            <a:xfrm flipH="1">
              <a:off x="6840512" y="3323826"/>
              <a:ext cx="1080120" cy="101197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feld 7"/>
                <p:cNvSpPr txBox="1"/>
                <p:nvPr/>
              </p:nvSpPr>
              <p:spPr>
                <a:xfrm>
                  <a:off x="7055717" y="3993209"/>
                  <a:ext cx="34028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4" name="Textfeld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55717" y="3993209"/>
                  <a:ext cx="340286" cy="30777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feld 8"/>
                <p:cNvSpPr txBox="1"/>
                <p:nvPr/>
              </p:nvSpPr>
              <p:spPr>
                <a:xfrm>
                  <a:off x="8476748" y="4005909"/>
                  <a:ext cx="34817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5" name="Textfeld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6748" y="4005909"/>
                  <a:ext cx="348172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feld 9"/>
                <p:cNvSpPr txBox="1"/>
                <p:nvPr/>
              </p:nvSpPr>
              <p:spPr>
                <a:xfrm>
                  <a:off x="9176242" y="3295877"/>
                  <a:ext cx="34028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6" name="Textfeld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76242" y="3295877"/>
                  <a:ext cx="340286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feld 10"/>
                <p:cNvSpPr txBox="1"/>
                <p:nvPr/>
              </p:nvSpPr>
              <p:spPr>
                <a:xfrm>
                  <a:off x="7771575" y="3307597"/>
                  <a:ext cx="35503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7" name="Textfeld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71575" y="3307597"/>
                  <a:ext cx="355033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feld 11"/>
                <p:cNvSpPr txBox="1"/>
                <p:nvPr/>
              </p:nvSpPr>
              <p:spPr>
                <a:xfrm>
                  <a:off x="8136656" y="2165517"/>
                  <a:ext cx="32284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8" name="Textfeld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36656" y="2165517"/>
                  <a:ext cx="322845" cy="30777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feld 14"/>
                <p:cNvSpPr txBox="1"/>
                <p:nvPr/>
              </p:nvSpPr>
              <p:spPr>
                <a:xfrm>
                  <a:off x="6892424" y="4148253"/>
                  <a:ext cx="39780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9" name="Textfeld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92424" y="4148253"/>
                  <a:ext cx="397801" cy="30777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feld 15"/>
                <p:cNvSpPr txBox="1"/>
                <p:nvPr/>
              </p:nvSpPr>
              <p:spPr>
                <a:xfrm>
                  <a:off x="9412631" y="3319660"/>
                  <a:ext cx="40196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40" name="Textfeld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12631" y="3319660"/>
                  <a:ext cx="401969" cy="30777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feld 16"/>
                <p:cNvSpPr txBox="1"/>
                <p:nvPr/>
              </p:nvSpPr>
              <p:spPr>
                <a:xfrm>
                  <a:off x="7590671" y="2021501"/>
                  <a:ext cx="40196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41" name="Textfeld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90671" y="2021501"/>
                  <a:ext cx="401969" cy="30777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Ellipse 17"/>
            <p:cNvSpPr/>
            <p:nvPr/>
          </p:nvSpPr>
          <p:spPr>
            <a:xfrm>
              <a:off x="7158688" y="3995869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Ellipse 18"/>
            <p:cNvSpPr/>
            <p:nvPr/>
          </p:nvSpPr>
          <p:spPr>
            <a:xfrm>
              <a:off x="8568712" y="4005909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>
              <a:off x="7883790" y="3295877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1" name="Gerade Verbindung mit Pfeil 20"/>
            <p:cNvCxnSpPr>
              <a:stCxn id="18" idx="7"/>
            </p:cNvCxnSpPr>
            <p:nvPr/>
          </p:nvCxnSpPr>
          <p:spPr>
            <a:xfrm flipV="1">
              <a:off x="7220144" y="2484322"/>
              <a:ext cx="997221" cy="1522091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mit Pfeil 21"/>
            <p:cNvCxnSpPr>
              <a:stCxn id="11" idx="0"/>
            </p:cNvCxnSpPr>
            <p:nvPr/>
          </p:nvCxnSpPr>
          <p:spPr>
            <a:xfrm flipV="1">
              <a:off x="7949092" y="2483189"/>
              <a:ext cx="290220" cy="82440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mit Pfeil 22"/>
            <p:cNvCxnSpPr>
              <a:stCxn id="28" idx="0"/>
              <a:endCxn id="30" idx="1"/>
            </p:cNvCxnSpPr>
            <p:nvPr/>
          </p:nvCxnSpPr>
          <p:spPr>
            <a:xfrm flipH="1" flipV="1">
              <a:off x="8219216" y="2432277"/>
              <a:ext cx="1065384" cy="88369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mit Pfeil 23"/>
            <p:cNvCxnSpPr/>
            <p:nvPr/>
          </p:nvCxnSpPr>
          <p:spPr>
            <a:xfrm>
              <a:off x="7227699" y="4031869"/>
              <a:ext cx="1341005" cy="1004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mit Pfeil 24"/>
            <p:cNvCxnSpPr>
              <a:stCxn id="8" idx="0"/>
              <a:endCxn id="20" idx="3"/>
            </p:cNvCxnSpPr>
            <p:nvPr/>
          </p:nvCxnSpPr>
          <p:spPr>
            <a:xfrm flipV="1">
              <a:off x="7225860" y="3357333"/>
              <a:ext cx="668474" cy="63587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mit Pfeil 25"/>
            <p:cNvCxnSpPr/>
            <p:nvPr/>
          </p:nvCxnSpPr>
          <p:spPr>
            <a:xfrm>
              <a:off x="7953273" y="3331049"/>
              <a:ext cx="1341005" cy="1004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mit Pfeil 26"/>
            <p:cNvCxnSpPr/>
            <p:nvPr/>
          </p:nvCxnSpPr>
          <p:spPr>
            <a:xfrm flipV="1">
              <a:off x="8615426" y="3377429"/>
              <a:ext cx="668474" cy="63587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Ellipse 27"/>
            <p:cNvSpPr/>
            <p:nvPr/>
          </p:nvSpPr>
          <p:spPr>
            <a:xfrm>
              <a:off x="9248600" y="3315973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9" name="Gerade Verbindung mit Pfeil 28"/>
            <p:cNvCxnSpPr>
              <a:stCxn id="19" idx="0"/>
            </p:cNvCxnSpPr>
            <p:nvPr/>
          </p:nvCxnSpPr>
          <p:spPr>
            <a:xfrm flipH="1" flipV="1">
              <a:off x="8239312" y="2483189"/>
              <a:ext cx="365400" cy="152272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Ellipse 29"/>
            <p:cNvSpPr/>
            <p:nvPr/>
          </p:nvSpPr>
          <p:spPr>
            <a:xfrm>
              <a:off x="8208672" y="2421733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31" name="Gerade Verbindung mit Pfeil 30"/>
          <p:cNvCxnSpPr/>
          <p:nvPr/>
        </p:nvCxnSpPr>
        <p:spPr>
          <a:xfrm flipV="1">
            <a:off x="8228768" y="2199845"/>
            <a:ext cx="0" cy="57188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/>
          <p:cNvSpPr/>
          <p:nvPr/>
        </p:nvSpPr>
        <p:spPr>
          <a:xfrm>
            <a:off x="8180192" y="2761677"/>
            <a:ext cx="108000" cy="108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7932710" y="2678967"/>
                <a:ext cx="3245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2710" y="2678967"/>
                <a:ext cx="32457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hteck 38"/>
              <p:cNvSpPr/>
              <p:nvPr/>
            </p:nvSpPr>
            <p:spPr>
              <a:xfrm>
                <a:off x="8568704" y="168938"/>
                <a:ext cx="136723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</m:d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d>
                  </m:oMath>
                </a14:m>
                <a:endParaRPr lang="de-DE" sz="1600" i="1" dirty="0" smtClean="0">
                  <a:latin typeface="Cambria Math" panose="02040503050406030204" pitchFamily="18" charset="0"/>
                </a:endParaRPr>
              </a:p>
              <a:p>
                <a:pPr algn="r"/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de-DE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11</m:t>
                    </m:r>
                    <m:r>
                      <a:rPr lang="de-DE" sz="1600" i="1">
                        <a:latin typeface="Cambria Math" panose="02040503050406030204" pitchFamily="18" charset="0"/>
                      </a:rPr>
                      <m:t>|1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de-DE" sz="1600" i="1">
                        <a:latin typeface="Cambria Math" panose="02040503050406030204" pitchFamily="18" charset="0"/>
                      </a:rPr>
                      <m:t>|0)</m:t>
                    </m:r>
                  </m:oMath>
                </a14:m>
                <a:r>
                  <a:rPr lang="de-DE" sz="1600" dirty="0"/>
                  <a:t> </a:t>
                </a:r>
                <a:endParaRPr lang="de-DE" sz="1600" dirty="0" smtClean="0"/>
              </a:p>
            </p:txBody>
          </p:sp>
        </mc:Choice>
        <mc:Fallback xmlns="">
          <p:sp>
            <p:nvSpPr>
              <p:cNvPr id="39" name="Rechtec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704" y="168938"/>
                <a:ext cx="1367234" cy="584775"/>
              </a:xfrm>
              <a:prstGeom prst="rect">
                <a:avLst/>
              </a:prstGeom>
              <a:blipFill>
                <a:blip r:embed="rId13"/>
                <a:stretch>
                  <a:fillRect b="-520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Gerade Verbindung mit Pfeil 39"/>
          <p:cNvCxnSpPr/>
          <p:nvPr/>
        </p:nvCxnSpPr>
        <p:spPr>
          <a:xfrm flipV="1">
            <a:off x="8382824" y="2987749"/>
            <a:ext cx="0" cy="459446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lipse 40"/>
          <p:cNvSpPr/>
          <p:nvPr/>
        </p:nvSpPr>
        <p:spPr>
          <a:xfrm>
            <a:off x="8342640" y="3429853"/>
            <a:ext cx="72000" cy="7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/>
          <p:cNvSpPr/>
          <p:nvPr/>
        </p:nvSpPr>
        <p:spPr>
          <a:xfrm>
            <a:off x="8354368" y="2955933"/>
            <a:ext cx="72000" cy="7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42"/>
              <p:cNvSpPr txBox="1"/>
              <p:nvPr/>
            </p:nvSpPr>
            <p:spPr>
              <a:xfrm>
                <a:off x="8085110" y="3317996"/>
                <a:ext cx="3407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5110" y="3317996"/>
                <a:ext cx="340734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8104840" y="2821965"/>
                <a:ext cx="3464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4840" y="2821965"/>
                <a:ext cx="346440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Gerader Verbinder 2"/>
          <p:cNvCxnSpPr/>
          <p:nvPr/>
        </p:nvCxnSpPr>
        <p:spPr>
          <a:xfrm>
            <a:off x="7718754" y="2338150"/>
            <a:ext cx="1565146" cy="147183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Ellipse 45"/>
          <p:cNvSpPr/>
          <p:nvPr/>
        </p:nvSpPr>
        <p:spPr>
          <a:xfrm>
            <a:off x="8630672" y="3203773"/>
            <a:ext cx="72000" cy="7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feld 46"/>
              <p:cNvSpPr txBox="1"/>
              <p:nvPr/>
            </p:nvSpPr>
            <p:spPr>
              <a:xfrm>
                <a:off x="8600520" y="3029613"/>
                <a:ext cx="4194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1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400" b="0" i="1" dirty="0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de-DE" sz="1400" b="0" i="1" dirty="0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0520" y="3029613"/>
                <a:ext cx="419474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feld 47"/>
              <p:cNvSpPr txBox="1"/>
              <p:nvPr/>
            </p:nvSpPr>
            <p:spPr>
              <a:xfrm>
                <a:off x="9074514" y="3457993"/>
                <a:ext cx="3481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4514" y="3457993"/>
                <a:ext cx="348172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549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Einsetzen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sz="2200" dirty="0" smtClean="0"/>
                  <a:t> in E liefert: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4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9+6</m:t>
                        </m:r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+3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7−4</m:t>
                        </m:r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=72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de-DE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  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36+24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21−12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=72</m:t>
                    </m:r>
                  </m:oMath>
                </a14:m>
                <a:r>
                  <a:rPr lang="de-DE" sz="2200" dirty="0"/>
                  <a:t> </a:t>
                </a: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r>
                      <a:rPr lang="de-DE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57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=72 ⇔  12</m:t>
                    </m:r>
                    <m:r>
                      <a:rPr lang="de-DE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de-DE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=15 ⇔  </m:t>
                    </m:r>
                    <m:r>
                      <a:rPr lang="de-DE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de-DE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de-DE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 Einsetzen in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de-DE" sz="2200" dirty="0" smtClean="0"/>
                  <a:t> ergibt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eqArr>
                      </m:e>
                    </m:d>
                    <m:r>
                      <a:rPr lang="de-DE" sz="2400" i="1" dirty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eqArr>
                      </m:e>
                    </m:d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11,5</m:t>
                            </m:r>
                          </m:e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16,5</m:t>
                            </m:r>
                          </m:e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 smtClean="0"/>
                  <a:t>.</a:t>
                </a:r>
                <a:br>
                  <a:rPr lang="de-DE" sz="2200" dirty="0" smtClean="0"/>
                </a:br>
                <a:r>
                  <a:rPr lang="de-DE" sz="2200" dirty="0" smtClean="0"/>
                  <a:t>Dies ist der Ortsvektor, der zu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sz="2200" dirty="0" smtClean="0"/>
                  <a:t> führt.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Der Schattenpunkt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sz="2200" dirty="0" smtClean="0"/>
                  <a:t> des Stabes auf der rechten Seitenwand hat die Koordinaten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11,5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16,5</m:t>
                            </m:r>
                          </m:e>
                        </m:d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de-DE" sz="2200" dirty="0" smtClean="0"/>
                  <a:t>. </a:t>
                </a: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/>
                  <a:t/>
                </a:r>
                <a:br>
                  <a:rPr lang="de-DE" sz="2200" dirty="0"/>
                </a:b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hteck 38"/>
              <p:cNvSpPr/>
              <p:nvPr/>
            </p:nvSpPr>
            <p:spPr>
              <a:xfrm>
                <a:off x="7591654" y="-14819"/>
                <a:ext cx="2447354" cy="1481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6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600" i="1" dirty="0">
                        <a:latin typeface="Cambria Math" panose="02040503050406030204" pitchFamily="18" charset="0"/>
                      </a:rPr>
                      <m:t>=9+6</m:t>
                    </m:r>
                    <m:r>
                      <a:rPr lang="de-DE" sz="16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1600" dirty="0"/>
                  <a:t> </a:t>
                </a:r>
                <a:r>
                  <a:rPr lang="de-DE" sz="1600" dirty="0" smtClean="0"/>
                  <a:t/>
                </a:r>
                <a:br>
                  <a:rPr lang="de-DE" sz="1600" dirty="0" smtClean="0"/>
                </a:br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600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1600" i="1" dirty="0">
                        <a:latin typeface="Cambria Math" panose="02040503050406030204" pitchFamily="18" charset="0"/>
                      </a:rPr>
                      <m:t>=7−4</m:t>
                    </m:r>
                    <m:r>
                      <a:rPr lang="de-DE" sz="16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de-DE" sz="1600" dirty="0" smtClean="0"/>
              </a:p>
              <a:p>
                <a:pPr algn="r"/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1600">
                        <a:latin typeface="Cambria Math" panose="02040503050406030204" pitchFamily="18" charset="0"/>
                      </a:rPr>
                      <m:t>: </m:t>
                    </m:r>
                    <m:r>
                      <a:rPr lang="de-DE" sz="1600" i="1">
                        <a:latin typeface="Cambria Math" panose="02040503050406030204" pitchFamily="18" charset="0"/>
                      </a:rPr>
                      <m:t>4</m:t>
                    </m:r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600" i="1">
                        <a:latin typeface="Cambria Math" panose="02040503050406030204" pitchFamily="18" charset="0"/>
                      </a:rPr>
                      <m:t>+3</m:t>
                    </m:r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1600" i="1">
                        <a:latin typeface="Cambria Math" panose="02040503050406030204" pitchFamily="18" charset="0"/>
                      </a:rPr>
                      <m:t>=72</m:t>
                    </m:r>
                  </m:oMath>
                </a14:m>
                <a:endParaRPr lang="de-DE" sz="1600" dirty="0" smtClean="0"/>
              </a:p>
              <a:p>
                <a:pPr algn="r"/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 dirty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sz="1600" i="1" dirty="0">
                        <a:latin typeface="Cambria Math" panose="02040503050406030204" pitchFamily="18" charset="0"/>
                      </a:rPr>
                      <m:t>: </m:t>
                    </m:r>
                    <m:acc>
                      <m:accPr>
                        <m:chr m:val="⃗"/>
                        <m:ctrlPr>
                          <a:rPr lang="de-DE" sz="16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16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de-DE" sz="1600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1600" i="1" dirty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1600" i="1" dirty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  <m:e>
                            <m:r>
                              <a:rPr lang="de-DE" sz="1600" i="1" dirty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  <m:e>
                            <m:r>
                              <a:rPr lang="de-DE" sz="1600" i="1" dirty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eqArr>
                      </m:e>
                    </m:d>
                    <m:r>
                      <a:rPr lang="de-DE" sz="16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1600" i="1" dirty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de-DE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1600" i="1" dirty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16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1600" i="1" dirty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e>
                            <m:r>
                              <a:rPr lang="de-DE" sz="1600" i="1" dirty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eqArr>
                      </m:e>
                    </m:d>
                  </m:oMath>
                </a14:m>
                <a:endParaRPr lang="de-DE" sz="1600" dirty="0"/>
              </a:p>
            </p:txBody>
          </p:sp>
        </mc:Choice>
        <mc:Fallback xmlns="">
          <p:sp>
            <p:nvSpPr>
              <p:cNvPr id="39" name="Rechtec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1654" y="-14819"/>
                <a:ext cx="2447354" cy="14813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Gerader Verbinder 44"/>
          <p:cNvCxnSpPr/>
          <p:nvPr/>
        </p:nvCxnSpPr>
        <p:spPr>
          <a:xfrm>
            <a:off x="2205888" y="6300117"/>
            <a:ext cx="1940754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09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Verfahren mit dem man die Gesamtlänge des Schattens </a:t>
                </a:r>
                <a:br>
                  <a:rPr lang="de-DE" sz="2200" b="1" dirty="0" smtClean="0"/>
                </a:br>
                <a:r>
                  <a:rPr lang="de-DE" sz="2200" b="1" dirty="0" smtClean="0"/>
                  <a:t>an der rechten Seitenwand ermitteln kann.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b="1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Schritt 1</a:t>
                </a:r>
                <a:r>
                  <a:rPr lang="de-DE" sz="2200" dirty="0" smtClean="0"/>
                  <a:t>: Man bestimmt aus den Punkten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sz="2200" dirty="0" smtClean="0"/>
                  <a:t/>
                </a:r>
                <a:br>
                  <a:rPr lang="de-DE" sz="2200" dirty="0" smtClean="0"/>
                </a:br>
                <a:r>
                  <a:rPr lang="de-DE" sz="2200" dirty="0" smtClean="0"/>
                  <a:t>eine Hilfsebene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Schritt 2</a:t>
                </a:r>
                <a:r>
                  <a:rPr lang="de-DE" sz="2200" dirty="0" smtClean="0"/>
                  <a:t>: Man berechnet die Schnittgerade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de-DE" sz="2200" dirty="0" smtClean="0"/>
                  <a:t>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de-DE" sz="2200" dirty="0" smtClean="0"/>
                  <a:t> </a:t>
                </a:r>
                <a:br>
                  <a:rPr lang="de-DE" sz="2200" dirty="0" smtClean="0"/>
                </a:br>
                <a:r>
                  <a:rPr lang="de-DE" sz="2200" dirty="0" smtClean="0"/>
                  <a:t>mit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dirty="0" smtClean="0"/>
                  <a:t> (die Ebene, in der die rechte Seitenwand liegt).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Schritt 3</a:t>
                </a:r>
                <a:r>
                  <a:rPr lang="de-DE" sz="2200" dirty="0" smtClean="0"/>
                  <a:t>: Man bestimme den Schnittpunkt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de-DE" sz="2200" dirty="0" smtClean="0"/>
                  <a:t> von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de-DE" sz="2200" dirty="0" smtClean="0"/>
                  <a:t> mit der Geraden auf der die Kante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de-DE" sz="2200" dirty="0" smtClean="0"/>
                  <a:t> liegt.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Schritt 4</a:t>
                </a:r>
                <a:r>
                  <a:rPr lang="de-DE" sz="2200" dirty="0" smtClean="0"/>
                  <a:t>: Die Länge der Strecke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de-DE" sz="2200" dirty="0" smtClean="0"/>
                  <a:t> ist dann die Länge des Schattenwurfs.</a:t>
                </a:r>
              </a:p>
            </p:txBody>
          </p:sp>
        </mc:Choice>
        <mc:Fallback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1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6840512" y="1763613"/>
            <a:ext cx="2974088" cy="2434529"/>
            <a:chOff x="6840512" y="2021501"/>
            <a:chExt cx="2974088" cy="2434529"/>
          </a:xfrm>
        </p:grpSpPr>
        <p:cxnSp>
          <p:nvCxnSpPr>
            <p:cNvPr id="5" name="Gerade Verbindung mit Pfeil 4"/>
            <p:cNvCxnSpPr/>
            <p:nvPr/>
          </p:nvCxnSpPr>
          <p:spPr>
            <a:xfrm flipV="1">
              <a:off x="7920632" y="2073413"/>
              <a:ext cx="0" cy="12487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/>
            <p:cNvCxnSpPr/>
            <p:nvPr/>
          </p:nvCxnSpPr>
          <p:spPr>
            <a:xfrm>
              <a:off x="7920632" y="3322154"/>
              <a:ext cx="1743327" cy="2176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mit Pfeil 6"/>
            <p:cNvCxnSpPr/>
            <p:nvPr/>
          </p:nvCxnSpPr>
          <p:spPr>
            <a:xfrm flipH="1">
              <a:off x="6840512" y="3323826"/>
              <a:ext cx="1080120" cy="101197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feld 7"/>
                <p:cNvSpPr txBox="1"/>
                <p:nvPr/>
              </p:nvSpPr>
              <p:spPr>
                <a:xfrm>
                  <a:off x="7055717" y="3993209"/>
                  <a:ext cx="34028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4" name="Textfeld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55717" y="3993209"/>
                  <a:ext cx="340286" cy="30777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feld 8"/>
                <p:cNvSpPr txBox="1"/>
                <p:nvPr/>
              </p:nvSpPr>
              <p:spPr>
                <a:xfrm>
                  <a:off x="8476748" y="4005909"/>
                  <a:ext cx="34817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5" name="Textfeld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6748" y="4005909"/>
                  <a:ext cx="348172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feld 9"/>
                <p:cNvSpPr txBox="1"/>
                <p:nvPr/>
              </p:nvSpPr>
              <p:spPr>
                <a:xfrm>
                  <a:off x="9176242" y="3295877"/>
                  <a:ext cx="34028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6" name="Textfeld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76242" y="3295877"/>
                  <a:ext cx="340286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feld 10"/>
                <p:cNvSpPr txBox="1"/>
                <p:nvPr/>
              </p:nvSpPr>
              <p:spPr>
                <a:xfrm>
                  <a:off x="7771575" y="3307597"/>
                  <a:ext cx="35503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7" name="Textfeld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71575" y="3307597"/>
                  <a:ext cx="355033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feld 11"/>
                <p:cNvSpPr txBox="1"/>
                <p:nvPr/>
              </p:nvSpPr>
              <p:spPr>
                <a:xfrm>
                  <a:off x="8136656" y="2165517"/>
                  <a:ext cx="32284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8" name="Textfeld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36656" y="2165517"/>
                  <a:ext cx="322845" cy="30777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feld 14"/>
                <p:cNvSpPr txBox="1"/>
                <p:nvPr/>
              </p:nvSpPr>
              <p:spPr>
                <a:xfrm>
                  <a:off x="6892424" y="4148253"/>
                  <a:ext cx="39780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9" name="Textfeld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92424" y="4148253"/>
                  <a:ext cx="397801" cy="30777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feld 15"/>
                <p:cNvSpPr txBox="1"/>
                <p:nvPr/>
              </p:nvSpPr>
              <p:spPr>
                <a:xfrm>
                  <a:off x="9412631" y="3319660"/>
                  <a:ext cx="40196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40" name="Textfeld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12631" y="3319660"/>
                  <a:ext cx="401969" cy="30777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feld 16"/>
                <p:cNvSpPr txBox="1"/>
                <p:nvPr/>
              </p:nvSpPr>
              <p:spPr>
                <a:xfrm>
                  <a:off x="7590671" y="2021501"/>
                  <a:ext cx="40196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41" name="Textfeld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90671" y="2021501"/>
                  <a:ext cx="401969" cy="30777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Ellipse 17"/>
            <p:cNvSpPr/>
            <p:nvPr/>
          </p:nvSpPr>
          <p:spPr>
            <a:xfrm>
              <a:off x="7158688" y="3995869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Ellipse 18"/>
            <p:cNvSpPr/>
            <p:nvPr/>
          </p:nvSpPr>
          <p:spPr>
            <a:xfrm>
              <a:off x="8568712" y="4005909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>
              <a:off x="7883790" y="3295877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1" name="Gerade Verbindung mit Pfeil 20"/>
            <p:cNvCxnSpPr>
              <a:stCxn id="18" idx="7"/>
            </p:cNvCxnSpPr>
            <p:nvPr/>
          </p:nvCxnSpPr>
          <p:spPr>
            <a:xfrm flipV="1">
              <a:off x="7220144" y="2484322"/>
              <a:ext cx="997221" cy="1522091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mit Pfeil 21"/>
            <p:cNvCxnSpPr>
              <a:stCxn id="11" idx="0"/>
            </p:cNvCxnSpPr>
            <p:nvPr/>
          </p:nvCxnSpPr>
          <p:spPr>
            <a:xfrm flipV="1">
              <a:off x="7949092" y="2483189"/>
              <a:ext cx="290220" cy="82440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mit Pfeil 22"/>
            <p:cNvCxnSpPr>
              <a:stCxn id="28" idx="0"/>
              <a:endCxn id="30" idx="1"/>
            </p:cNvCxnSpPr>
            <p:nvPr/>
          </p:nvCxnSpPr>
          <p:spPr>
            <a:xfrm flipH="1" flipV="1">
              <a:off x="8219216" y="2432277"/>
              <a:ext cx="1065384" cy="88369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mit Pfeil 23"/>
            <p:cNvCxnSpPr/>
            <p:nvPr/>
          </p:nvCxnSpPr>
          <p:spPr>
            <a:xfrm>
              <a:off x="7227699" y="4031869"/>
              <a:ext cx="1341005" cy="1004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mit Pfeil 24"/>
            <p:cNvCxnSpPr>
              <a:stCxn id="8" idx="0"/>
              <a:endCxn id="20" idx="3"/>
            </p:cNvCxnSpPr>
            <p:nvPr/>
          </p:nvCxnSpPr>
          <p:spPr>
            <a:xfrm flipV="1">
              <a:off x="7225860" y="3357333"/>
              <a:ext cx="668474" cy="63587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mit Pfeil 25"/>
            <p:cNvCxnSpPr/>
            <p:nvPr/>
          </p:nvCxnSpPr>
          <p:spPr>
            <a:xfrm>
              <a:off x="7953273" y="3331049"/>
              <a:ext cx="1341005" cy="1004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mit Pfeil 26"/>
            <p:cNvCxnSpPr/>
            <p:nvPr/>
          </p:nvCxnSpPr>
          <p:spPr>
            <a:xfrm flipV="1">
              <a:off x="8615426" y="3377429"/>
              <a:ext cx="668474" cy="63587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Ellipse 27"/>
            <p:cNvSpPr/>
            <p:nvPr/>
          </p:nvSpPr>
          <p:spPr>
            <a:xfrm>
              <a:off x="9248600" y="3315973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9" name="Gerade Verbindung mit Pfeil 28"/>
            <p:cNvCxnSpPr>
              <a:stCxn id="19" idx="0"/>
            </p:cNvCxnSpPr>
            <p:nvPr/>
          </p:nvCxnSpPr>
          <p:spPr>
            <a:xfrm flipH="1" flipV="1">
              <a:off x="8239312" y="2483189"/>
              <a:ext cx="365400" cy="152272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Ellipse 29"/>
            <p:cNvSpPr/>
            <p:nvPr/>
          </p:nvSpPr>
          <p:spPr>
            <a:xfrm>
              <a:off x="8208672" y="2421733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31" name="Gerade Verbindung mit Pfeil 30"/>
          <p:cNvCxnSpPr/>
          <p:nvPr/>
        </p:nvCxnSpPr>
        <p:spPr>
          <a:xfrm flipV="1">
            <a:off x="8228768" y="2199845"/>
            <a:ext cx="0" cy="57188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/>
          <p:cNvSpPr/>
          <p:nvPr/>
        </p:nvSpPr>
        <p:spPr>
          <a:xfrm>
            <a:off x="8180192" y="2761677"/>
            <a:ext cx="108000" cy="108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7932710" y="2678967"/>
                <a:ext cx="3245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2710" y="2678967"/>
                <a:ext cx="32457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Gerade Verbindung mit Pfeil 39"/>
          <p:cNvCxnSpPr/>
          <p:nvPr/>
        </p:nvCxnSpPr>
        <p:spPr>
          <a:xfrm flipV="1">
            <a:off x="8382824" y="2987749"/>
            <a:ext cx="0" cy="459446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lipse 40"/>
          <p:cNvSpPr/>
          <p:nvPr/>
        </p:nvSpPr>
        <p:spPr>
          <a:xfrm>
            <a:off x="8342640" y="3429853"/>
            <a:ext cx="72000" cy="7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/>
          <p:cNvSpPr/>
          <p:nvPr/>
        </p:nvSpPr>
        <p:spPr>
          <a:xfrm>
            <a:off x="8354368" y="2955933"/>
            <a:ext cx="72000" cy="7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42"/>
              <p:cNvSpPr txBox="1"/>
              <p:nvPr/>
            </p:nvSpPr>
            <p:spPr>
              <a:xfrm>
                <a:off x="8085110" y="3317996"/>
                <a:ext cx="3407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5110" y="3317996"/>
                <a:ext cx="340734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8104840" y="2821965"/>
                <a:ext cx="3464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4840" y="2821965"/>
                <a:ext cx="346440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Gerader Verbinder 2"/>
          <p:cNvCxnSpPr/>
          <p:nvPr/>
        </p:nvCxnSpPr>
        <p:spPr>
          <a:xfrm>
            <a:off x="7718754" y="2338150"/>
            <a:ext cx="1565146" cy="147183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Ellipse 45"/>
          <p:cNvSpPr/>
          <p:nvPr/>
        </p:nvSpPr>
        <p:spPr>
          <a:xfrm>
            <a:off x="8630672" y="3203773"/>
            <a:ext cx="72000" cy="7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feld 46"/>
              <p:cNvSpPr txBox="1"/>
              <p:nvPr/>
            </p:nvSpPr>
            <p:spPr>
              <a:xfrm>
                <a:off x="8600520" y="3029613"/>
                <a:ext cx="4194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1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400" b="0" i="1" dirty="0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de-DE" sz="1400" b="0" i="1" dirty="0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0520" y="3029613"/>
                <a:ext cx="419474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feld 47"/>
              <p:cNvSpPr txBox="1"/>
              <p:nvPr/>
            </p:nvSpPr>
            <p:spPr>
              <a:xfrm>
                <a:off x="9074514" y="3457993"/>
                <a:ext cx="3481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4514" y="3457993"/>
                <a:ext cx="348172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Gerader Verbinder 44"/>
          <p:cNvCxnSpPr/>
          <p:nvPr/>
        </p:nvCxnSpPr>
        <p:spPr>
          <a:xfrm>
            <a:off x="8674097" y="3256723"/>
            <a:ext cx="122248" cy="3500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Ellipse 48"/>
          <p:cNvSpPr/>
          <p:nvPr/>
        </p:nvSpPr>
        <p:spPr>
          <a:xfrm>
            <a:off x="8749687" y="3554288"/>
            <a:ext cx="72000" cy="7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feld 49"/>
              <p:cNvSpPr txBox="1"/>
              <p:nvPr/>
            </p:nvSpPr>
            <p:spPr>
              <a:xfrm>
                <a:off x="8675965" y="3554288"/>
                <a:ext cx="3518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5965" y="3554288"/>
                <a:ext cx="351827" cy="307777"/>
              </a:xfrm>
              <a:prstGeom prst="rect">
                <a:avLst/>
              </a:prstGeom>
              <a:blipFill>
                <a:blip r:embed="rId1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87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/>
                  <a:t>Aufgabe B 1</a:t>
                </a:r>
                <a:br>
                  <a:rPr lang="de-DE" sz="2200" b="1" dirty="0" smtClean="0"/>
                </a:br>
                <a:endParaRPr lang="de-DE" sz="2200" b="1" dirty="0" smtClean="0"/>
              </a:p>
              <a:p>
                <a:pPr marL="0" indent="0">
                  <a:buNone/>
                </a:pPr>
                <a:r>
                  <a:rPr lang="de-DE" sz="2200" dirty="0" smtClean="0"/>
                  <a:t>Ein Ausstellungsraum hat die Form einer </a:t>
                </a:r>
                <a:br>
                  <a:rPr lang="de-DE" sz="2200" dirty="0" smtClean="0"/>
                </a:br>
                <a:r>
                  <a:rPr lang="de-DE" sz="2200" dirty="0" smtClean="0"/>
                  <a:t>geraden </a:t>
                </a:r>
                <a:r>
                  <a:rPr lang="de-DE" sz="2200" dirty="0"/>
                  <a:t>Pyramide mit </a:t>
                </a:r>
                <a:r>
                  <a:rPr lang="de-DE" sz="2200" dirty="0" smtClean="0"/>
                  <a:t>quadratischer Grundfläche. </a:t>
                </a:r>
                <a:br>
                  <a:rPr lang="de-DE" sz="2200" dirty="0" smtClean="0"/>
                </a:br>
                <a:r>
                  <a:rPr lang="de-DE" sz="2200" dirty="0" smtClean="0"/>
                  <a:t>Die Eckpunkte des Bodens können in einem </a:t>
                </a:r>
                <a:br>
                  <a:rPr lang="de-DE" sz="2200" dirty="0" smtClean="0"/>
                </a:br>
                <a:r>
                  <a:rPr lang="de-DE" sz="2200" dirty="0" smtClean="0"/>
                  <a:t>kartesischen Koordinatensystem modellhaft durch </a:t>
                </a:r>
                <a:br>
                  <a:rPr lang="de-DE" sz="2200" dirty="0" smtClean="0"/>
                </a:br>
                <a:r>
                  <a:rPr lang="de-DE" sz="2200" dirty="0" smtClean="0"/>
                  <a:t>die Punkte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(18|0|0)</m:t>
                    </m:r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18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18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18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dirty="0" smtClean="0"/>
                  <a:t> </a:t>
                </a:r>
                <a:br>
                  <a:rPr lang="de-DE" sz="2200" dirty="0" smtClean="0"/>
                </a:br>
                <a:r>
                  <a:rPr lang="de-DE" sz="2200" dirty="0" smtClean="0"/>
                  <a:t>und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dirty="0" smtClean="0"/>
                  <a:t> dargestellt werden (siehe Abbildung). </a:t>
                </a:r>
                <a:br>
                  <a:rPr lang="de-DE" sz="2200" dirty="0" smtClean="0"/>
                </a:br>
                <a:r>
                  <a:rPr lang="de-DE" sz="2200" dirty="0" smtClean="0"/>
                  <a:t>Die Spitze des Raumes wird durch den Punkt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dirty="0" smtClean="0"/>
                  <a:t> beschrieben, die rechte Seitenwand durch das gleichschenklige Dreieck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𝐵𝐶𝑆</m:t>
                    </m:r>
                  </m:oMath>
                </a14:m>
                <a:r>
                  <a:rPr lang="de-DE" sz="2200" dirty="0" smtClean="0"/>
                  <a:t> </a:t>
                </a:r>
                <a:br>
                  <a:rPr lang="de-DE" sz="2200" dirty="0" smtClean="0"/>
                </a:br>
                <a:r>
                  <a:rPr lang="de-DE" sz="2200" dirty="0" smtClean="0"/>
                  <a:t>(alle Koordinatenangaben in Meter).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1</a:t>
            </a:r>
          </a:p>
        </p:txBody>
      </p:sp>
      <p:grpSp>
        <p:nvGrpSpPr>
          <p:cNvPr id="8" name="Gruppieren 7"/>
          <p:cNvGrpSpPr/>
          <p:nvPr/>
        </p:nvGrpSpPr>
        <p:grpSpPr>
          <a:xfrm>
            <a:off x="6840512" y="2021501"/>
            <a:ext cx="2974088" cy="2434529"/>
            <a:chOff x="6840512" y="2021501"/>
            <a:chExt cx="2974088" cy="2434529"/>
          </a:xfrm>
        </p:grpSpPr>
        <p:cxnSp>
          <p:nvCxnSpPr>
            <p:cNvPr id="4" name="Gerade Verbindung mit Pfeil 3"/>
            <p:cNvCxnSpPr/>
            <p:nvPr/>
          </p:nvCxnSpPr>
          <p:spPr>
            <a:xfrm flipV="1">
              <a:off x="7920632" y="2073413"/>
              <a:ext cx="0" cy="12487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mit Pfeil 6"/>
            <p:cNvCxnSpPr/>
            <p:nvPr/>
          </p:nvCxnSpPr>
          <p:spPr>
            <a:xfrm>
              <a:off x="7920632" y="3322154"/>
              <a:ext cx="1743327" cy="2176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mit Pfeil 9"/>
            <p:cNvCxnSpPr/>
            <p:nvPr/>
          </p:nvCxnSpPr>
          <p:spPr>
            <a:xfrm flipH="1">
              <a:off x="6840512" y="3323826"/>
              <a:ext cx="1080120" cy="101197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feld 10"/>
                <p:cNvSpPr txBox="1"/>
                <p:nvPr/>
              </p:nvSpPr>
              <p:spPr>
                <a:xfrm>
                  <a:off x="7055717" y="3993209"/>
                  <a:ext cx="34028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11" name="Textfeld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55717" y="3993209"/>
                  <a:ext cx="340286" cy="3077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feld 14"/>
                <p:cNvSpPr txBox="1"/>
                <p:nvPr/>
              </p:nvSpPr>
              <p:spPr>
                <a:xfrm>
                  <a:off x="8476748" y="4005909"/>
                  <a:ext cx="34817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15" name="Textfeld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6748" y="4005909"/>
                  <a:ext cx="348172" cy="30777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feld 15"/>
                <p:cNvSpPr txBox="1"/>
                <p:nvPr/>
              </p:nvSpPr>
              <p:spPr>
                <a:xfrm>
                  <a:off x="9176242" y="3295877"/>
                  <a:ext cx="34028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16" name="Textfeld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76242" y="3295877"/>
                  <a:ext cx="340286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feld 16"/>
                <p:cNvSpPr txBox="1"/>
                <p:nvPr/>
              </p:nvSpPr>
              <p:spPr>
                <a:xfrm>
                  <a:off x="7771575" y="3307597"/>
                  <a:ext cx="35503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17" name="Textfeld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71575" y="3307597"/>
                  <a:ext cx="355033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feld 17"/>
                <p:cNvSpPr txBox="1"/>
                <p:nvPr/>
              </p:nvSpPr>
              <p:spPr>
                <a:xfrm>
                  <a:off x="8136656" y="2165517"/>
                  <a:ext cx="32284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18" name="Textfeld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36656" y="2165517"/>
                  <a:ext cx="322845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feld 18"/>
                <p:cNvSpPr txBox="1"/>
                <p:nvPr/>
              </p:nvSpPr>
              <p:spPr>
                <a:xfrm>
                  <a:off x="6892424" y="4148253"/>
                  <a:ext cx="39780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19" name="Textfeld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92424" y="4148253"/>
                  <a:ext cx="397801" cy="30777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feld 19"/>
                <p:cNvSpPr txBox="1"/>
                <p:nvPr/>
              </p:nvSpPr>
              <p:spPr>
                <a:xfrm>
                  <a:off x="9412631" y="3319660"/>
                  <a:ext cx="40196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20" name="Textfeld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12631" y="3319660"/>
                  <a:ext cx="401969" cy="30777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feld 20"/>
                <p:cNvSpPr txBox="1"/>
                <p:nvPr/>
              </p:nvSpPr>
              <p:spPr>
                <a:xfrm>
                  <a:off x="7590671" y="2021501"/>
                  <a:ext cx="40196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1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21" name="Textfeld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90671" y="2021501"/>
                  <a:ext cx="401969" cy="30777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Ellipse 11"/>
            <p:cNvSpPr/>
            <p:nvPr/>
          </p:nvSpPr>
          <p:spPr>
            <a:xfrm>
              <a:off x="7158688" y="3995869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>
              <a:off x="8568712" y="4005909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Ellipse 23"/>
            <p:cNvSpPr/>
            <p:nvPr/>
          </p:nvSpPr>
          <p:spPr>
            <a:xfrm>
              <a:off x="7883790" y="3295877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6" name="Gerade Verbindung mit Pfeil 25"/>
            <p:cNvCxnSpPr>
              <a:stCxn id="12" idx="7"/>
            </p:cNvCxnSpPr>
            <p:nvPr/>
          </p:nvCxnSpPr>
          <p:spPr>
            <a:xfrm flipV="1">
              <a:off x="7220144" y="2484322"/>
              <a:ext cx="997221" cy="1522091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mit Pfeil 29"/>
            <p:cNvCxnSpPr>
              <a:stCxn id="17" idx="0"/>
            </p:cNvCxnSpPr>
            <p:nvPr/>
          </p:nvCxnSpPr>
          <p:spPr>
            <a:xfrm flipV="1">
              <a:off x="7949092" y="2483189"/>
              <a:ext cx="290220" cy="82440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mit Pfeil 32"/>
            <p:cNvCxnSpPr>
              <a:stCxn id="25" idx="0"/>
              <a:endCxn id="31" idx="1"/>
            </p:cNvCxnSpPr>
            <p:nvPr/>
          </p:nvCxnSpPr>
          <p:spPr>
            <a:xfrm flipH="1" flipV="1">
              <a:off x="8219216" y="2432277"/>
              <a:ext cx="1065384" cy="88369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mit Pfeil 35"/>
            <p:cNvCxnSpPr/>
            <p:nvPr/>
          </p:nvCxnSpPr>
          <p:spPr>
            <a:xfrm>
              <a:off x="7227699" y="4031869"/>
              <a:ext cx="1341005" cy="1004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mit Pfeil 39"/>
            <p:cNvCxnSpPr>
              <a:stCxn id="11" idx="0"/>
              <a:endCxn id="24" idx="3"/>
            </p:cNvCxnSpPr>
            <p:nvPr/>
          </p:nvCxnSpPr>
          <p:spPr>
            <a:xfrm flipV="1">
              <a:off x="7225860" y="3357333"/>
              <a:ext cx="668474" cy="63587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mit Pfeil 42"/>
            <p:cNvCxnSpPr/>
            <p:nvPr/>
          </p:nvCxnSpPr>
          <p:spPr>
            <a:xfrm>
              <a:off x="7953273" y="3331049"/>
              <a:ext cx="1341005" cy="1004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mit Pfeil 43"/>
            <p:cNvCxnSpPr/>
            <p:nvPr/>
          </p:nvCxnSpPr>
          <p:spPr>
            <a:xfrm flipV="1">
              <a:off x="8615426" y="3377429"/>
              <a:ext cx="668474" cy="63587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Ellipse 24"/>
            <p:cNvSpPr/>
            <p:nvPr/>
          </p:nvSpPr>
          <p:spPr>
            <a:xfrm>
              <a:off x="9248600" y="3315973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8" name="Gerade Verbindung mit Pfeil 27"/>
            <p:cNvCxnSpPr>
              <a:stCxn id="22" idx="0"/>
            </p:cNvCxnSpPr>
            <p:nvPr/>
          </p:nvCxnSpPr>
          <p:spPr>
            <a:xfrm flipH="1" flipV="1">
              <a:off x="8239312" y="2483189"/>
              <a:ext cx="365400" cy="152272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Ellipse 30"/>
            <p:cNvSpPr/>
            <p:nvPr/>
          </p:nvSpPr>
          <p:spPr>
            <a:xfrm>
              <a:off x="8208672" y="2421733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14869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45720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200" dirty="0" smtClean="0"/>
                  <a:t>Berechnen Sie die Größe des Winkels zwischen den Kanten, die durch die Strecken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de-DE" sz="2200" dirty="0" smtClean="0"/>
                  <a:t> beschrieben werden.</a:t>
                </a:r>
                <a:br>
                  <a:rPr lang="de-DE" sz="2200" dirty="0" smtClean="0"/>
                </a:br>
                <a:r>
                  <a:rPr lang="de-DE" sz="2200" dirty="0" smtClean="0"/>
                  <a:t>Ermitteln Sie eine Koordinatengleichung der Ebene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dirty="0" smtClean="0"/>
                  <a:t>, in der das Dreieck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𝐵𝐶𝑆</m:t>
                    </m:r>
                  </m:oMath>
                </a14:m>
                <a:r>
                  <a:rPr lang="de-DE" sz="2200" dirty="0" smtClean="0"/>
                  <a:t> liegt.</a:t>
                </a:r>
                <a:br>
                  <a:rPr lang="de-DE" sz="2200" dirty="0" smtClean="0"/>
                </a:br>
                <a:r>
                  <a:rPr lang="de-DE" sz="2200" dirty="0" smtClean="0"/>
                  <a:t>Bestimmen Sie den Flächeninhalt der rechten Seitenwand.</a:t>
                </a:r>
                <a:br>
                  <a:rPr lang="de-DE" sz="2200" dirty="0" smtClean="0"/>
                </a:br>
                <a:r>
                  <a:rPr lang="de-DE" sz="2200" dirty="0" smtClean="0"/>
                  <a:t>(Teilergebnis: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: 4</m:t>
                    </m:r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+3</m:t>
                    </m:r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=72</m:t>
                    </m:r>
                  </m:oMath>
                </a14:m>
                <a:r>
                  <a:rPr lang="de-DE" sz="2200" dirty="0" smtClean="0"/>
                  <a:t>)</a:t>
                </a: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 smtClean="0"/>
                  <a:t>								            (5 VP)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769" r="-6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1</a:t>
            </a:r>
          </a:p>
        </p:txBody>
      </p:sp>
    </p:spTree>
    <p:extLst>
      <p:ext uri="{BB962C8B-B14F-4D97-AF65-F5344CB8AC3E}">
        <p14:creationId xmlns:p14="http://schemas.microsoft.com/office/powerpoint/2010/main" val="348711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Eine punktförmige Lampe befindet sich am unteren Ende einer fünf Meter langen Stange, die von der Raumspitze ausgeht und senkrecht nach unten hängt.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200" dirty="0" smtClean="0"/>
                  <a:t>Die Stange mit der Lampe kann in eine Pendelbewegung versetzt werden. Diese Pendelbewegung verläuft im Modell in einer Ebene parallel zur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sz="2200" dirty="0" smtClean="0"/>
                  <a:t>-Ebene.</a:t>
                </a:r>
                <a:br>
                  <a:rPr lang="de-DE" sz="2200" dirty="0" smtClean="0"/>
                </a:br>
                <a:r>
                  <a:rPr lang="de-DE" sz="2200" dirty="0" smtClean="0"/>
                  <a:t>Wenn die Lampe zu stark schwingt, dann trifft sie die rechte Seitenwand. Der Auftreffpunkt wird im Modell durch den 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de-DE" sz="2200" dirty="0" smtClean="0"/>
                  <a:t> beschrieben. Berechnen Sie die Koordinaten von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de-DE" sz="2200" dirty="0" smtClean="0"/>
                  <a:t>.</a:t>
                </a:r>
                <a:br>
                  <a:rPr lang="de-DE" sz="2200" dirty="0" smtClean="0"/>
                </a:br>
                <a:r>
                  <a:rPr lang="de-DE" sz="2200" dirty="0"/>
                  <a:t>								            (5 VP)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 r="-4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1</a:t>
            </a:r>
          </a:p>
        </p:txBody>
      </p:sp>
    </p:spTree>
    <p:extLst>
      <p:ext uri="{BB962C8B-B14F-4D97-AF65-F5344CB8AC3E}">
        <p14:creationId xmlns:p14="http://schemas.microsoft.com/office/powerpoint/2010/main" val="29609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457200" indent="-457200">
                  <a:buClrTx/>
                  <a:buSzPct val="100000"/>
                  <a:buFont typeface="+mj-lt"/>
                  <a:buAutoNum type="alphaLcParenR" startAt="3"/>
                </a:pPr>
                <a:r>
                  <a:rPr lang="de-DE" sz="2200" dirty="0" smtClean="0"/>
                  <a:t>Im Rahmen einer Kunstausstellung wurde ein drei Meter langer Stab senkrecht zum Boden angebracht, der im Modell durch die Strecke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𝐹𝐺</m:t>
                    </m:r>
                  </m:oMath>
                </a14:m>
                <a:r>
                  <a:rPr lang="de-DE" sz="2200" dirty="0" smtClean="0"/>
                  <a:t> mit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11|15|0</m:t>
                        </m:r>
                      </m:e>
                    </m:d>
                  </m:oMath>
                </a14:m>
                <a:r>
                  <a:rPr lang="de-DE" sz="2200" dirty="0" smtClean="0"/>
                  <a:t> beschrieben wird. Befindet sich die Lampe in der Position, die durch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d>
                  </m:oMath>
                </a14:m>
                <a:r>
                  <a:rPr lang="de-DE" sz="2200" dirty="0" smtClean="0"/>
                  <a:t> beschrieben wird, so wirft der Stab einen Schatten, dessen Endpunkt auf der rechten Seitenwand durch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sz="2200" dirty="0" smtClean="0"/>
                  <a:t> beschrieben wird.</a:t>
                </a:r>
                <a:br>
                  <a:rPr lang="de-DE" sz="2200" dirty="0" smtClean="0"/>
                </a:br>
                <a:r>
                  <a:rPr lang="de-DE" sz="2200" dirty="0" smtClean="0"/>
                  <a:t>Berechnen Sie die Koordinaten des Punktes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sz="2200" dirty="0" smtClean="0"/>
                  <a:t>.</a:t>
                </a:r>
                <a:br>
                  <a:rPr lang="de-DE" sz="2200" dirty="0" smtClean="0"/>
                </a:br>
                <a:r>
                  <a:rPr lang="de-DE" sz="2200" dirty="0" smtClean="0"/>
                  <a:t>Beschreiben Sie ein Verfahren, mit dem man die Gesamtlänge des betrachteten Schattens berechnen kann.</a:t>
                </a:r>
                <a:br>
                  <a:rPr lang="de-DE" sz="2200" dirty="0" smtClean="0"/>
                </a:br>
                <a:r>
                  <a:rPr lang="de-DE" sz="2200" dirty="0"/>
                  <a:t>								            </a:t>
                </a:r>
                <a:r>
                  <a:rPr lang="de-DE" sz="2200" dirty="0" smtClean="0"/>
                  <a:t>(3 </a:t>
                </a:r>
                <a:r>
                  <a:rPr lang="de-DE" sz="2200" dirty="0"/>
                  <a:t>VP)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769" r="-4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1</a:t>
            </a:r>
          </a:p>
        </p:txBody>
      </p:sp>
    </p:spTree>
    <p:extLst>
      <p:ext uri="{BB962C8B-B14F-4D97-AF65-F5344CB8AC3E}">
        <p14:creationId xmlns:p14="http://schemas.microsoft.com/office/powerpoint/2010/main" val="342384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>
                    <a:solidFill>
                      <a:srgbClr val="FF0000"/>
                    </a:solidFill>
                  </a:rPr>
                  <a:t>Lösung Aufgabe B 1 a)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Winkel zwischen den Kanten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𝑩𝑪</m:t>
                    </m:r>
                  </m:oMath>
                </a14:m>
                <a:r>
                  <a:rPr lang="de-DE" sz="2200" b="1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b="1" i="1" dirty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𝑺</m:t>
                    </m:r>
                  </m:oMath>
                </a14:m>
                <a:endParaRPr lang="de-DE" sz="2200" b="1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Mit den Punkte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de-DE" sz="2200" dirty="0" smtClean="0"/>
                  <a:t> erhalten wir die Vektoren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de-DE" sz="2200" dirty="0" smtClean="0"/>
                  <a:t>.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Es gilt: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  <a:p>
                <a:pPr marL="0" indent="0" algn="ctr">
                  <a:buClrTx/>
                  <a:buSzPct val="100000"/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18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18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18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−18#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</m:eqAr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18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18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#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−9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</m:eqArr>
                      </m:e>
                    </m:d>
                  </m:oMath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Für die Winkelberechnung brauchen wir die Winkelformel: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2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</m:e>
                      </m:func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𝐵𝐶</m:t>
                                  </m:r>
                                </m:e>
                              </m:acc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acc>
                                <m:accPr>
                                  <m:chr m:val="⃗"/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  <m:r>
                                    <a:rPr lang="de-DE" sz="22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𝐵𝐶</m:t>
                                  </m:r>
                                </m:e>
                              </m:acc>
                            </m:e>
                          </m:d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𝐵𝑆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de-DE" sz="220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568704" y="168938"/>
                <a:ext cx="136723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18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18</m:t>
                            </m:r>
                          </m:e>
                        </m:d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de-DE" sz="1600" i="1" dirty="0" smtClean="0">
                  <a:latin typeface="Cambria Math" panose="02040503050406030204" pitchFamily="18" charset="0"/>
                </a:endParaRPr>
              </a:p>
              <a:p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de-DE" sz="1600" i="1">
                        <a:latin typeface="Cambria Math" panose="02040503050406030204" pitchFamily="18" charset="0"/>
                      </a:rPr>
                      <m:t>(0|18|0)</m:t>
                    </m:r>
                  </m:oMath>
                </a14:m>
                <a:r>
                  <a:rPr lang="de-DE" sz="1600" dirty="0"/>
                  <a:t> </a:t>
                </a:r>
                <a:endParaRPr lang="de-DE" sz="1600" dirty="0" smtClean="0"/>
              </a:p>
              <a:p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de-DE" sz="1600" i="1">
                        <a:latin typeface="Cambria Math" panose="02040503050406030204" pitchFamily="18" charset="0"/>
                      </a:rPr>
                      <m:t>(9|9|12)</m:t>
                    </m:r>
                  </m:oMath>
                </a14:m>
                <a:endParaRPr lang="de-DE" sz="16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704" y="168938"/>
                <a:ext cx="1367234" cy="830997"/>
              </a:xfrm>
              <a:prstGeom prst="rect">
                <a:avLst/>
              </a:prstGeom>
              <a:blipFill>
                <a:blip r:embed="rId3"/>
                <a:stretch>
                  <a:fillRect b="-367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24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dirty="0"/>
                  <a:t>Es folgt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𝐵𝐶</m:t>
                            </m:r>
                          </m:e>
                        </m:acc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−18</m:t>
                                </m:r>
                              </m:e>
                            </m:d>
                          </m:e>
                          <m:sup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de-DE" sz="2200" i="1">
                        <a:latin typeface="Cambria Math" panose="02040503050406030204" pitchFamily="18" charset="0"/>
                      </a:rPr>
                      <m:t>=18</m:t>
                    </m:r>
                  </m:oMath>
                </a14:m>
                <a:r>
                  <a:rPr lang="de-DE" sz="2200" dirty="0"/>
                  <a:t> </a:t>
                </a: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und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𝐵𝑆</m:t>
                            </m:r>
                          </m:e>
                        </m:acc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−9</m:t>
                                </m:r>
                              </m:e>
                            </m:d>
                          </m:e>
                          <m:sup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−9</m:t>
                                </m:r>
                              </m:e>
                            </m:d>
                          </m:e>
                          <m:sup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  <m:sup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306</m:t>
                        </m:r>
                      </m:e>
                    </m:rad>
                  </m:oMath>
                </a14:m>
                <a:r>
                  <a:rPr lang="de-DE" sz="2200" dirty="0"/>
                  <a:t> </a:t>
                </a: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und </a:t>
                </a:r>
                <a:r>
                  <a:rPr lang="de-DE" sz="2200" dirty="0"/>
                  <a:t>weiter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𝐵𝐶</m:t>
                            </m:r>
                          </m:e>
                        </m:acc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⋅</m:t>
                        </m:r>
                        <m:acc>
                          <m:accPr>
                            <m:chr m:val="⃗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𝐵𝑆</m:t>
                            </m:r>
                          </m:e>
                        </m:acc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−18#</m:t>
                                </m:r>
                              </m:e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eqArr>
                          </m:e>
                        </m:d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−9#</m:t>
                                </m:r>
                              </m:e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−9</m:t>
                                </m:r>
                              </m:e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</m:eqArr>
                          </m:e>
                        </m:d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=162</m:t>
                    </m:r>
                  </m:oMath>
                </a14:m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>
                    <a:latin typeface="+mj-lt"/>
                  </a:rPr>
                  <a:t>Einsetzen in die Winkelformel liefert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</m:e>
                    </m:func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162</m:t>
                        </m:r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⋅</m:t>
                        </m:r>
                        <m:rad>
                          <m:radPr>
                            <m:degHide m:val="on"/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306</m:t>
                            </m:r>
                          </m:e>
                        </m:rad>
                      </m:den>
                    </m:f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≈0,5145</m:t>
                    </m:r>
                  </m:oMath>
                </a14:m>
                <a:r>
                  <a:rPr lang="de-DE" sz="2200" dirty="0" smtClean="0"/>
                  <a:t>.</a:t>
                </a:r>
                <a:br>
                  <a:rPr lang="de-DE" sz="2200" dirty="0" smtClean="0"/>
                </a:br>
                <a:r>
                  <a:rPr lang="de-DE" sz="2200" dirty="0" smtClean="0"/>
                  <a:t>Mit </a:t>
                </a:r>
                <a:r>
                  <a:rPr lang="de-DE" sz="2200" dirty="0" smtClean="0">
                    <a:latin typeface="Tw Cen MT Condensed" panose="020B0606020104020203" pitchFamily="34" charset="0"/>
                  </a:rPr>
                  <a:t>2ND cos</a:t>
                </a:r>
                <a:r>
                  <a:rPr lang="de-DE" sz="2200" dirty="0" smtClean="0"/>
                  <a:t> lässt sich daraus der Winkel ermitteln: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≈59°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Achten Sie darauf, dass der Taschenrechner im Gradmaß rechnet!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Der Winkel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de-DE" sz="2200" dirty="0" smtClean="0"/>
                  <a:t> zwischen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𝐵𝑆</m:t>
                    </m:r>
                  </m:oMath>
                </a14:m>
                <a:r>
                  <a:rPr lang="de-DE" sz="2200" dirty="0"/>
                  <a:t> </a:t>
                </a:r>
                <a:r>
                  <a:rPr lang="de-DE" sz="2200" dirty="0" smtClean="0"/>
                  <a:t>beträgt etwa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59°</m:t>
                    </m:r>
                  </m:oMath>
                </a14:m>
                <a:r>
                  <a:rPr lang="de-DE" sz="2200" dirty="0" smtClean="0"/>
                  <a:t>.</a:t>
                </a: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1</a:t>
            </a:r>
          </a:p>
        </p:txBody>
      </p:sp>
      <p:cxnSp>
        <p:nvCxnSpPr>
          <p:cNvPr id="5" name="Gerader Verbinder 4"/>
          <p:cNvCxnSpPr/>
          <p:nvPr/>
        </p:nvCxnSpPr>
        <p:spPr>
          <a:xfrm>
            <a:off x="7344568" y="6084093"/>
            <a:ext cx="501474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88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Koordinatengleichung der Ebene in der das Dreieck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𝑩𝑪𝑺</m:t>
                    </m:r>
                  </m:oMath>
                </a14:m>
                <a:r>
                  <a:rPr lang="de-DE" sz="2200" b="1" dirty="0" smtClean="0"/>
                  <a:t> liegt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zwei Richtungsvektoren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−18#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#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−9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 smtClean="0"/>
                  <a:t> haben wir bereits im vorherigen Aufgabenteil bestimmt. Da es auf die Länge der Vektoren nicht ankommt teilen wir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de-DE" sz="2200" dirty="0" smtClean="0"/>
                  <a:t> durch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−18</m:t>
                    </m:r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𝐵𝑆</m:t>
                        </m:r>
                      </m:e>
                    </m:acc>
                  </m:oMath>
                </a14:m>
                <a:r>
                  <a:rPr lang="de-DE" sz="2200" dirty="0" smtClean="0"/>
                  <a:t> durch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de-DE" sz="2200" dirty="0" smtClean="0"/>
                  <a:t>. Damit lässt sich nachher leichter rechnen. Wir haben somit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#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#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 smtClean="0"/>
                  <a:t> als neue Richtungsvektoren und bilden daraus mit Hilfe des Vektorprodukts einen </a:t>
                </a:r>
                <a:r>
                  <a:rPr lang="de-DE" sz="2200" dirty="0" err="1" smtClean="0"/>
                  <a:t>Normalenvektor</a:t>
                </a:r>
                <a:r>
                  <a:rPr lang="de-DE" sz="2200" dirty="0" smtClean="0"/>
                  <a:t>: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#</m:t>
                          </m:r>
                        </m:e>
                        <m:e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eqArr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           </m:t>
                      </m:r>
                      <m:eqArr>
                        <m:eqArr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de-DE" sz="20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#</m:t>
                          </m:r>
                        </m:e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eqArr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  =</m:t>
                      </m:r>
                      <m:d>
                        <m:dPr>
                          <m:ctrlPr>
                            <a:rPr lang="de-DE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0⋅−4</m:t>
                              </m:r>
                            </m:e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0⋅3</m:t>
                              </m:r>
                            </m:e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1⋅3</m:t>
                              </m:r>
                            </m:e>
                          </m:eqArr>
                        </m:e>
                      </m:d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 −</m:t>
                      </m:r>
                      <m:d>
                        <m:dPr>
                          <m:ctrlPr>
                            <a:rPr lang="de-DE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0⋅3</m:t>
                              </m:r>
                            </m:e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1⋅−4</m:t>
                              </m:r>
                            </m:e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0⋅3</m:t>
                              </m:r>
                            </m:e>
                          </m:eqArr>
                        </m:e>
                      </m:d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de-DE" sz="220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 r="-13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568704" y="168938"/>
                <a:ext cx="136723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18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18</m:t>
                            </m:r>
                          </m:e>
                        </m:d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de-DE" sz="1600" i="1" dirty="0" smtClean="0">
                  <a:latin typeface="Cambria Math" panose="02040503050406030204" pitchFamily="18" charset="0"/>
                </a:endParaRPr>
              </a:p>
              <a:p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de-DE" sz="1600" i="1">
                        <a:latin typeface="Cambria Math" panose="02040503050406030204" pitchFamily="18" charset="0"/>
                      </a:rPr>
                      <m:t>(0|18|0)</m:t>
                    </m:r>
                  </m:oMath>
                </a14:m>
                <a:r>
                  <a:rPr lang="de-DE" sz="1600" dirty="0"/>
                  <a:t> </a:t>
                </a:r>
                <a:endParaRPr lang="de-DE" sz="1600" dirty="0" smtClean="0"/>
              </a:p>
              <a:p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de-DE" sz="1600" i="1">
                        <a:latin typeface="Cambria Math" panose="02040503050406030204" pitchFamily="18" charset="0"/>
                      </a:rPr>
                      <m:t>(9|9|12)</m:t>
                    </m:r>
                  </m:oMath>
                </a14:m>
                <a:endParaRPr lang="de-DE" sz="16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704" y="168938"/>
                <a:ext cx="1367234" cy="830997"/>
              </a:xfrm>
              <a:prstGeom prst="rect">
                <a:avLst/>
              </a:prstGeom>
              <a:blipFill>
                <a:blip r:embed="rId3"/>
                <a:stretch>
                  <a:fillRect b="-367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Gerader Verbinder 3"/>
          <p:cNvCxnSpPr/>
          <p:nvPr/>
        </p:nvCxnSpPr>
        <p:spPr>
          <a:xfrm>
            <a:off x="2520032" y="5559941"/>
            <a:ext cx="12685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2520032" y="7020197"/>
            <a:ext cx="12685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2808064" y="5847973"/>
            <a:ext cx="576064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>
            <a:off x="2807723" y="6146053"/>
            <a:ext cx="576064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>
            <a:off x="2830817" y="6444133"/>
            <a:ext cx="576064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V="1">
            <a:off x="2807723" y="5858021"/>
            <a:ext cx="599158" cy="221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V="1">
            <a:off x="2807723" y="6169081"/>
            <a:ext cx="599158" cy="221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V="1">
            <a:off x="2819270" y="6502557"/>
            <a:ext cx="599158" cy="221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Einträge des </a:t>
                </a:r>
                <a:r>
                  <a:rPr lang="de-DE" sz="2200" dirty="0" err="1" smtClean="0"/>
                  <a:t>Normalenvektors</a:t>
                </a:r>
                <a:r>
                  <a:rPr lang="de-DE" sz="2200" dirty="0" smtClean="0"/>
                  <a:t> sind bekanntlich die Koeffizienten in der Koordinatenform. Daher ergibt sich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4</m:t>
                    </m:r>
                    <m:sSub>
                      <m:sSub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+3</m:t>
                    </m:r>
                    <m:sSub>
                      <m:sSub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de-DE" sz="2200" dirty="0" smtClean="0"/>
                  <a:t> mit einem noch unbekannten Wert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Da z.B.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de-DE" sz="2200" dirty="0" smtClean="0"/>
                  <a:t> in der Ebene liegt, können wir d durch Einsetzen ermitteln:</a:t>
                </a: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⋅18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⋅0 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=72</m:t>
                      </m:r>
                    </m:oMath>
                  </m:oMathPara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 </a:t>
                </a:r>
                <a:r>
                  <a:rPr lang="de-DE" sz="2200" dirty="0" smtClean="0"/>
                  <a:t>Die Koordinatengleichung der Ebene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dirty="0" smtClean="0"/>
                  <a:t>, in der das Dreieck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𝐵𝐶𝑆</m:t>
                    </m:r>
                  </m:oMath>
                </a14:m>
                <a:r>
                  <a:rPr lang="de-DE" sz="2200" dirty="0" smtClean="0"/>
                  <a:t> liegt, lautet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200" b="0" i="0" smtClean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4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+3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72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568704" y="168938"/>
                <a:ext cx="1367234" cy="9897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de-DE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16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eqArr>
                      </m:e>
                    </m:d>
                  </m:oMath>
                </a14:m>
                <a:endParaRPr lang="de-DE" sz="1600" i="1" dirty="0" smtClean="0">
                  <a:latin typeface="Cambria Math" panose="02040503050406030204" pitchFamily="18" charset="0"/>
                </a:endParaRPr>
              </a:p>
              <a:p>
                <a:pPr algn="r"/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de-DE" sz="1600" i="1">
                        <a:latin typeface="Cambria Math" panose="02040503050406030204" pitchFamily="18" charset="0"/>
                      </a:rPr>
                      <m:t>(0|18|0)</m:t>
                    </m:r>
                  </m:oMath>
                </a14:m>
                <a:endParaRPr lang="de-DE" sz="1600" dirty="0" smtClean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704" y="168938"/>
                <a:ext cx="1367234" cy="989758"/>
              </a:xfrm>
              <a:prstGeom prst="rect">
                <a:avLst/>
              </a:prstGeom>
              <a:blipFill>
                <a:blip r:embed="rId3"/>
                <a:stretch>
                  <a:fillRect b="-308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/>
          <p:cNvCxnSpPr/>
          <p:nvPr/>
        </p:nvCxnSpPr>
        <p:spPr>
          <a:xfrm>
            <a:off x="2119800" y="4427909"/>
            <a:ext cx="2304256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447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2382</Words>
  <Application>Microsoft Office PowerPoint</Application>
  <PresentationFormat>Benutzerdefiniert</PresentationFormat>
  <Paragraphs>147</Paragraphs>
  <Slides>15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Calibri</vt:lpstr>
      <vt:lpstr>Cambria Math</vt:lpstr>
      <vt:lpstr>Tw Cen MT Condensed</vt:lpstr>
      <vt:lpstr>Wingdings</vt:lpstr>
      <vt:lpstr>Wingdings 2</vt:lpstr>
      <vt:lpstr>Galathea</vt:lpstr>
      <vt:lpstr>PowerPoint-Präsentation</vt:lpstr>
      <vt:lpstr>Wahlteil 2020 – Aufgabe B 1</vt:lpstr>
      <vt:lpstr>Wahlteil 2020 – Aufgabe B 1</vt:lpstr>
      <vt:lpstr>Wahlteil 2020 – Aufgabe B 1</vt:lpstr>
      <vt:lpstr>Wahlteil 2020 – Aufgabe B 1</vt:lpstr>
      <vt:lpstr>Wahlteil 2020 – Aufgabe B 1</vt:lpstr>
      <vt:lpstr>Wahlteil 2020 – Aufgabe B 1</vt:lpstr>
      <vt:lpstr>Wahlteil 2020 – Aufgabe B 1</vt:lpstr>
      <vt:lpstr>Wahlteil 2020 – Aufgabe B 1</vt:lpstr>
      <vt:lpstr>Wahlteil 2020 – Aufgabe B 1</vt:lpstr>
      <vt:lpstr>Wahlteil 2020 – Aufgabe B 1</vt:lpstr>
      <vt:lpstr>Wahlteil 2020 – Aufgabe B 1</vt:lpstr>
      <vt:lpstr>Wahlteil 2020 – Aufgabe B 1</vt:lpstr>
      <vt:lpstr>Wahlteil 2020 – Aufgabe B 1</vt:lpstr>
      <vt:lpstr>Wahlteil 2020 – Aufgabe B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314</cp:revision>
  <dcterms:modified xsi:type="dcterms:W3CDTF">2020-12-16T15:48:41Z</dcterms:modified>
</cp:coreProperties>
</file>