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87" r:id="rId1"/>
  </p:sldMasterIdLst>
  <p:notesMasterIdLst>
    <p:notesMasterId r:id="rId16"/>
  </p:notesMasterIdLst>
  <p:sldIdLst>
    <p:sldId id="256" r:id="rId2"/>
    <p:sldId id="27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</p:sldIdLst>
  <p:sldSz cx="10080625" cy="7559675"/>
  <p:notesSz cx="7559675" cy="10691813"/>
  <p:defaultTextStyle>
    <a:defPPr>
      <a:defRPr lang="de-DE"/>
    </a:defPPr>
    <a:lvl1pPr marL="0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2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05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57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10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63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16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68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21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000FF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262" autoAdjust="0"/>
  </p:normalViewPr>
  <p:slideViewPr>
    <p:cSldViewPr>
      <p:cViewPr varScale="1">
        <p:scale>
          <a:sx n="95" d="100"/>
          <a:sy n="95" d="100"/>
        </p:scale>
        <p:origin x="1182" y="90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8B071-2D22-4D06-877C-25E74B38C3CC}" type="datetimeFigureOut">
              <a:rPr lang="de-DE" smtClean="0"/>
              <a:t>12.04.2021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801688"/>
            <a:ext cx="5346700" cy="4010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55650" y="5078413"/>
            <a:ext cx="6048375" cy="48117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4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4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247928-C5BF-4DBD-8378-9BAFE820D39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904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52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05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57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10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63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16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68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21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 bwMode="white">
          <a:xfrm>
            <a:off x="0" y="6581957"/>
            <a:ext cx="10080625" cy="97771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eck 9"/>
          <p:cNvSpPr/>
          <p:nvPr/>
        </p:nvSpPr>
        <p:spPr>
          <a:xfrm>
            <a:off x="-10081" y="6672673"/>
            <a:ext cx="2479834" cy="786206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eck 10"/>
          <p:cNvSpPr/>
          <p:nvPr/>
        </p:nvSpPr>
        <p:spPr>
          <a:xfrm>
            <a:off x="2600801" y="6662594"/>
            <a:ext cx="7479824" cy="786206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604161" y="4451809"/>
            <a:ext cx="7140443" cy="2015913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2604162" y="6669045"/>
            <a:ext cx="7392458" cy="755968"/>
          </a:xfrm>
        </p:spPr>
        <p:txBody>
          <a:bodyPr anchor="ctr">
            <a:normAutofit/>
          </a:bodyPr>
          <a:lstStyle>
            <a:lvl1pPr marL="0" indent="0" algn="l">
              <a:buNone/>
              <a:defRPr sz="2900">
                <a:solidFill>
                  <a:srgbClr val="FFFFFF"/>
                </a:solidFill>
              </a:defRPr>
            </a:lvl1pPr>
            <a:lvl2pPr marL="503972" indent="0" algn="ctr">
              <a:buNone/>
            </a:lvl2pPr>
            <a:lvl3pPr marL="1007943" indent="0" algn="ctr">
              <a:buNone/>
            </a:lvl3pPr>
            <a:lvl4pPr marL="1511915" indent="0" algn="ctr">
              <a:buNone/>
            </a:lvl4pPr>
            <a:lvl5pPr marL="2015886" indent="0" algn="ctr">
              <a:buNone/>
            </a:lvl5pPr>
            <a:lvl6pPr marL="2519858" indent="0" algn="ctr">
              <a:buNone/>
            </a:lvl6pPr>
            <a:lvl7pPr marL="3023829" indent="0" algn="ctr">
              <a:buNone/>
            </a:lvl7pPr>
            <a:lvl8pPr marL="3527801" indent="0" algn="ctr">
              <a:buNone/>
            </a:lvl8pPr>
            <a:lvl9pPr marL="4031772" indent="0" algn="ctr">
              <a:buNone/>
            </a:lvl9pPr>
          </a:lstStyle>
          <a:p>
            <a:r>
              <a:rPr kumimoji="0" lang="de-DE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>
          <a:xfrm>
            <a:off x="84005" y="6689617"/>
            <a:ext cx="2268141" cy="755968"/>
          </a:xfrm>
        </p:spPr>
        <p:txBody>
          <a:bodyPr>
            <a:noAutofit/>
          </a:bodyPr>
          <a:lstStyle>
            <a:lvl1pPr algn="ctr">
              <a:defRPr sz="2200">
                <a:solidFill>
                  <a:srgbClr val="FFFFFF"/>
                </a:solidFill>
              </a:defRPr>
            </a:lvl1pPr>
          </a:lstStyle>
          <a:p>
            <a:r>
              <a:rPr lang="de-DE" sz="1400"/>
              <a:t>&lt;Datum/Uhrzeit&gt;</a:t>
            </a:r>
            <a:endParaRPr lang="de-DE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>
          <a:xfrm>
            <a:off x="2299001" y="260740"/>
            <a:ext cx="6468401" cy="402483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ctr"/>
            <a:r>
              <a:rPr lang="de-DE" sz="1400"/>
              <a:t>&lt;Fußzeile&gt;</a:t>
            </a:r>
            <a:endParaRPr lang="de-DE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8820547" y="251989"/>
            <a:ext cx="924057" cy="41998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z="1400"/>
              <a:t>&lt;Datum/Uhrzeit&gt;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de-DE" sz="1400"/>
              <a:t>&lt;Fußzeile&gt;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224448" y="671972"/>
            <a:ext cx="2268141" cy="6080989"/>
          </a:xfrm>
        </p:spPr>
        <p:txBody>
          <a:bodyPr vert="eaVert"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04031" y="671971"/>
            <a:ext cx="6132380" cy="6080990"/>
          </a:xfrm>
        </p:spPr>
        <p:txBody>
          <a:bodyPr vert="eaVert"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7224448" y="6887706"/>
            <a:ext cx="2436151" cy="402483"/>
          </a:xfrm>
        </p:spPr>
        <p:txBody>
          <a:bodyPr/>
          <a:lstStyle/>
          <a:p>
            <a:r>
              <a:rPr lang="de-DE" sz="1400"/>
              <a:t>&lt;Datum/Uhrzeit&gt;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504033" y="6887492"/>
            <a:ext cx="6144378" cy="402483"/>
          </a:xfrm>
        </p:spPr>
        <p:txBody>
          <a:bodyPr/>
          <a:lstStyle/>
          <a:p>
            <a:pPr algn="ctr"/>
            <a:r>
              <a:rPr lang="de-DE" sz="1400"/>
              <a:t>&lt;Fußzeile&gt;</a:t>
            </a:r>
            <a:endParaRPr lang="de-DE"/>
          </a:p>
        </p:txBody>
      </p:sp>
      <p:sp>
        <p:nvSpPr>
          <p:cNvPr id="7" name="Rechteck 6"/>
          <p:cNvSpPr/>
          <p:nvPr/>
        </p:nvSpPr>
        <p:spPr bwMode="white">
          <a:xfrm>
            <a:off x="6720767" y="0"/>
            <a:ext cx="352822" cy="7559675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6771170" y="671971"/>
            <a:ext cx="252016" cy="6887704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6771170" y="0"/>
            <a:ext cx="252016" cy="587975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 rot="5400000">
            <a:off x="6603191" y="159228"/>
            <a:ext cx="587975" cy="269518"/>
          </a:xfrm>
        </p:spPr>
        <p:txBody>
          <a:bodyPr/>
          <a:lstStyle/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1" y="337321"/>
            <a:ext cx="9071640" cy="1262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1" y="1769040"/>
            <a:ext cx="9071640" cy="438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5402" y="251989"/>
            <a:ext cx="8988557" cy="1091953"/>
          </a:xfrm>
        </p:spPr>
        <p:txBody>
          <a:bodyPr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z="1400"/>
              <a:t>&lt;Datum/Uhrzeit&gt;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de-DE" sz="1400"/>
              <a:t>&lt;Fußzeile&gt;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675402" y="1763924"/>
            <a:ext cx="8988557" cy="4955787"/>
          </a:xfrm>
        </p:spPr>
        <p:txBody>
          <a:bodyPr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512095" y="3023870"/>
            <a:ext cx="7852737" cy="1844421"/>
          </a:xfrm>
        </p:spPr>
        <p:txBody>
          <a:bodyPr anchor="t"/>
          <a:lstStyle>
            <a:lvl1pPr marL="0" indent="0">
              <a:buNone/>
              <a:defRPr sz="3100">
                <a:solidFill>
                  <a:schemeClr val="tx2"/>
                </a:solidFill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/>
              <a:t>Textmasterformat bearbeiten</a:t>
            </a:r>
          </a:p>
        </p:txBody>
      </p:sp>
      <p:sp>
        <p:nvSpPr>
          <p:cNvPr id="7" name="Rechteck 6"/>
          <p:cNvSpPr/>
          <p:nvPr/>
        </p:nvSpPr>
        <p:spPr bwMode="white">
          <a:xfrm>
            <a:off x="0" y="1679928"/>
            <a:ext cx="10080625" cy="125994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0" y="1763924"/>
            <a:ext cx="1428089" cy="1091953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1512094" y="1763924"/>
            <a:ext cx="8568531" cy="1091953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12094" y="1763924"/>
            <a:ext cx="8400521" cy="1091953"/>
          </a:xfrm>
        </p:spPr>
        <p:txBody>
          <a:bodyPr/>
          <a:lstStyle>
            <a:lvl1pPr algn="l">
              <a:buNone/>
              <a:defRPr sz="4900" b="0" cap="none">
                <a:solidFill>
                  <a:srgbClr val="FFFFFF"/>
                </a:solidFill>
              </a:defRPr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z="1400"/>
              <a:t>&lt;Datum/Uhrzeit&gt;</a:t>
            </a:r>
            <a:endParaRPr lang="de-DE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1931917"/>
            <a:ext cx="1428089" cy="773468"/>
          </a:xfrm>
        </p:spPr>
        <p:txBody>
          <a:bodyPr>
            <a:noAutofit/>
          </a:bodyPr>
          <a:lstStyle>
            <a:lvl1pPr>
              <a:defRPr sz="2600">
                <a:solidFill>
                  <a:srgbClr val="FFFFFF"/>
                </a:solidFill>
              </a:defRPr>
            </a:lvl1pPr>
          </a:lstStyle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ctr"/>
            <a:r>
              <a:rPr lang="de-DE" sz="1400"/>
              <a:t>&lt;Fußzeile&gt;</a:t>
            </a:r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672041" y="1752203"/>
            <a:ext cx="4284266" cy="5039783"/>
          </a:xfrm>
        </p:spPr>
        <p:txBody>
          <a:bodyPr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5341167" y="1752203"/>
            <a:ext cx="4284266" cy="5039783"/>
          </a:xfrm>
        </p:spPr>
        <p:txBody>
          <a:bodyPr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r>
              <a:rPr lang="de-DE" sz="1400"/>
              <a:t>&lt;Datum/Uhrzeit&gt;</a:t>
            </a:r>
            <a:endParaRPr lang="de-DE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 algn="ctr"/>
            <a:r>
              <a:rPr lang="de-DE" sz="1400"/>
              <a:t>&lt;Fußzeile&gt;</a:t>
            </a:r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88037" y="300987"/>
            <a:ext cx="8988557" cy="958959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672041" y="2687885"/>
            <a:ext cx="4284266" cy="3947830"/>
          </a:xfrm>
        </p:spPr>
        <p:txBody>
          <a:bodyPr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13" name="Inhaltsplatzhalter 12"/>
          <p:cNvSpPr>
            <a:spLocks noGrp="1"/>
          </p:cNvSpPr>
          <p:nvPr>
            <p:ph sz="quarter" idx="4"/>
          </p:nvPr>
        </p:nvSpPr>
        <p:spPr>
          <a:xfrm>
            <a:off x="5292328" y="2687885"/>
            <a:ext cx="4284266" cy="3947830"/>
          </a:xfrm>
        </p:spPr>
        <p:txBody>
          <a:bodyPr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r>
              <a:rPr lang="de-DE" sz="1400"/>
              <a:t>&lt;Datum/Uhrzeit&gt;</a:t>
            </a:r>
            <a:endParaRPr lang="de-DE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 algn="ctr"/>
            <a:r>
              <a:rPr lang="de-DE" sz="1400"/>
              <a:t>&lt;Fußzeile&gt;</a:t>
            </a:r>
            <a:endParaRPr lang="de-DE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"/>
          </p:nvPr>
        </p:nvSpPr>
        <p:spPr>
          <a:xfrm>
            <a:off x="672041" y="1931917"/>
            <a:ext cx="4284266" cy="70557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/>
              <a:t>Textmasterformat bearbeiten</a:t>
            </a:r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3"/>
          </p:nvPr>
        </p:nvSpPr>
        <p:spPr>
          <a:xfrm>
            <a:off x="5292328" y="1931917"/>
            <a:ext cx="4284266" cy="70557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/>
              <a:t>Textmasterformat bearbeiten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z="1400"/>
              <a:t>&lt;Datum/Uhrzeit&gt;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de-DE" sz="1400"/>
              <a:t>&lt;Fußzeile&gt;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z="1400"/>
              <a:t>&lt;Datum/Uhrzeit&gt;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de-DE" sz="1400"/>
              <a:t>&lt;Fußzeile&gt;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0" y="6887704"/>
            <a:ext cx="588036" cy="41998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2042" y="300987"/>
            <a:ext cx="8904552" cy="958959"/>
          </a:xfrm>
        </p:spPr>
        <p:txBody>
          <a:bodyPr anchor="ctr"/>
          <a:lstStyle>
            <a:lvl1pPr algn="l">
              <a:buNone/>
              <a:defRPr sz="4900" b="0"/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z="1400"/>
              <a:t>&lt;Datum/Uhrzeit&gt;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de-DE" sz="1400"/>
              <a:t>&lt;Fußzeile&gt;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72042" y="1931917"/>
            <a:ext cx="1764109" cy="4787794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51191" tIns="201589" rIns="151191" bIns="100794"/>
          <a:lstStyle>
            <a:lvl1pPr marL="0" indent="0">
              <a:spcAft>
                <a:spcPts val="1102"/>
              </a:spcAft>
              <a:buNone/>
              <a:defRPr sz="2000"/>
            </a:lvl1pPr>
            <a:lvl2pPr>
              <a:buNone/>
              <a:defRPr sz="13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 eaLnBrk="1" latinLnBrk="0" hangingPunct="1"/>
            <a:r>
              <a:rPr kumimoji="0" lang="de-DE"/>
              <a:t>Textmasterformat bearbeiten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2604161" y="1931917"/>
            <a:ext cx="7056438" cy="4871791"/>
          </a:xfrm>
        </p:spPr>
        <p:txBody>
          <a:bodyPr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64109" y="6047740"/>
            <a:ext cx="8064500" cy="755968"/>
          </a:xfrm>
        </p:spPr>
        <p:txBody>
          <a:bodyPr/>
          <a:lstStyle>
            <a:lvl1pPr marL="0" indent="0">
              <a:buFontTx/>
              <a:buNone/>
              <a:defRPr sz="1900"/>
            </a:lvl1pPr>
            <a:lvl2pPr>
              <a:buFontTx/>
              <a:buNone/>
              <a:defRPr sz="1300"/>
            </a:lvl2pPr>
            <a:lvl3pPr>
              <a:buFontTx/>
              <a:buNone/>
              <a:defRPr sz="1100"/>
            </a:lvl3pPr>
            <a:lvl4pPr>
              <a:buFontTx/>
              <a:buNone/>
              <a:defRPr sz="1000"/>
            </a:lvl4pPr>
            <a:lvl5pPr>
              <a:buFontTx/>
              <a:buNone/>
              <a:defRPr sz="1000"/>
            </a:lvl5pPr>
          </a:lstStyle>
          <a:p>
            <a:pPr lvl="0" eaLnBrk="1" latinLnBrk="0" hangingPunct="1"/>
            <a:r>
              <a:rPr kumimoji="0" lang="de-DE"/>
              <a:t>Textmasterformat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10081" y="5039783"/>
            <a:ext cx="10080625" cy="97771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-10081" y="5140579"/>
            <a:ext cx="1612900" cy="786206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eck 9"/>
          <p:cNvSpPr/>
          <p:nvPr/>
        </p:nvSpPr>
        <p:spPr>
          <a:xfrm>
            <a:off x="1703626" y="5130500"/>
            <a:ext cx="8376999" cy="786206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64109" y="5123779"/>
            <a:ext cx="8064500" cy="755968"/>
          </a:xfrm>
        </p:spPr>
        <p:txBody>
          <a:bodyPr anchor="ctr"/>
          <a:lstStyle>
            <a:lvl1pPr algn="l">
              <a:buNone/>
              <a:defRPr sz="3100" b="0">
                <a:solidFill>
                  <a:srgbClr val="FFFFFF"/>
                </a:solidFill>
              </a:defRPr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11" name="Rechteck 10"/>
          <p:cNvSpPr/>
          <p:nvPr/>
        </p:nvSpPr>
        <p:spPr bwMode="white">
          <a:xfrm>
            <a:off x="1596099" y="0"/>
            <a:ext cx="110887" cy="756975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>
          <a:xfrm>
            <a:off x="6888427" y="6887704"/>
            <a:ext cx="2940182" cy="402483"/>
          </a:xfrm>
        </p:spPr>
        <p:txBody>
          <a:bodyPr rtlCol="0"/>
          <a:lstStyle/>
          <a:p>
            <a:r>
              <a:rPr lang="de-DE" sz="1400"/>
              <a:t>&lt;Datum/Uhrzeit&gt;</a:t>
            </a:r>
            <a:endParaRPr lang="de-DE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5144778"/>
            <a:ext cx="1596099" cy="731472"/>
          </a:xfrm>
        </p:spPr>
        <p:txBody>
          <a:bodyPr rtlCol="0"/>
          <a:lstStyle>
            <a:lvl1pPr>
              <a:defRPr sz="3100"/>
            </a:lvl1pPr>
          </a:lstStyle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>
          <a:xfrm>
            <a:off x="1764109" y="6887490"/>
            <a:ext cx="5040313" cy="402483"/>
          </a:xfrm>
        </p:spPr>
        <p:txBody>
          <a:bodyPr rtlCol="0"/>
          <a:lstStyle/>
          <a:p>
            <a:pPr algn="ctr"/>
            <a:r>
              <a:rPr lang="de-DE" sz="1400"/>
              <a:t>&lt;Fußzeile&gt;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20427" y="0"/>
            <a:ext cx="8360198" cy="5036423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500"/>
            </a:lvl1pPr>
          </a:lstStyle>
          <a:p>
            <a:r>
              <a:rPr kumimoji="0" lang="de-DE"/>
              <a:t>Bild durch Klicken auf Symbol hinzufügen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672042" y="251989"/>
            <a:ext cx="8988557" cy="1091953"/>
          </a:xfrm>
          <a:prstGeom prst="rect">
            <a:avLst/>
          </a:prstGeom>
        </p:spPr>
        <p:txBody>
          <a:bodyPr vert="horz" lIns="100794" tIns="50397" rIns="100794" bIns="50397" anchor="ctr">
            <a:normAutofit/>
          </a:bodyPr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675402" y="1763924"/>
            <a:ext cx="8988557" cy="4989386"/>
          </a:xfrm>
          <a:prstGeom prst="rect">
            <a:avLst/>
          </a:prstGeom>
        </p:spPr>
        <p:txBody>
          <a:bodyPr vert="horz" lIns="100794" tIns="50397" rIns="100794" bIns="50397">
            <a:normAutofit/>
          </a:bodyPr>
          <a:lstStyle/>
          <a:p>
            <a:pPr lvl="0" eaLnBrk="1" latinLnBrk="0" hangingPunct="1"/>
            <a:r>
              <a:rPr kumimoji="0" lang="de-DE"/>
              <a:t>Textmasterformat bearbeiten</a:t>
            </a:r>
          </a:p>
          <a:p>
            <a:pPr lvl="1" eaLnBrk="1" latinLnBrk="0" hangingPunct="1"/>
            <a:r>
              <a:rPr kumimoji="0" lang="de-DE"/>
              <a:t>Zweite Ebene</a:t>
            </a:r>
          </a:p>
          <a:p>
            <a:pPr lvl="2" eaLnBrk="1" latinLnBrk="0" hangingPunct="1"/>
            <a:r>
              <a:rPr kumimoji="0" lang="de-DE"/>
              <a:t>Dritte Ebene</a:t>
            </a:r>
          </a:p>
          <a:p>
            <a:pPr lvl="3" eaLnBrk="1" latinLnBrk="0" hangingPunct="1"/>
            <a:r>
              <a:rPr kumimoji="0" lang="de-DE"/>
              <a:t>Vierte Ebene</a:t>
            </a:r>
          </a:p>
          <a:p>
            <a:pPr lvl="4" eaLnBrk="1" latinLnBrk="0" hangingPunct="1"/>
            <a:r>
              <a:rPr kumimoji="0" lang="de-DE"/>
              <a:t>Fünfte Ebene</a:t>
            </a:r>
            <a:endParaRPr kumimoji="0" lang="en-US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6720417" y="6887704"/>
            <a:ext cx="2940182" cy="402483"/>
          </a:xfrm>
          <a:prstGeom prst="rect">
            <a:avLst/>
          </a:prstGeom>
        </p:spPr>
        <p:txBody>
          <a:bodyPr vert="horz" lIns="100794" tIns="50397" rIns="100794" bIns="50397" anchor="ctr" anchorCtr="0"/>
          <a:lstStyle>
            <a:lvl1pPr algn="l" eaLnBrk="1" latinLnBrk="0" hangingPunct="1">
              <a:defRPr kumimoji="0" sz="1500">
                <a:solidFill>
                  <a:schemeClr val="tx2"/>
                </a:solidFill>
              </a:defRPr>
            </a:lvl1pPr>
          </a:lstStyle>
          <a:p>
            <a:r>
              <a:rPr lang="de-DE" sz="1400"/>
              <a:t>&lt;Datum/Uhrzeit&gt;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672042" y="6887490"/>
            <a:ext cx="5976368" cy="402483"/>
          </a:xfrm>
          <a:prstGeom prst="rect">
            <a:avLst/>
          </a:prstGeom>
        </p:spPr>
        <p:txBody>
          <a:bodyPr vert="horz" lIns="100794" tIns="50397" rIns="100794" bIns="50397" anchor="ctr"/>
          <a:lstStyle>
            <a:lvl1pPr algn="r" eaLnBrk="1" latinLnBrk="0" hangingPunct="1">
              <a:defRPr kumimoji="0" sz="1500">
                <a:solidFill>
                  <a:schemeClr val="tx2"/>
                </a:solidFill>
              </a:defRPr>
            </a:lvl1pPr>
          </a:lstStyle>
          <a:p>
            <a:pPr algn="ctr"/>
            <a:r>
              <a:rPr lang="de-DE" sz="1400"/>
              <a:t>&lt;Fußzeile&gt;</a:t>
            </a:r>
            <a:endParaRPr lang="de-DE"/>
          </a:p>
        </p:txBody>
      </p:sp>
      <p:sp>
        <p:nvSpPr>
          <p:cNvPr id="7" name="Rechteck 6"/>
          <p:cNvSpPr/>
          <p:nvPr/>
        </p:nvSpPr>
        <p:spPr bwMode="white">
          <a:xfrm>
            <a:off x="0" y="1360741"/>
            <a:ext cx="10080625" cy="35278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0" y="1411139"/>
            <a:ext cx="588036" cy="251989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651040" y="1411139"/>
            <a:ext cx="9429585" cy="25198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0" y="1402389"/>
            <a:ext cx="588036" cy="269490"/>
          </a:xfrm>
          <a:prstGeom prst="rect">
            <a:avLst/>
          </a:prstGeom>
        </p:spPr>
        <p:txBody>
          <a:bodyPr vert="horz" lIns="100794" tIns="50397" rIns="100794" bIns="50397" anchor="ctr" anchorCtr="0">
            <a:normAutofit/>
          </a:bodyPr>
          <a:lstStyle>
            <a:lvl1pPr algn="ctr" eaLnBrk="1" latinLnBrk="0" hangingPunct="1">
              <a:defRPr kumimoji="0" sz="1500" b="1">
                <a:solidFill>
                  <a:srgbClr val="FFFFFF"/>
                </a:solidFill>
              </a:defRPr>
            </a:lvl1pPr>
          </a:lstStyle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9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52780" indent="-352780" algn="l" rtl="0" eaLnBrk="1" latinLnBrk="0" hangingPunct="1">
        <a:spcBef>
          <a:spcPts val="772"/>
        </a:spcBef>
        <a:buClr>
          <a:schemeClr val="accent2"/>
        </a:buClr>
        <a:buSzPct val="60000"/>
        <a:buFont typeface="Wingdings"/>
        <a:buChar char="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05560" indent="-302383" algn="l" rtl="0" eaLnBrk="1" latinLnBrk="0" hangingPunct="1">
        <a:spcBef>
          <a:spcPts val="606"/>
        </a:spcBef>
        <a:buClr>
          <a:schemeClr val="accent1"/>
        </a:buClr>
        <a:buSzPct val="70000"/>
        <a:buFont typeface="Wingdings 2"/>
        <a:buChar char="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indent="-251986" algn="l" rtl="0" eaLnBrk="1" latinLnBrk="0" hangingPunct="1">
        <a:spcBef>
          <a:spcPts val="551"/>
        </a:spcBef>
        <a:buClr>
          <a:schemeClr val="accent2"/>
        </a:buClr>
        <a:buSzPct val="75000"/>
        <a:buFont typeface="Wingdings"/>
        <a:buChar char=""/>
        <a:defRPr kumimoji="0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indent="-251986" algn="l" rtl="0" eaLnBrk="1" latinLnBrk="0" hangingPunct="1">
        <a:spcBef>
          <a:spcPts val="441"/>
        </a:spcBef>
        <a:buClr>
          <a:schemeClr val="accent3"/>
        </a:buClr>
        <a:buSzPct val="75000"/>
        <a:buFont typeface="Wingdings"/>
        <a:buChar char="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indent="-251986" algn="l" rtl="0" eaLnBrk="1" latinLnBrk="0" hangingPunct="1">
        <a:spcBef>
          <a:spcPts val="441"/>
        </a:spcBef>
        <a:buClr>
          <a:schemeClr val="accent4"/>
        </a:buClr>
        <a:buSzPct val="65000"/>
        <a:buFont typeface="Wingdings"/>
        <a:buChar char="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318269" indent="-251986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620652" indent="-251986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923035" indent="-251986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225418" indent="-251986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laus_messner@web.de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learning-freiburg.de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3.png"/><Relationship Id="rId5" Type="http://schemas.openxmlformats.org/officeDocument/2006/relationships/image" Target="../media/image62.png"/><Relationship Id="rId4" Type="http://schemas.openxmlformats.org/officeDocument/2006/relationships/image" Target="../media/image6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0.png"/><Relationship Id="rId2" Type="http://schemas.openxmlformats.org/officeDocument/2006/relationships/image" Target="../media/image6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4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0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0.png"/><Relationship Id="rId5" Type="http://schemas.openxmlformats.org/officeDocument/2006/relationships/image" Target="../media/image480.png"/><Relationship Id="rId4" Type="http://schemas.openxmlformats.org/officeDocument/2006/relationships/image" Target="../media/image47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.png"/><Relationship Id="rId5" Type="http://schemas.openxmlformats.org/officeDocument/2006/relationships/image" Target="../media/image47.png"/><Relationship Id="rId4" Type="http://schemas.openxmlformats.org/officeDocument/2006/relationships/image" Target="../media/image4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Line 2"/>
          <p:cNvSpPr/>
          <p:nvPr/>
        </p:nvSpPr>
        <p:spPr>
          <a:xfrm>
            <a:off x="180001" y="7092000"/>
            <a:ext cx="9720000" cy="0"/>
          </a:xfrm>
          <a:prstGeom prst="line">
            <a:avLst/>
          </a:prstGeom>
          <a:ln>
            <a:solidFill>
              <a:srgbClr val="808080"/>
            </a:solidFill>
          </a:ln>
        </p:spPr>
      </p:sp>
      <p:pic>
        <p:nvPicPr>
          <p:cNvPr id="39" name="Grafik 38"/>
          <p:cNvPicPr/>
          <p:nvPr/>
        </p:nvPicPr>
        <p:blipFill>
          <a:blip r:embed="rId2"/>
          <a:stretch>
            <a:fillRect/>
          </a:stretch>
        </p:blipFill>
        <p:spPr>
          <a:xfrm>
            <a:off x="235440" y="7183440"/>
            <a:ext cx="304920" cy="304920"/>
          </a:xfrm>
          <a:prstGeom prst="rect">
            <a:avLst/>
          </a:prstGeom>
        </p:spPr>
      </p:pic>
      <p:sp>
        <p:nvSpPr>
          <p:cNvPr id="40" name="TextShape 3"/>
          <p:cNvSpPr txBox="1"/>
          <p:nvPr/>
        </p:nvSpPr>
        <p:spPr>
          <a:xfrm>
            <a:off x="612000" y="7115040"/>
            <a:ext cx="9180000" cy="3909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r>
              <a:rPr lang="de-DE" sz="2000" dirty="0">
                <a:hlinkClick r:id="rId3"/>
              </a:rPr>
              <a:t>klaus_messner@web.de</a:t>
            </a:r>
            <a:r>
              <a:rPr lang="de-DE" sz="2000" dirty="0"/>
              <a:t>			     		</a:t>
            </a:r>
            <a:r>
              <a:rPr lang="de-DE" sz="2000" dirty="0">
                <a:hlinkClick r:id="rId4"/>
              </a:rPr>
              <a:t>www.elearning-freiburg.de</a:t>
            </a:r>
            <a:endParaRPr dirty="0"/>
          </a:p>
        </p:txBody>
      </p:sp>
      <p:sp>
        <p:nvSpPr>
          <p:cNvPr id="5" name="Inhaltsplatzhalt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sz="4400" dirty="0">
                <a:solidFill>
                  <a:srgbClr val="2300DC"/>
                </a:solidFill>
              </a:rPr>
              <a:t>Abiturprüfung Mathematik </a:t>
            </a:r>
            <a:r>
              <a:rPr lang="de-DE" sz="4400" dirty="0" smtClean="0">
                <a:solidFill>
                  <a:srgbClr val="2300DC"/>
                </a:solidFill>
              </a:rPr>
              <a:t>2020 </a:t>
            </a:r>
            <a:r>
              <a:rPr lang="de-DE" sz="4400" dirty="0">
                <a:solidFill>
                  <a:srgbClr val="2300DC"/>
                </a:solidFill>
              </a:rPr>
              <a:t>Baden-Württemberg</a:t>
            </a:r>
            <a:endParaRPr lang="de-DE" sz="4400" dirty="0"/>
          </a:p>
          <a:p>
            <a:pPr marL="0" indent="0" algn="ctr">
              <a:buNone/>
            </a:pPr>
            <a:r>
              <a:rPr lang="de-DE" sz="4400" dirty="0">
                <a:solidFill>
                  <a:srgbClr val="2300DC"/>
                </a:solidFill>
              </a:rPr>
              <a:t>Allgemeinbildende Gymnasien</a:t>
            </a:r>
            <a:endParaRPr lang="de-DE" sz="4400" dirty="0"/>
          </a:p>
          <a:p>
            <a:pPr marL="0" indent="0" algn="ctr">
              <a:buNone/>
            </a:pPr>
            <a:r>
              <a:rPr lang="de-DE" sz="4400" dirty="0">
                <a:solidFill>
                  <a:srgbClr val="0000FF"/>
                </a:solidFill>
              </a:rPr>
              <a:t>Wahlteil Analytische Geometrie </a:t>
            </a:r>
            <a:r>
              <a:rPr lang="de-DE" sz="4400" dirty="0" smtClean="0">
                <a:solidFill>
                  <a:srgbClr val="0000FF"/>
                </a:solidFill>
              </a:rPr>
              <a:t>B2</a:t>
            </a:r>
            <a:endParaRPr lang="de-DE" sz="4400" dirty="0"/>
          </a:p>
          <a:p>
            <a:pPr marL="0" indent="0" algn="ctr">
              <a:buNone/>
            </a:pPr>
            <a:r>
              <a:rPr lang="de-DE" sz="4400" dirty="0">
                <a:solidFill>
                  <a:srgbClr val="FF0000"/>
                </a:solidFill>
              </a:rPr>
              <a:t>Lösung der Aufgabe B </a:t>
            </a:r>
            <a:r>
              <a:rPr lang="de-DE" sz="4400" dirty="0" smtClean="0">
                <a:solidFill>
                  <a:srgbClr val="FF0000"/>
                </a:solidFill>
              </a:rPr>
              <a:t>2</a:t>
            </a:r>
            <a:endParaRPr lang="de-DE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675402" y="1763924"/>
                <a:ext cx="8988557" cy="5544305"/>
              </a:xfrm>
            </p:spPr>
            <p:txBody>
              <a:bodyPr>
                <a:noAutofit/>
              </a:bodyPr>
              <a:lstStyle/>
              <a:p>
                <a:pPr marL="0" indent="0">
                  <a:buClrTx/>
                  <a:buSzPct val="100000"/>
                  <a:buNone/>
                </a:pPr>
                <a:r>
                  <a:rPr lang="de-DE" sz="2200" dirty="0" smtClean="0"/>
                  <a:t>Es verbleibt die Frage, ob der Schnittpunkt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𝑆</m:t>
                    </m:r>
                    <m:d>
                      <m:d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de-DE" sz="220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sz="220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de-DE" sz="2200" i="1" dirty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d>
                          <m:dPr>
                            <m:begChr m:val="|"/>
                            <m:endChr m:val="|"/>
                            <m:ctrlPr>
                              <a:rPr lang="de-DE" sz="22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200" b="0" i="1" dirty="0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e>
                        </m:d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f>
                          <m:fPr>
                            <m:ctrlPr>
                              <a:rPr lang="de-DE" sz="2200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sz="2200" i="1" dirty="0">
                                <a:latin typeface="Cambria Math" panose="02040503050406030204" pitchFamily="18" charset="0"/>
                              </a:rPr>
                              <m:t>7</m:t>
                            </m:r>
                          </m:num>
                          <m:den>
                            <m:r>
                              <a:rPr lang="de-DE" sz="2200" i="1" dirty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e>
                    </m:d>
                  </m:oMath>
                </a14:m>
                <a:r>
                  <a:rPr lang="de-DE" sz="2200" dirty="0" smtClean="0"/>
                  <a:t> tatsächlich innerhalb der Projektionsfläche liegt. Da der rechte Rand der Projektionsfläche die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de-DE" sz="2200" dirty="0" smtClean="0"/>
                  <a:t>-Koordinate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6,8</m:t>
                    </m:r>
                  </m:oMath>
                </a14:m>
                <a:r>
                  <a:rPr lang="de-DE" sz="2200" dirty="0" smtClean="0"/>
                  <a:t> hat und der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de-DE" sz="2200" dirty="0" smtClean="0"/>
                  <a:t> bei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de-DE" sz="2200" dirty="0" smtClean="0"/>
                  <a:t>-Koordinate </a:t>
                </a:r>
                <a14:m>
                  <m:oMath xmlns:m="http://schemas.openxmlformats.org/officeDocument/2006/math"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6</m:t>
                    </m:r>
                  </m:oMath>
                </a14:m>
                <a:r>
                  <a:rPr lang="de-DE" sz="2200" dirty="0" smtClean="0"/>
                  <a:t> liegt, liegt S auf jeden Fall zwischen dem linken und dem rechten Rand der Projektionsfläche.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dirty="0" smtClean="0"/>
                  <a:t>Die Höhenkoordinaten der Eckpunkte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de-DE" sz="2200" dirty="0" smtClean="0"/>
                  <a:t> und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de-DE" sz="2200" dirty="0" smtClean="0"/>
                  <a:t> sind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de-DE" sz="2200" dirty="0" smtClean="0"/>
                  <a:t> und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2,6</m:t>
                    </m:r>
                  </m:oMath>
                </a14:m>
                <a:r>
                  <a:rPr lang="de-DE" sz="2200" dirty="0" smtClean="0"/>
                  <a:t>. 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dirty="0" smtClean="0"/>
                  <a:t>Die Höhenkoordinate von S mit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=2,</m:t>
                    </m:r>
                    <m:acc>
                      <m:accPr>
                        <m:chr m:val="̅"/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acc>
                  </m:oMath>
                </a14:m>
                <a:r>
                  <a:rPr lang="de-DE" sz="2200" dirty="0" smtClean="0"/>
                  <a:t> liegt zwischen den Höhenkoordinaten von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de-DE" sz="2200" dirty="0" smtClean="0"/>
                  <a:t> und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de-DE" sz="2200" dirty="0" smtClean="0"/>
                  <a:t>.</a:t>
                </a:r>
              </a:p>
              <a:p>
                <a:pPr marL="0" indent="0">
                  <a:buClrTx/>
                  <a:buSzPct val="100000"/>
                  <a:buNone/>
                </a:pPr>
                <a:endParaRPr lang="de-DE" sz="2200" dirty="0"/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b="1" dirty="0" smtClean="0"/>
                  <a:t>Ergebnis:</a:t>
                </a:r>
                <a:r>
                  <a:rPr lang="de-DE" sz="2200" dirty="0" smtClean="0"/>
                  <a:t> Der </a:t>
                </a:r>
                <a:r>
                  <a:rPr lang="de-DE" sz="2200" dirty="0" err="1" smtClean="0"/>
                  <a:t>Laserpointer</a:t>
                </a:r>
                <a:r>
                  <a:rPr lang="de-DE" sz="2200" dirty="0" smtClean="0"/>
                  <a:t> trifft die Projektionsfläche.</a:t>
                </a:r>
                <a:endParaRPr lang="de-DE" sz="2200" dirty="0"/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675402" y="1763924"/>
                <a:ext cx="8988557" cy="5544305"/>
              </a:xfrm>
              <a:blipFill>
                <a:blip r:embed="rId2"/>
                <a:stretch>
                  <a:fillRect l="-81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000" dirty="0" err="1"/>
              <a:t>Wahlteil</a:t>
            </a:r>
            <a:r>
              <a:rPr lang="de-DE" sz="4000" dirty="0"/>
              <a:t> </a:t>
            </a:r>
            <a:r>
              <a:rPr lang="de-DE" sz="4000" dirty="0" smtClean="0"/>
              <a:t>2020 </a:t>
            </a:r>
            <a:r>
              <a:rPr lang="de-DE" sz="4000" dirty="0"/>
              <a:t>– Aufgabe B </a:t>
            </a:r>
            <a:r>
              <a:rPr lang="de-DE" sz="4000" dirty="0" smtClean="0"/>
              <a:t>2</a:t>
            </a:r>
            <a:endParaRPr lang="de-DE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/>
              <p:cNvSpPr/>
              <p:nvPr/>
            </p:nvSpPr>
            <p:spPr>
              <a:xfrm>
                <a:off x="8640712" y="156680"/>
                <a:ext cx="1358785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/>
                <a:r>
                  <a:rPr lang="de-DE" sz="1400" dirty="0" smtClean="0"/>
                  <a:t> </a:t>
                </a:r>
                <a14:m>
                  <m:oMath xmlns:m="http://schemas.openxmlformats.org/officeDocument/2006/math">
                    <m:r>
                      <a:rPr lang="de-DE" sz="1400" i="1" dirty="0">
                        <a:latin typeface="Cambria Math" panose="02040503050406030204" pitchFamily="18" charset="0"/>
                      </a:rPr>
                      <m:t>𝐴</m:t>
                    </m:r>
                    <m:d>
                      <m:dPr>
                        <m:ctrlPr>
                          <a:rPr lang="de-DE" sz="1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400" i="1" dirty="0">
                            <a:latin typeface="Cambria Math" panose="02040503050406030204" pitchFamily="18" charset="0"/>
                          </a:rPr>
                          <m:t>0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de-DE" sz="14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1400" i="1" dirty="0">
                                <a:latin typeface="Cambria Math" panose="02040503050406030204" pitchFamily="18" charset="0"/>
                              </a:rPr>
                              <m:t>4,4</m:t>
                            </m:r>
                          </m:e>
                        </m:d>
                        <m:r>
                          <a:rPr lang="de-DE" sz="1400" i="1" dirty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</m:oMath>
                </a14:m>
                <a:endParaRPr lang="de-DE" sz="1400" dirty="0" smtClean="0"/>
              </a:p>
              <a:p>
                <a:pPr algn="r"/>
                <a:r>
                  <a:rPr lang="de-DE" sz="1400" dirty="0" smtClean="0"/>
                  <a:t> </a:t>
                </a:r>
                <a14:m>
                  <m:oMath xmlns:m="http://schemas.openxmlformats.org/officeDocument/2006/math">
                    <m:r>
                      <a:rPr lang="de-DE" sz="1400" i="1" dirty="0">
                        <a:latin typeface="Cambria Math" panose="02040503050406030204" pitchFamily="18" charset="0"/>
                      </a:rPr>
                      <m:t>𝐵</m:t>
                    </m:r>
                    <m:d>
                      <m:dPr>
                        <m:ctrlPr>
                          <a:rPr lang="de-DE" sz="1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400" i="1" dirty="0">
                            <a:latin typeface="Cambria Math" panose="02040503050406030204" pitchFamily="18" charset="0"/>
                          </a:rPr>
                          <m:t>1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de-DE" sz="14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1400" i="1" dirty="0">
                                <a:latin typeface="Cambria Math" panose="02040503050406030204" pitchFamily="18" charset="0"/>
                              </a:rPr>
                              <m:t>6,8</m:t>
                            </m:r>
                          </m:e>
                        </m:d>
                        <m:r>
                          <a:rPr lang="de-DE" sz="1400" i="1" dirty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</m:oMath>
                </a14:m>
                <a:endParaRPr lang="de-DE" sz="1400" dirty="0" smtClean="0"/>
              </a:p>
              <a:p>
                <a:pPr algn="r"/>
                <a:r>
                  <a:rPr lang="de-DE" sz="1400" dirty="0" smtClean="0"/>
                  <a:t> </a:t>
                </a:r>
                <a14:m>
                  <m:oMath xmlns:m="http://schemas.openxmlformats.org/officeDocument/2006/math">
                    <m:r>
                      <a:rPr lang="de-DE" sz="1400" i="1" dirty="0">
                        <a:latin typeface="Cambria Math" panose="02040503050406030204" pitchFamily="18" charset="0"/>
                      </a:rPr>
                      <m:t>𝐶</m:t>
                    </m:r>
                    <m:d>
                      <m:dPr>
                        <m:ctrlPr>
                          <a:rPr lang="de-DE" sz="1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400" i="1" dirty="0">
                            <a:latin typeface="Cambria Math" panose="02040503050406030204" pitchFamily="18" charset="0"/>
                          </a:rPr>
                          <m:t>1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de-DE" sz="14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1400" i="1" dirty="0">
                                <a:latin typeface="Cambria Math" panose="02040503050406030204" pitchFamily="18" charset="0"/>
                              </a:rPr>
                              <m:t>6,8</m:t>
                            </m:r>
                          </m:e>
                        </m:d>
                        <m:r>
                          <a:rPr lang="de-DE" sz="1400" i="1" dirty="0">
                            <a:latin typeface="Cambria Math" panose="02040503050406030204" pitchFamily="18" charset="0"/>
                          </a:rPr>
                          <m:t>2,6</m:t>
                        </m:r>
                      </m:e>
                    </m:d>
                  </m:oMath>
                </a14:m>
                <a:endParaRPr lang="de-DE" sz="1400" i="1" dirty="0" smtClean="0">
                  <a:latin typeface="Cambria Math" panose="02040503050406030204" pitchFamily="18" charset="0"/>
                </a:endParaRPr>
              </a:p>
              <a:p>
                <a:pPr algn="r"/>
                <a:r>
                  <a:rPr lang="de-DE" sz="1400" dirty="0" smtClean="0"/>
                  <a:t> </a:t>
                </a:r>
                <a14:m>
                  <m:oMath xmlns:m="http://schemas.openxmlformats.org/officeDocument/2006/math">
                    <m:r>
                      <a:rPr lang="de-DE" sz="1400" i="1" dirty="0">
                        <a:latin typeface="Cambria Math" panose="02040503050406030204" pitchFamily="18" charset="0"/>
                      </a:rPr>
                      <m:t>𝐷</m:t>
                    </m:r>
                    <m:d>
                      <m:dPr>
                        <m:ctrlPr>
                          <a:rPr lang="de-DE" sz="1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400" i="1" dirty="0">
                            <a:latin typeface="Cambria Math" panose="02040503050406030204" pitchFamily="18" charset="0"/>
                          </a:rPr>
                          <m:t>0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de-DE" sz="14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1400" i="1" dirty="0">
                                <a:latin typeface="Cambria Math" panose="02040503050406030204" pitchFamily="18" charset="0"/>
                              </a:rPr>
                              <m:t>4,4</m:t>
                            </m:r>
                          </m:e>
                        </m:d>
                        <m:r>
                          <a:rPr lang="de-DE" sz="1400" i="1" dirty="0">
                            <a:latin typeface="Cambria Math" panose="02040503050406030204" pitchFamily="18" charset="0"/>
                          </a:rPr>
                          <m:t>2,6</m:t>
                        </m:r>
                      </m:e>
                    </m:d>
                  </m:oMath>
                </a14:m>
                <a:endParaRPr lang="de-DE" sz="1400" dirty="0"/>
              </a:p>
            </p:txBody>
          </p:sp>
        </mc:Choice>
        <mc:Fallback xmlns="">
          <p:sp>
            <p:nvSpPr>
              <p:cNvPr id="5" name="Rechtec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40712" y="156680"/>
                <a:ext cx="1358785" cy="95410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Gerader Verbinder 5"/>
          <p:cNvCxnSpPr/>
          <p:nvPr/>
        </p:nvCxnSpPr>
        <p:spPr>
          <a:xfrm>
            <a:off x="1943968" y="5652045"/>
            <a:ext cx="4929389" cy="0"/>
          </a:xfrm>
          <a:prstGeom prst="line">
            <a:avLst/>
          </a:prstGeom>
          <a:ln w="2857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784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675402" y="1763924"/>
                <a:ext cx="8988557" cy="5544305"/>
              </a:xfrm>
            </p:spPr>
            <p:txBody>
              <a:bodyPr>
                <a:noAutofit/>
              </a:bodyPr>
              <a:lstStyle/>
              <a:p>
                <a:pPr marL="0" indent="0">
                  <a:buClrTx/>
                  <a:buSzPct val="100000"/>
                  <a:buNone/>
                </a:pPr>
                <a:r>
                  <a:rPr lang="de-DE" sz="2200" b="1" dirty="0" smtClean="0"/>
                  <a:t>c) Mittelpunkt der Streck </a:t>
                </a:r>
                <a14:m>
                  <m:oMath xmlns:m="http://schemas.openxmlformats.org/officeDocument/2006/math">
                    <m:r>
                      <a:rPr lang="de-DE" sz="2200" b="1" i="1" dirty="0" smtClean="0">
                        <a:latin typeface="Cambria Math" panose="02040503050406030204" pitchFamily="18" charset="0"/>
                      </a:rPr>
                      <m:t>𝑪𝑫</m:t>
                    </m:r>
                  </m:oMath>
                </a14:m>
                <a:r>
                  <a:rPr lang="de-DE" sz="2200" b="1" dirty="0" smtClean="0"/>
                  <a:t> liegt in jeder Ebene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dirty="0" smtClean="0"/>
                  <a:t>Der Mittelpunkt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de-DE" sz="2200" dirty="0" smtClean="0"/>
                  <a:t> der Strecke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𝐶𝐷</m:t>
                    </m:r>
                  </m:oMath>
                </a14:m>
                <a:r>
                  <a:rPr lang="de-DE" sz="2200" dirty="0" smtClean="0"/>
                  <a:t> lässt sich mit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d>
                      <m:d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</m:d>
                  </m:oMath>
                </a14:m>
                <a:r>
                  <a:rPr lang="de-DE" sz="2200" dirty="0"/>
                  <a:t> </a:t>
                </a:r>
                <a:r>
                  <a:rPr lang="de-DE" sz="2200" dirty="0" smtClean="0"/>
                  <a:t>bestimmen. Somit haben wir </a:t>
                </a:r>
                <a14:m>
                  <m:oMath xmlns:m="http://schemas.openxmlformats.org/officeDocument/2006/math"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𝑀</m:t>
                    </m:r>
                    <m:d>
                      <m:d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0,5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de-DE" sz="22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200" b="0" i="1" dirty="0" smtClean="0">
                                <a:latin typeface="Cambria Math" panose="02040503050406030204" pitchFamily="18" charset="0"/>
                              </a:rPr>
                              <m:t>5,6</m:t>
                            </m:r>
                          </m:e>
                        </m:d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2,6</m:t>
                        </m:r>
                      </m:e>
                    </m:d>
                  </m:oMath>
                </a14:m>
                <a:r>
                  <a:rPr lang="de-DE" sz="2200" dirty="0" smtClean="0"/>
                  <a:t>. 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dirty="0" smtClean="0"/>
                  <a:t>Einsetzen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</m:oMath>
                </a14:m>
                <a:r>
                  <a:rPr lang="de-DE" sz="2200" dirty="0" smtClean="0"/>
                  <a:t>:</a:t>
                </a:r>
              </a:p>
              <a:p>
                <a:pPr marL="0" indent="0">
                  <a:buClrTx/>
                  <a:buSzPct val="100000"/>
                  <a:buNone/>
                </a:pP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12</m:t>
                    </m:r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⋅0,5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+5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⋅5,6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=28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+6</m:t>
                    </m:r>
                    <m:r>
                      <a:rPr lang="de-DE" sz="2200" b="0" i="0" smtClean="0">
                        <a:latin typeface="Cambria Math" panose="02040503050406030204" pitchFamily="18" charset="0"/>
                      </a:rPr>
                      <m:t>⇒ </m:t>
                    </m:r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28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=28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+6</m:t>
                    </m:r>
                  </m:oMath>
                </a14:m>
                <a:r>
                  <a:rPr lang="de-DE" sz="2200" dirty="0"/>
                  <a:t> </a:t>
                </a:r>
                <a:endParaRPr lang="de-DE" sz="2200" dirty="0" smtClean="0"/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dirty="0" smtClean="0"/>
                  <a:t>Die Gleichung wird folglich für jedes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de-DE" sz="2200" dirty="0" smtClean="0"/>
                  <a:t> erfüllt.</a:t>
                </a:r>
              </a:p>
              <a:p>
                <a:pPr marL="0" indent="0">
                  <a:buClrTx/>
                  <a:buSzPct val="100000"/>
                  <a:buNone/>
                </a:pPr>
                <a:endParaRPr lang="de-DE" sz="2200" dirty="0"/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b="1" dirty="0" smtClean="0"/>
                  <a:t>Ergebnis:</a:t>
                </a:r>
                <a:r>
                  <a:rPr lang="de-DE" sz="2200" dirty="0" smtClean="0"/>
                  <a:t> </a:t>
                </a:r>
                <a:br>
                  <a:rPr lang="de-DE" sz="2200" dirty="0" smtClean="0"/>
                </a:br>
                <a:r>
                  <a:rPr lang="de-DE" sz="2200" dirty="0" smtClean="0"/>
                  <a:t>Der Mittelpunkt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de-DE" sz="2200" dirty="0" smtClean="0"/>
                  <a:t> der Strecke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𝐶𝐷</m:t>
                    </m:r>
                  </m:oMath>
                </a14:m>
                <a:r>
                  <a:rPr lang="de-DE" sz="2200" dirty="0" smtClean="0"/>
                  <a:t> liegt, wie behauptet, in jeder Ebene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</m:oMath>
                </a14:m>
                <a:r>
                  <a:rPr lang="de-DE" sz="2200" dirty="0" smtClean="0"/>
                  <a:t>.</a:t>
                </a:r>
                <a:endParaRPr lang="de-DE" sz="2200" dirty="0"/>
              </a:p>
              <a:p>
                <a:pPr marL="0" indent="0">
                  <a:buClrTx/>
                  <a:buSzPct val="100000"/>
                  <a:buNone/>
                </a:pPr>
                <a:endParaRPr lang="de-DE" sz="2200" dirty="0"/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675402" y="1763924"/>
                <a:ext cx="8988557" cy="5544305"/>
              </a:xfrm>
              <a:blipFill>
                <a:blip r:embed="rId2"/>
                <a:stretch>
                  <a:fillRect l="-814" t="-659" r="-135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000" dirty="0" err="1"/>
              <a:t>Wahlteil</a:t>
            </a:r>
            <a:r>
              <a:rPr lang="de-DE" sz="4000" dirty="0"/>
              <a:t> </a:t>
            </a:r>
            <a:r>
              <a:rPr lang="de-DE" sz="4000" dirty="0" smtClean="0"/>
              <a:t>2020 </a:t>
            </a:r>
            <a:r>
              <a:rPr lang="de-DE" sz="4000" dirty="0"/>
              <a:t>– Aufgabe B </a:t>
            </a:r>
            <a:r>
              <a:rPr lang="de-DE" sz="4000" dirty="0" smtClean="0"/>
              <a:t>2</a:t>
            </a:r>
            <a:endParaRPr lang="de-DE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/>
              <p:cNvSpPr/>
              <p:nvPr/>
            </p:nvSpPr>
            <p:spPr>
              <a:xfrm>
                <a:off x="7128544" y="156680"/>
                <a:ext cx="2870953" cy="7386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/>
                <a14:m>
                  <m:oMath xmlns:m="http://schemas.openxmlformats.org/officeDocument/2006/math">
                    <m:r>
                      <a:rPr lang="de-DE" sz="1400" i="1" dirty="0">
                        <a:latin typeface="Cambria Math" panose="02040503050406030204" pitchFamily="18" charset="0"/>
                      </a:rPr>
                      <m:t>𝐶</m:t>
                    </m:r>
                    <m:d>
                      <m:dPr>
                        <m:ctrlPr>
                          <a:rPr lang="de-DE" sz="1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400" i="1" dirty="0">
                            <a:latin typeface="Cambria Math" panose="02040503050406030204" pitchFamily="18" charset="0"/>
                          </a:rPr>
                          <m:t>1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de-DE" sz="14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1400" i="1" dirty="0">
                                <a:latin typeface="Cambria Math" panose="02040503050406030204" pitchFamily="18" charset="0"/>
                              </a:rPr>
                              <m:t>6,8</m:t>
                            </m:r>
                          </m:e>
                        </m:d>
                        <m:r>
                          <a:rPr lang="de-DE" sz="1400" i="1" dirty="0">
                            <a:latin typeface="Cambria Math" panose="02040503050406030204" pitchFamily="18" charset="0"/>
                          </a:rPr>
                          <m:t>2,6</m:t>
                        </m:r>
                      </m:e>
                    </m:d>
                  </m:oMath>
                </a14:m>
                <a:r>
                  <a:rPr lang="de-DE" sz="1400" dirty="0"/>
                  <a:t> </a:t>
                </a:r>
                <a:r>
                  <a:rPr lang="de-DE" sz="1400" dirty="0" smtClean="0"/>
                  <a:t/>
                </a:r>
                <a:br>
                  <a:rPr lang="de-DE" sz="1400" dirty="0" smtClean="0"/>
                </a:br>
                <a:r>
                  <a:rPr lang="de-DE" sz="1400" dirty="0" smtClean="0"/>
                  <a:t> </a:t>
                </a:r>
                <a14:m>
                  <m:oMath xmlns:m="http://schemas.openxmlformats.org/officeDocument/2006/math">
                    <m:r>
                      <a:rPr lang="de-DE" sz="1400" i="1" dirty="0">
                        <a:latin typeface="Cambria Math" panose="02040503050406030204" pitchFamily="18" charset="0"/>
                      </a:rPr>
                      <m:t>𝐷</m:t>
                    </m:r>
                    <m:d>
                      <m:dPr>
                        <m:ctrlPr>
                          <a:rPr lang="de-DE" sz="1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400" i="1" dirty="0">
                            <a:latin typeface="Cambria Math" panose="02040503050406030204" pitchFamily="18" charset="0"/>
                          </a:rPr>
                          <m:t>0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de-DE" sz="14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1400" i="1" dirty="0">
                                <a:latin typeface="Cambria Math" panose="02040503050406030204" pitchFamily="18" charset="0"/>
                              </a:rPr>
                              <m:t>4,4</m:t>
                            </m:r>
                          </m:e>
                        </m:d>
                        <m:r>
                          <a:rPr lang="de-DE" sz="1400" i="1" dirty="0">
                            <a:latin typeface="Cambria Math" panose="02040503050406030204" pitchFamily="18" charset="0"/>
                          </a:rPr>
                          <m:t>2,6</m:t>
                        </m:r>
                      </m:e>
                    </m:d>
                  </m:oMath>
                </a14:m>
                <a:endParaRPr lang="de-DE" sz="1400" dirty="0" smtClean="0"/>
              </a:p>
              <a:p>
                <a:pPr algn="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400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de-DE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  <m:r>
                        <a:rPr lang="de-DE" sz="1400" i="1">
                          <a:latin typeface="Cambria Math" panose="02040503050406030204" pitchFamily="18" charset="0"/>
                        </a:rPr>
                        <m:t>:12</m:t>
                      </m:r>
                      <m:sSub>
                        <m:sSubPr>
                          <m:ctrlPr>
                            <a:rPr lang="de-DE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de-DE" sz="1400" i="1"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de-DE" sz="1400" i="1">
                          <a:latin typeface="Cambria Math" panose="02040503050406030204" pitchFamily="18" charset="0"/>
                        </a:rPr>
                        <m:t>𝑎</m:t>
                      </m:r>
                      <m:sSub>
                        <m:sSubPr>
                          <m:ctrlPr>
                            <a:rPr lang="de-DE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de-DE" sz="1400" i="1">
                          <a:latin typeface="Cambria Math" panose="02040503050406030204" pitchFamily="18" charset="0"/>
                        </a:rPr>
                        <m:t>=28</m:t>
                      </m:r>
                      <m:r>
                        <a:rPr lang="de-DE" sz="1400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de-DE" sz="1400" i="1">
                          <a:latin typeface="Cambria Math" panose="02040503050406030204" pitchFamily="18" charset="0"/>
                        </a:rPr>
                        <m:t>+6;</m:t>
                      </m:r>
                      <m:r>
                        <a:rPr lang="de-DE" sz="1400">
                          <a:latin typeface="Cambria Math" panose="02040503050406030204" pitchFamily="18" charset="0"/>
                        </a:rPr>
                        <m:t>  </m:t>
                      </m:r>
                      <m:r>
                        <m:rPr>
                          <m:sty m:val="p"/>
                        </m:rPr>
                        <a:rPr lang="de-DE" sz="1400">
                          <a:latin typeface="Cambria Math" panose="02040503050406030204" pitchFamily="18" charset="0"/>
                        </a:rPr>
                        <m:t>a</m:t>
                      </m:r>
                      <m:r>
                        <a:rPr lang="de-DE" sz="1400" i="1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de-DE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</m:oMath>
                  </m:oMathPara>
                </a14:m>
                <a:endParaRPr lang="de-DE" sz="1400" dirty="0"/>
              </a:p>
            </p:txBody>
          </p:sp>
        </mc:Choice>
        <mc:Fallback xmlns="">
          <p:sp>
            <p:nvSpPr>
              <p:cNvPr id="4" name="Rechtec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8544" y="156680"/>
                <a:ext cx="2870953" cy="73866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Gerader Verbinder 4"/>
          <p:cNvCxnSpPr/>
          <p:nvPr/>
        </p:nvCxnSpPr>
        <p:spPr>
          <a:xfrm>
            <a:off x="814018" y="5652045"/>
            <a:ext cx="8330750" cy="0"/>
          </a:xfrm>
          <a:prstGeom prst="line">
            <a:avLst/>
          </a:prstGeom>
          <a:ln w="2857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5737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675402" y="1763924"/>
                <a:ext cx="8988557" cy="5544305"/>
              </a:xfrm>
            </p:spPr>
            <p:txBody>
              <a:bodyPr>
                <a:noAutofit/>
              </a:bodyPr>
              <a:lstStyle/>
              <a:p>
                <a:pPr marL="0" indent="0">
                  <a:buClrTx/>
                  <a:buSzPct val="100000"/>
                  <a:buNone/>
                </a:pPr>
                <a:r>
                  <a:rPr lang="de-DE" sz="2200" b="1" dirty="0" smtClean="0"/>
                  <a:t>Gleichung für die Drehachse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dirty="0" smtClean="0"/>
                  <a:t>Da die Drehachse vertikal (=senkrecht) verläuft, können wir den Vektor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de-DE" sz="2200" b="0" i="1" dirty="0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de-DE" sz="2200" b="0" i="1" dirty="0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  <m:e>
                            <m:r>
                              <a:rPr lang="de-DE" sz="2200" b="0" i="1" dirty="0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  <m:e>
                            <m:r>
                              <a:rPr lang="de-DE" sz="2200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eqArr>
                      </m:e>
                    </m:d>
                  </m:oMath>
                </a14:m>
                <a:r>
                  <a:rPr lang="de-DE" sz="2200" dirty="0" smtClean="0"/>
                  <a:t> als Richtungsvektor verwenden.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dirty="0" smtClean="0"/>
                  <a:t>Da der zuvor berechnete Punkt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de-DE" sz="2200" dirty="0" smtClean="0"/>
                  <a:t> in jeder der Ebenen liegt, liegt dieser auch irgendwo auf der Drehachse. Somit können wir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de-DE" sz="2200" dirty="0" smtClean="0"/>
                  <a:t> als Stützvektor verwenden.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dirty="0" smtClean="0"/>
                  <a:t> 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b="1" dirty="0" smtClean="0"/>
                  <a:t>Ergebnis:</a:t>
                </a:r>
                <a:r>
                  <a:rPr lang="de-DE" sz="2200" dirty="0" smtClean="0"/>
                  <a:t> Die Drehachse wird beschrieben durch die Gerade </a:t>
                </a:r>
              </a:p>
              <a:p>
                <a:pPr marL="0" indent="0">
                  <a:buClrTx/>
                  <a:buSzPct val="10000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200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de-DE" sz="2200" b="0" i="1" smtClean="0">
                          <a:latin typeface="Cambria Math" panose="02040503050406030204" pitchFamily="18" charset="0"/>
                        </a:rPr>
                        <m:t>: </m:t>
                      </m:r>
                      <m:acc>
                        <m:accPr>
                          <m:chr m:val="⃗"/>
                          <m:ctrlPr>
                            <a:rPr lang="de-DE" sz="22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DE" sz="2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de-DE" sz="22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DE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de-DE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de-DE" sz="2200" b="0" i="1" smtClean="0">
                                  <a:latin typeface="Cambria Math" panose="02040503050406030204" pitchFamily="18" charset="0"/>
                                </a:rPr>
                                <m:t>0,5</m:t>
                              </m:r>
                            </m:e>
                            <m:e>
                              <m:r>
                                <a:rPr lang="de-DE" sz="2200" b="0" i="1" smtClean="0">
                                  <a:latin typeface="Cambria Math" panose="02040503050406030204" pitchFamily="18" charset="0"/>
                                </a:rPr>
                                <m:t>5,6</m:t>
                              </m:r>
                            </m:e>
                            <m:e>
                              <m:r>
                                <a:rPr lang="de-DE" sz="2200" b="0" i="1" smtClean="0">
                                  <a:latin typeface="Cambria Math" panose="02040503050406030204" pitchFamily="18" charset="0"/>
                                </a:rPr>
                                <m:t>2,6</m:t>
                              </m:r>
                            </m:e>
                          </m:eqArr>
                        </m:e>
                      </m:d>
                      <m:r>
                        <a:rPr lang="de-DE" sz="2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22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de-DE" sz="2200" b="0" i="1" smtClean="0">
                          <a:latin typeface="Cambria Math" panose="02040503050406030204" pitchFamily="18" charset="0"/>
                        </a:rPr>
                        <m:t>⋅</m:t>
                      </m:r>
                      <m:d>
                        <m:dPr>
                          <m:ctrlPr>
                            <a:rPr lang="de-DE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de-DE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de-DE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de-DE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de-DE" sz="2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eqArr>
                        </m:e>
                      </m:d>
                      <m:r>
                        <a:rPr lang="de-DE" sz="2200" b="0" i="1" smtClean="0">
                          <a:latin typeface="Cambria Math" panose="02040503050406030204" pitchFamily="18" charset="0"/>
                        </a:rPr>
                        <m:t>;  </m:t>
                      </m:r>
                      <m:r>
                        <a:rPr lang="de-DE" sz="22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de-DE" sz="2200" b="0" i="1" smtClean="0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de-DE" sz="2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</m:oMath>
                  </m:oMathPara>
                </a14:m>
                <a:endParaRPr lang="de-DE" sz="2200" dirty="0" smtClean="0"/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675402" y="1763924"/>
                <a:ext cx="8988557" cy="5544305"/>
              </a:xfrm>
              <a:blipFill>
                <a:blip r:embed="rId2"/>
                <a:stretch>
                  <a:fillRect l="-814" t="-659" r="-67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000" dirty="0" err="1"/>
              <a:t>Wahlteil</a:t>
            </a:r>
            <a:r>
              <a:rPr lang="de-DE" sz="4000" dirty="0"/>
              <a:t> </a:t>
            </a:r>
            <a:r>
              <a:rPr lang="de-DE" sz="4000" dirty="0" smtClean="0"/>
              <a:t>2020 </a:t>
            </a:r>
            <a:r>
              <a:rPr lang="de-DE" sz="4000" dirty="0"/>
              <a:t>– Aufgabe B </a:t>
            </a:r>
            <a:r>
              <a:rPr lang="de-DE" sz="4000" dirty="0" smtClean="0"/>
              <a:t>2</a:t>
            </a:r>
            <a:endParaRPr lang="de-DE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/>
              <p:cNvSpPr/>
              <p:nvPr/>
            </p:nvSpPr>
            <p:spPr>
              <a:xfrm>
                <a:off x="8496696" y="156680"/>
                <a:ext cx="1502801" cy="3078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/>
                <a:r>
                  <a:rPr lang="de-DE" sz="1400" dirty="0" smtClean="0"/>
                  <a:t> </a:t>
                </a:r>
                <a14:m>
                  <m:oMath xmlns:m="http://schemas.openxmlformats.org/officeDocument/2006/math">
                    <m:r>
                      <a:rPr lang="de-DE" sz="1400" i="1" dirty="0">
                        <a:latin typeface="Cambria Math" panose="02040503050406030204" pitchFamily="18" charset="0"/>
                      </a:rPr>
                      <m:t>𝑀</m:t>
                    </m:r>
                    <m:d>
                      <m:dPr>
                        <m:ctrlPr>
                          <a:rPr lang="de-DE" sz="1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400" i="1" dirty="0">
                            <a:latin typeface="Cambria Math" panose="02040503050406030204" pitchFamily="18" charset="0"/>
                          </a:rPr>
                          <m:t>0,5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de-DE" sz="14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1400" i="1" dirty="0">
                                <a:latin typeface="Cambria Math" panose="02040503050406030204" pitchFamily="18" charset="0"/>
                              </a:rPr>
                              <m:t>5,6</m:t>
                            </m:r>
                          </m:e>
                        </m:d>
                        <m:r>
                          <a:rPr lang="de-DE" sz="1400" i="1" dirty="0">
                            <a:latin typeface="Cambria Math" panose="02040503050406030204" pitchFamily="18" charset="0"/>
                          </a:rPr>
                          <m:t>6</m:t>
                        </m:r>
                      </m:e>
                    </m:d>
                  </m:oMath>
                </a14:m>
                <a:endParaRPr lang="de-DE" sz="1400" dirty="0" smtClean="0"/>
              </a:p>
            </p:txBody>
          </p:sp>
        </mc:Choice>
        <mc:Fallback xmlns="">
          <p:sp>
            <p:nvSpPr>
              <p:cNvPr id="4" name="Rechtec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96696" y="156680"/>
                <a:ext cx="1502801" cy="30784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Gerader Verbinder 5"/>
          <p:cNvCxnSpPr/>
          <p:nvPr/>
        </p:nvCxnSpPr>
        <p:spPr>
          <a:xfrm>
            <a:off x="3284474" y="6300117"/>
            <a:ext cx="3772062" cy="0"/>
          </a:xfrm>
          <a:prstGeom prst="line">
            <a:avLst/>
          </a:prstGeom>
          <a:ln w="2857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6265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675402" y="1763924"/>
                <a:ext cx="8988557" cy="5544305"/>
              </a:xfrm>
            </p:spPr>
            <p:txBody>
              <a:bodyPr>
                <a:noAutofit/>
              </a:bodyPr>
              <a:lstStyle/>
              <a:p>
                <a:pPr marL="0" indent="0">
                  <a:buClrTx/>
                  <a:buSzPct val="100000"/>
                  <a:buNone/>
                </a:pPr>
                <a:r>
                  <a:rPr lang="de-DE" sz="2200" b="1" dirty="0" smtClean="0"/>
                  <a:t>d) Behauptung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b="1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b="1" i="1" dirty="0" smtClean="0">
                            <a:latin typeface="Cambria Math" panose="02040503050406030204" pitchFamily="18" charset="0"/>
                          </a:rPr>
                          <m:t>𝑬</m:t>
                        </m:r>
                      </m:e>
                      <m:sub>
                        <m:r>
                          <a:rPr lang="de-DE" sz="2200" b="1" i="1" dirty="0" smtClean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de-DE" sz="2200" b="1" dirty="0" smtClean="0"/>
                  <a:t> stößt an der hinteren Wand an</a:t>
                </a:r>
              </a:p>
              <a:p>
                <a:pPr marL="0" indent="0">
                  <a:buClrTx/>
                  <a:buSzPct val="100000"/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de-DE" sz="2200" dirty="0" smtClean="0"/>
                  <a:t> ist gegeben durch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12</m:t>
                    </m:r>
                    <m:sSub>
                      <m:sSub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2200" i="1">
                        <a:latin typeface="Cambria Math" panose="02040503050406030204" pitchFamily="18" charset="0"/>
                      </a:rPr>
                      <m:t>+5</m:t>
                    </m:r>
                    <m:sSub>
                      <m:sSub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sz="22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34</m:t>
                    </m:r>
                  </m:oMath>
                </a14:m>
                <a:endParaRPr lang="de-DE" sz="2200" dirty="0"/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dirty="0" smtClean="0"/>
                  <a:t>Wir bestimmen nun die Schnittgerade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de-DE" sz="2200" dirty="0" smtClean="0"/>
                  <a:t> von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de-DE" sz="2200" dirty="0" smtClean="0"/>
                  <a:t> mit der hinteren Wand mit der </a:t>
                </a:r>
                <a:r>
                  <a:rPr lang="de-DE" sz="2200" dirty="0" err="1" smtClean="0"/>
                  <a:t>Ebenengleichung</a:t>
                </a:r>
                <a:r>
                  <a:rPr lang="de-DE" sz="22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de-DE" sz="2200" dirty="0" smtClean="0"/>
                  <a:t>.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dirty="0" smtClean="0"/>
                  <a:t>Einsetzen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de-DE" sz="2200" dirty="0" smtClean="0"/>
                  <a:t> liefert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5</m:t>
                    </m:r>
                    <m:sSub>
                      <m:sSub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=34</m:t>
                    </m:r>
                  </m:oMath>
                </a14:m>
                <a:r>
                  <a:rPr lang="de-DE" sz="2200" dirty="0" smtClean="0"/>
                  <a:t> also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34</m:t>
                        </m:r>
                      </m:num>
                      <m:den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=6,8</m:t>
                    </m:r>
                  </m:oMath>
                </a14:m>
                <a:r>
                  <a:rPr lang="de-DE" sz="2200" dirty="0" smtClean="0"/>
                  <a:t>. 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dirty="0" smtClean="0"/>
                  <a:t>Da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de-DE" sz="2200" dirty="0" smtClean="0"/>
                  <a:t> senkrecht verläuft muss die Höhenkoordinate variabel sein, d.h.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de-DE" sz="2200" dirty="0" smtClean="0"/>
                  <a:t> mit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de-DE" sz="2200" dirty="0" smtClean="0"/>
                  <a:t>.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dirty="0" smtClean="0"/>
                  <a:t>Somit haben wir </a:t>
                </a:r>
                <a14:m>
                  <m:oMath xmlns:m="http://schemas.openxmlformats.org/officeDocument/2006/math"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: </m:t>
                    </m:r>
                    <m:acc>
                      <m:accPr>
                        <m:chr m:val="⃗"/>
                        <m:ctrlPr>
                          <a:rPr lang="de-DE" sz="22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de-DE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sSub>
                              <m:sSubPr>
                                <m:ctrlPr>
                                  <a:rPr lang="de-DE" sz="22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22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de-DE" sz="22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  <m:e>
                            <m:sSub>
                              <m:sSubPr>
                                <m:ctrlPr>
                                  <a:rPr lang="de-DE" sz="22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22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de-DE" sz="22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  <m:e>
                            <m:sSub>
                              <m:sSubPr>
                                <m:ctrlPr>
                                  <a:rPr lang="de-DE" sz="22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22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de-DE" sz="22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</m:sSub>
                          </m:e>
                        </m:eqArr>
                      </m:e>
                    </m:d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de-DE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  <m:e>
                            <m: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  <m:t>6,8</m:t>
                            </m:r>
                          </m:e>
                          <m:e>
                            <m: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eqArr>
                      </m:e>
                    </m:d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de-DE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  <m:e>
                            <m: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  <m:t>6,8</m:t>
                            </m:r>
                          </m:e>
                          <m:e>
                            <m: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eqArr>
                      </m:e>
                    </m:d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𝑡</m:t>
                    </m:r>
                    <m:d>
                      <m:dPr>
                        <m:ctrlPr>
                          <a:rPr lang="de-DE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  <m:e>
                            <m: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  <m:e>
                            <m: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eqArr>
                      </m:e>
                    </m:d>
                  </m:oMath>
                </a14:m>
                <a:r>
                  <a:rPr lang="de-DE" sz="2200" b="0" dirty="0" smtClean="0"/>
                  <a:t>.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dirty="0" smtClean="0"/>
                  <a:t>Der Mittelpunkt </a:t>
                </a:r>
                <a14:m>
                  <m:oMath xmlns:m="http://schemas.openxmlformats.org/officeDocument/2006/math">
                    <m:r>
                      <a:rPr lang="de-DE" sz="2200" i="1" dirty="0">
                        <a:latin typeface="Cambria Math" panose="02040503050406030204" pitchFamily="18" charset="0"/>
                      </a:rPr>
                      <m:t>𝑀</m:t>
                    </m:r>
                    <m:d>
                      <m:d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0,5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de-DE" sz="22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200" i="1" dirty="0">
                                <a:latin typeface="Cambria Math" panose="02040503050406030204" pitchFamily="18" charset="0"/>
                              </a:rPr>
                              <m:t>5,6</m:t>
                            </m:r>
                          </m:e>
                        </m:d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2,6</m:t>
                        </m:r>
                      </m:e>
                    </m:d>
                  </m:oMath>
                </a14:m>
                <a:r>
                  <a:rPr lang="de-DE" sz="2200" b="0" dirty="0" smtClean="0"/>
                  <a:t> der Projektionsfläche hat die Höhenkoordinate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=2,6</m:t>
                    </m:r>
                  </m:oMath>
                </a14:m>
                <a:r>
                  <a:rPr lang="de-DE" sz="2200" b="0" dirty="0" smtClean="0"/>
                  <a:t>. Der einzige Punkt auf </a:t>
                </a:r>
                <a14:m>
                  <m:oMath xmlns:m="http://schemas.openxmlformats.org/officeDocument/2006/math"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de-DE" sz="2200" b="0" dirty="0" smtClean="0"/>
                  <a:t> mit derselben Höhenkoordinate ist </a:t>
                </a:r>
                <a14:m>
                  <m:oMath xmlns:m="http://schemas.openxmlformats.org/officeDocument/2006/math"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(0|6,8|2,6)</m:t>
                    </m:r>
                  </m:oMath>
                </a14:m>
                <a:r>
                  <a:rPr lang="de-DE" sz="2200" b="0" dirty="0" smtClean="0"/>
                  <a:t>. </a:t>
                </a:r>
              </a:p>
              <a:p>
                <a:pPr marL="0" indent="0">
                  <a:buClrTx/>
                  <a:buSzPct val="100000"/>
                  <a:buNone/>
                </a:pPr>
                <a:endParaRPr lang="de-DE" sz="2200" b="0" dirty="0" smtClean="0"/>
              </a:p>
              <a:p>
                <a:pPr marL="0" indent="0">
                  <a:buClrTx/>
                  <a:buSzPct val="100000"/>
                  <a:buNone/>
                </a:pPr>
                <a:endParaRPr lang="de-DE" sz="2200" dirty="0"/>
              </a:p>
              <a:p>
                <a:pPr marL="0" indent="0">
                  <a:buClrTx/>
                  <a:buSzPct val="100000"/>
                  <a:buNone/>
                </a:pPr>
                <a:endParaRPr lang="de-DE" sz="2200" dirty="0"/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675402" y="1763924"/>
                <a:ext cx="8988557" cy="5544305"/>
              </a:xfrm>
              <a:blipFill>
                <a:blip r:embed="rId2"/>
                <a:stretch>
                  <a:fillRect l="-814" t="-65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000" dirty="0" err="1"/>
              <a:t>Wahlteil</a:t>
            </a:r>
            <a:r>
              <a:rPr lang="de-DE" sz="4000" dirty="0"/>
              <a:t> </a:t>
            </a:r>
            <a:r>
              <a:rPr lang="de-DE" sz="4000" dirty="0" smtClean="0"/>
              <a:t>2020 </a:t>
            </a:r>
            <a:r>
              <a:rPr lang="de-DE" sz="4000" dirty="0"/>
              <a:t>– Aufgabe B </a:t>
            </a:r>
            <a:r>
              <a:rPr lang="de-DE" sz="4000" dirty="0" smtClean="0"/>
              <a:t>2</a:t>
            </a:r>
            <a:endParaRPr lang="de-DE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/>
              <p:cNvSpPr/>
              <p:nvPr/>
            </p:nvSpPr>
            <p:spPr>
              <a:xfrm>
                <a:off x="7128544" y="156680"/>
                <a:ext cx="2870953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400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de-DE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  <m:r>
                        <a:rPr lang="de-DE" sz="1400" i="1">
                          <a:latin typeface="Cambria Math" panose="02040503050406030204" pitchFamily="18" charset="0"/>
                        </a:rPr>
                        <m:t>:12</m:t>
                      </m:r>
                      <m:sSub>
                        <m:sSubPr>
                          <m:ctrlPr>
                            <a:rPr lang="de-DE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de-DE" sz="1400" i="1"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de-DE" sz="1400" i="1">
                          <a:latin typeface="Cambria Math" panose="02040503050406030204" pitchFamily="18" charset="0"/>
                        </a:rPr>
                        <m:t>𝑎</m:t>
                      </m:r>
                      <m:sSub>
                        <m:sSubPr>
                          <m:ctrlPr>
                            <a:rPr lang="de-DE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de-DE" sz="1400" i="1">
                          <a:latin typeface="Cambria Math" panose="02040503050406030204" pitchFamily="18" charset="0"/>
                        </a:rPr>
                        <m:t>=28</m:t>
                      </m:r>
                      <m:r>
                        <a:rPr lang="de-DE" sz="1400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de-DE" sz="1400" i="1">
                          <a:latin typeface="Cambria Math" panose="02040503050406030204" pitchFamily="18" charset="0"/>
                        </a:rPr>
                        <m:t>+6;</m:t>
                      </m:r>
                      <m:r>
                        <a:rPr lang="de-DE" sz="1400">
                          <a:latin typeface="Cambria Math" panose="02040503050406030204" pitchFamily="18" charset="0"/>
                        </a:rPr>
                        <m:t>  </m:t>
                      </m:r>
                      <m:r>
                        <m:rPr>
                          <m:sty m:val="p"/>
                        </m:rPr>
                        <a:rPr lang="de-DE" sz="1400">
                          <a:latin typeface="Cambria Math" panose="02040503050406030204" pitchFamily="18" charset="0"/>
                        </a:rPr>
                        <m:t>a</m:t>
                      </m:r>
                      <m:r>
                        <a:rPr lang="de-DE" sz="1400" i="1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de-DE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</m:oMath>
                  </m:oMathPara>
                </a14:m>
                <a:endParaRPr lang="de-DE" sz="1400" dirty="0" smtClean="0"/>
              </a:p>
              <a:p>
                <a:pPr algn="r"/>
                <a:r>
                  <a:rPr lang="de-DE" sz="1400" dirty="0" smtClean="0"/>
                  <a:t> </a:t>
                </a:r>
                <a14:m>
                  <m:oMath xmlns:m="http://schemas.openxmlformats.org/officeDocument/2006/math">
                    <m:r>
                      <a:rPr lang="de-DE" sz="1400" i="1" dirty="0">
                        <a:latin typeface="Cambria Math" panose="02040503050406030204" pitchFamily="18" charset="0"/>
                      </a:rPr>
                      <m:t>𝑀</m:t>
                    </m:r>
                    <m:d>
                      <m:dPr>
                        <m:ctrlPr>
                          <a:rPr lang="de-DE" sz="1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400" i="1" dirty="0">
                            <a:latin typeface="Cambria Math" panose="02040503050406030204" pitchFamily="18" charset="0"/>
                          </a:rPr>
                          <m:t>0,5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de-DE" sz="14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1400" i="1" dirty="0">
                                <a:latin typeface="Cambria Math" panose="02040503050406030204" pitchFamily="18" charset="0"/>
                              </a:rPr>
                              <m:t>5,6</m:t>
                            </m:r>
                          </m:e>
                        </m:d>
                        <m:r>
                          <a:rPr lang="de-DE" sz="1400" i="1" dirty="0">
                            <a:latin typeface="Cambria Math" panose="02040503050406030204" pitchFamily="18" charset="0"/>
                          </a:rPr>
                          <m:t>2,6</m:t>
                        </m:r>
                      </m:e>
                    </m:d>
                  </m:oMath>
                </a14:m>
                <a:endParaRPr lang="de-DE" sz="1400" dirty="0"/>
              </a:p>
            </p:txBody>
          </p:sp>
        </mc:Choice>
        <mc:Fallback xmlns="">
          <p:sp>
            <p:nvSpPr>
              <p:cNvPr id="4" name="Rechtec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8544" y="156680"/>
                <a:ext cx="2870953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hteck 4"/>
          <p:cNvSpPr/>
          <p:nvPr/>
        </p:nvSpPr>
        <p:spPr>
          <a:xfrm>
            <a:off x="7661994" y="1835621"/>
            <a:ext cx="1849315" cy="54264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arallelogramm 5"/>
          <p:cNvSpPr/>
          <p:nvPr/>
        </p:nvSpPr>
        <p:spPr>
          <a:xfrm rot="5400000">
            <a:off x="8383231" y="2005956"/>
            <a:ext cx="526682" cy="345991"/>
          </a:xfrm>
          <a:prstGeom prst="parallelogram">
            <a:avLst>
              <a:gd name="adj" fmla="val 75004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7" name="Gerader Verbinder 6"/>
          <p:cNvCxnSpPr/>
          <p:nvPr/>
        </p:nvCxnSpPr>
        <p:spPr>
          <a:xfrm>
            <a:off x="8640712" y="1926595"/>
            <a:ext cx="0" cy="11082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/>
              <p:cNvSpPr txBox="1"/>
              <p:nvPr/>
            </p:nvSpPr>
            <p:spPr>
              <a:xfrm>
                <a:off x="8237239" y="2391940"/>
                <a:ext cx="32720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b="0" i="1" dirty="0" smtClean="0"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de-DE" sz="1400" dirty="0"/>
              </a:p>
            </p:txBody>
          </p:sp>
        </mc:Choice>
        <mc:Fallback xmlns="">
          <p:sp>
            <p:nvSpPr>
              <p:cNvPr id="8" name="Textfeld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37239" y="2391940"/>
                <a:ext cx="327205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/>
              <p:cNvSpPr txBox="1"/>
              <p:nvPr/>
            </p:nvSpPr>
            <p:spPr>
              <a:xfrm>
                <a:off x="8563371" y="2070695"/>
                <a:ext cx="35516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200" b="0" i="1" dirty="0" smtClean="0">
                          <a:latin typeface="Cambria Math" panose="02040503050406030204" pitchFamily="18" charset="0"/>
                        </a:rPr>
                        <m:t>𝑀</m:t>
                      </m:r>
                    </m:oMath>
                  </m:oMathPara>
                </a14:m>
                <a:endParaRPr lang="de-DE" sz="1200" dirty="0"/>
              </a:p>
            </p:txBody>
          </p:sp>
        </mc:Choice>
        <mc:Fallback xmlns="">
          <p:sp>
            <p:nvSpPr>
              <p:cNvPr id="9" name="Textfeld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3371" y="2070695"/>
                <a:ext cx="355162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Ellipse 9"/>
          <p:cNvSpPr/>
          <p:nvPr/>
        </p:nvSpPr>
        <p:spPr>
          <a:xfrm>
            <a:off x="8439023" y="2036787"/>
            <a:ext cx="72000" cy="72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Ellipse 10"/>
          <p:cNvSpPr/>
          <p:nvPr/>
        </p:nvSpPr>
        <p:spPr>
          <a:xfrm>
            <a:off x="8593095" y="2133178"/>
            <a:ext cx="72000" cy="72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7" name="Gerader Verbinder 16"/>
          <p:cNvCxnSpPr/>
          <p:nvPr/>
        </p:nvCxnSpPr>
        <p:spPr>
          <a:xfrm>
            <a:off x="8481838" y="1720245"/>
            <a:ext cx="0" cy="828323"/>
          </a:xfrm>
          <a:prstGeom prst="line">
            <a:avLst/>
          </a:prstGeom>
          <a:ln w="1905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feld 17"/>
              <p:cNvSpPr txBox="1"/>
              <p:nvPr/>
            </p:nvSpPr>
            <p:spPr>
              <a:xfrm>
                <a:off x="8178948" y="1888579"/>
                <a:ext cx="31470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200" b="0" i="1" dirty="0" smtClean="0">
                          <a:latin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de-DE" sz="1200" dirty="0"/>
              </a:p>
            </p:txBody>
          </p:sp>
        </mc:Choice>
        <mc:Fallback xmlns="">
          <p:sp>
            <p:nvSpPr>
              <p:cNvPr id="18" name="Textfeld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78948" y="1888579"/>
                <a:ext cx="314702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38292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675402" y="1763924"/>
                <a:ext cx="8988557" cy="5544305"/>
              </a:xfrm>
            </p:spPr>
            <p:txBody>
              <a:bodyPr>
                <a:noAutofit/>
              </a:bodyPr>
              <a:lstStyle/>
              <a:p>
                <a:pPr marL="0" indent="0">
                  <a:buClrTx/>
                  <a:buSzPct val="100000"/>
                  <a:buNone/>
                </a:pPr>
                <a:r>
                  <a:rPr lang="de-DE" sz="2200" dirty="0" smtClean="0"/>
                  <a:t>Wenn der Abstand von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de-DE" sz="2200" dirty="0" smtClean="0"/>
                  <a:t> zu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de-DE" sz="2200" dirty="0" smtClean="0"/>
                  <a:t> nun gleich der halben Breite der Projektionsfläche ist, dann berührt diese die hintere Wand.</a:t>
                </a:r>
              </a:p>
              <a:p>
                <a:pPr marL="0" indent="0">
                  <a:buClrTx/>
                  <a:buSzPct val="10000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de-DE" sz="22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de-DE" sz="22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de-DE" sz="2200" i="1" dirty="0">
                                  <a:latin typeface="Cambria Math" panose="02040503050406030204" pitchFamily="18" charset="0"/>
                                </a:rPr>
                                <m:t>𝑇𝑀</m:t>
                              </m:r>
                            </m:e>
                          </m:acc>
                        </m:e>
                      </m:d>
                      <m:r>
                        <a:rPr lang="de-DE" sz="22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de-DE" sz="22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de-DE" sz="22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eqArr>
                                <m:eqArrPr>
                                  <m:ctrlPr>
                                    <a:rPr lang="de-DE" sz="2200" b="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eqArrPr>
                                <m:e>
                                  <m:r>
                                    <a:rPr lang="de-DE" sz="2200" b="0" i="1" dirty="0" smtClean="0">
                                      <a:latin typeface="Cambria Math" panose="02040503050406030204" pitchFamily="18" charset="0"/>
                                    </a:rPr>
                                    <m:t>0,5</m:t>
                                  </m:r>
                                </m:e>
                                <m:e>
                                  <m:r>
                                    <a:rPr lang="de-DE" sz="2200" b="0" i="1" dirty="0" smtClean="0">
                                      <a:latin typeface="Cambria Math" panose="02040503050406030204" pitchFamily="18" charset="0"/>
                                    </a:rPr>
                                    <m:t>5,6</m:t>
                                  </m:r>
                                </m:e>
                                <m:e>
                                  <m:r>
                                    <a:rPr lang="de-DE" sz="2200" b="0" i="1" dirty="0" smtClean="0">
                                      <a:latin typeface="Cambria Math" panose="02040503050406030204" pitchFamily="18" charset="0"/>
                                    </a:rPr>
                                    <m:t>2,6</m:t>
                                  </m:r>
                                </m:e>
                              </m:eqArr>
                            </m:e>
                          </m:d>
                          <m:r>
                            <a:rPr lang="de-DE" sz="2200" b="0" i="1" dirty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de-DE" sz="22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eqArr>
                                <m:eqArrPr>
                                  <m:ctrlPr>
                                    <a:rPr lang="de-DE" sz="2200" b="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eqArrPr>
                                <m:e>
                                  <m:r>
                                    <a:rPr lang="de-DE" sz="2200" b="0" i="1" dirty="0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  <m:e>
                                  <m:r>
                                    <a:rPr lang="de-DE" sz="2200" b="0" i="1" dirty="0" smtClean="0">
                                      <a:latin typeface="Cambria Math" panose="02040503050406030204" pitchFamily="18" charset="0"/>
                                    </a:rPr>
                                    <m:t>6,8</m:t>
                                  </m:r>
                                </m:e>
                                <m:e>
                                  <m:r>
                                    <a:rPr lang="de-DE" sz="2200" b="0" i="1" dirty="0" smtClean="0">
                                      <a:latin typeface="Cambria Math" panose="02040503050406030204" pitchFamily="18" charset="0"/>
                                    </a:rPr>
                                    <m:t>2,6</m:t>
                                  </m:r>
                                </m:e>
                              </m:eqArr>
                            </m:e>
                          </m:d>
                        </m:e>
                      </m:d>
                      <m:r>
                        <a:rPr lang="de-DE" sz="22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de-DE" sz="22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de-DE" sz="22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eqArr>
                                <m:eqArrPr>
                                  <m:ctrlPr>
                                    <a:rPr lang="de-DE" sz="2200" b="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eqArrPr>
                                <m:e>
                                  <m:r>
                                    <a:rPr lang="de-DE" sz="2200" b="0" i="1" dirty="0" smtClean="0">
                                      <a:latin typeface="Cambria Math" panose="02040503050406030204" pitchFamily="18" charset="0"/>
                                    </a:rPr>
                                    <m:t>0,5</m:t>
                                  </m:r>
                                </m:e>
                                <m:e>
                                  <m:r>
                                    <a:rPr lang="de-DE" sz="2200" b="0" i="1" dirty="0" smtClean="0">
                                      <a:latin typeface="Cambria Math" panose="02040503050406030204" pitchFamily="18" charset="0"/>
                                    </a:rPr>
                                    <m:t>−1,2</m:t>
                                  </m:r>
                                </m:e>
                                <m:e>
                                  <m:r>
                                    <a:rPr lang="de-DE" sz="2200" b="0" i="1" dirty="0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</m:eqArr>
                            </m:e>
                          </m:d>
                        </m:e>
                      </m:d>
                    </m:oMath>
                    <m:oMath xmlns:m="http://schemas.openxmlformats.org/officeDocument/2006/math">
                      <m:r>
                        <a:rPr lang="de-DE" sz="22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de-DE" sz="2200" b="0" i="1" dirty="0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de-DE" sz="22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2200" b="0" i="1" dirty="0" smtClean="0">
                                  <a:latin typeface="Cambria Math" panose="02040503050406030204" pitchFamily="18" charset="0"/>
                                </a:rPr>
                                <m:t>0,5</m:t>
                              </m:r>
                            </m:e>
                            <m:sup>
                              <m:r>
                                <a:rPr lang="de-DE" sz="2200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de-DE" sz="2200" b="0" i="1" dirty="0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de-DE" sz="22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de-DE" sz="2200" b="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DE" sz="2200" b="0" i="1" dirty="0" smtClean="0">
                                      <a:latin typeface="Cambria Math" panose="02040503050406030204" pitchFamily="18" charset="0"/>
                                    </a:rPr>
                                    <m:t>−1,2</m:t>
                                  </m:r>
                                </m:e>
                              </m:d>
                            </m:e>
                            <m:sup>
                              <m:r>
                                <a:rPr lang="de-DE" sz="2200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de-DE" sz="2200" b="0" i="0" dirty="0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de-DE" sz="2200" b="0" i="1" dirty="0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sz="2200" b="0" i="1" dirty="0" smtClean="0">
                              <a:latin typeface="Cambria Math" panose="02040503050406030204" pitchFamily="18" charset="0"/>
                            </a:rPr>
                            <m:t>0,25+1,44</m:t>
                          </m:r>
                        </m:e>
                      </m:rad>
                      <m:r>
                        <a:rPr lang="de-DE" sz="2200" b="0" i="1" dirty="0" smtClean="0">
                          <a:latin typeface="Cambria Math" panose="02040503050406030204" pitchFamily="18" charset="0"/>
                        </a:rPr>
                        <m:t>=1,3</m:t>
                      </m:r>
                    </m:oMath>
                  </m:oMathPara>
                </a14:m>
                <a:endParaRPr lang="de-DE" sz="2200" b="0" dirty="0" smtClean="0"/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dirty="0" smtClean="0"/>
                  <a:t>Aus den Koordinaten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(1|6,8|1)</m:t>
                    </m:r>
                  </m:oMath>
                </a14:m>
                <a:r>
                  <a:rPr lang="de-DE" sz="2200" dirty="0" smtClean="0"/>
                  <a:t> und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(0|4,4|0)</m:t>
                    </m:r>
                  </m:oMath>
                </a14:m>
                <a:r>
                  <a:rPr lang="de-DE" sz="2200" dirty="0" smtClean="0"/>
                  <a:t> bestimmen wir nun die Breite der Projektionsfläche.</a:t>
                </a:r>
                <a:endParaRPr lang="de-DE" sz="2200" b="0" dirty="0" smtClean="0"/>
              </a:p>
              <a:p>
                <a:pPr marL="0" indent="0">
                  <a:buClrTx/>
                  <a:buSzPct val="10000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de-DE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de-DE" sz="22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de-DE" sz="2200" i="1">
                                  <a:latin typeface="Cambria Math" panose="02040503050406030204" pitchFamily="18" charset="0"/>
                                </a:rPr>
                                <m:t>𝐴𝐵</m:t>
                              </m:r>
                            </m:e>
                          </m:acc>
                        </m:e>
                      </m:d>
                      <m:r>
                        <a:rPr lang="de-DE" sz="22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de-DE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de-DE" sz="2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eqArr>
                                <m:eqArrPr>
                                  <m:ctrlPr>
                                    <a:rPr lang="de-DE" sz="2200" i="1">
                                      <a:latin typeface="Cambria Math" panose="02040503050406030204" pitchFamily="18" charset="0"/>
                                    </a:rPr>
                                  </m:ctrlPr>
                                </m:eqArrPr>
                                <m:e>
                                  <m:r>
                                    <a:rPr lang="de-DE" sz="22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  <m:e>
                                  <m:r>
                                    <a:rPr lang="de-DE" sz="2200" i="1">
                                      <a:latin typeface="Cambria Math" panose="02040503050406030204" pitchFamily="18" charset="0"/>
                                    </a:rPr>
                                    <m:t>6,8</m:t>
                                  </m:r>
                                </m:e>
                                <m:e>
                                  <m:r>
                                    <a:rPr lang="de-DE" sz="22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</m:eqArr>
                            </m:e>
                          </m:d>
                          <m:r>
                            <a:rPr lang="de-DE" sz="2200" i="1"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de-DE" sz="2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eqArr>
                                <m:eqArrPr>
                                  <m:ctrlPr>
                                    <a:rPr lang="de-DE" sz="2200" i="1">
                                      <a:latin typeface="Cambria Math" panose="02040503050406030204" pitchFamily="18" charset="0"/>
                                    </a:rPr>
                                  </m:ctrlPr>
                                </m:eqArrPr>
                                <m:e>
                                  <m:r>
                                    <a:rPr lang="de-DE" sz="2200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  <m:e>
                                  <m:r>
                                    <a:rPr lang="de-DE" sz="2200" i="1">
                                      <a:latin typeface="Cambria Math" panose="02040503050406030204" pitchFamily="18" charset="0"/>
                                    </a:rPr>
                                    <m:t>4,4</m:t>
                                  </m:r>
                                </m:e>
                                <m:e>
                                  <m:r>
                                    <a:rPr lang="de-DE" sz="22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</m:eqArr>
                            </m:e>
                          </m:d>
                        </m:e>
                      </m:d>
                      <m:r>
                        <a:rPr lang="de-DE" sz="22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de-DE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de-DE" sz="2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eqArr>
                                <m:eqArrPr>
                                  <m:ctrlPr>
                                    <a:rPr lang="de-DE" sz="2200" i="1">
                                      <a:latin typeface="Cambria Math" panose="02040503050406030204" pitchFamily="18" charset="0"/>
                                    </a:rPr>
                                  </m:ctrlPr>
                                </m:eqArrPr>
                                <m:e>
                                  <m:r>
                                    <a:rPr lang="de-DE" sz="22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  <m:e>
                                  <m:r>
                                    <a:rPr lang="de-DE" sz="2200" i="1">
                                      <a:latin typeface="Cambria Math" panose="02040503050406030204" pitchFamily="18" charset="0"/>
                                    </a:rPr>
                                    <m:t>2,4</m:t>
                                  </m:r>
                                </m:e>
                                <m:e>
                                  <m:r>
                                    <a:rPr lang="de-DE" sz="2200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</m:eqArr>
                            </m:e>
                          </m:d>
                        </m:e>
                      </m:d>
                      <m:r>
                        <a:rPr lang="de-DE" sz="22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de-DE" sz="22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de-DE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2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sup>
                              <m:r>
                                <a:rPr lang="de-DE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de-DE" sz="2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de-DE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2200" b="0" i="1" smtClean="0">
                                  <a:latin typeface="Cambria Math" panose="02040503050406030204" pitchFamily="18" charset="0"/>
                                </a:rPr>
                                <m:t>2,4</m:t>
                              </m:r>
                            </m:e>
                            <m:sup>
                              <m:r>
                                <a:rPr lang="de-DE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de-DE" sz="22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de-DE" sz="22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sz="2200" i="1">
                              <a:latin typeface="Cambria Math" panose="02040503050406030204" pitchFamily="18" charset="0"/>
                            </a:rPr>
                            <m:t>6,76</m:t>
                          </m:r>
                        </m:e>
                      </m:rad>
                      <m:r>
                        <a:rPr lang="de-DE" sz="2200" b="0" i="1" smtClean="0">
                          <a:latin typeface="Cambria Math" panose="02040503050406030204" pitchFamily="18" charset="0"/>
                        </a:rPr>
                        <m:t>=2,6</m:t>
                      </m:r>
                    </m:oMath>
                  </m:oMathPara>
                </a14:m>
                <a:endParaRPr lang="de-DE" sz="2200" dirty="0" smtClean="0"/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dirty="0" smtClean="0"/>
                  <a:t>Die Hälfte davon ist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1,3</m:t>
                    </m:r>
                  </m:oMath>
                </a14:m>
                <a:r>
                  <a:rPr lang="de-DE" sz="2200" dirty="0" smtClean="0"/>
                  <a:t>.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b="1" dirty="0" smtClean="0"/>
                  <a:t>Ergebnis: </a:t>
                </a:r>
                <a:br>
                  <a:rPr lang="de-DE" sz="2200" b="1" dirty="0" smtClean="0"/>
                </a:br>
                <a:r>
                  <a:rPr lang="de-DE" sz="2200" dirty="0" smtClean="0"/>
                  <a:t>Die gedrehte Projektionsfläche berührt, wie behauptet, die hintere Wand.</a:t>
                </a:r>
                <a:endParaRPr lang="de-DE" sz="2200" dirty="0"/>
              </a:p>
              <a:p>
                <a:pPr marL="0" indent="0">
                  <a:buClrTx/>
                  <a:buSzPct val="100000"/>
                  <a:buNone/>
                </a:pPr>
                <a:endParaRPr lang="de-DE" sz="2200" dirty="0"/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675402" y="1763924"/>
                <a:ext cx="8988557" cy="5544305"/>
              </a:xfrm>
              <a:blipFill>
                <a:blip r:embed="rId2"/>
                <a:stretch>
                  <a:fillRect l="-814" t="-65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000" dirty="0" err="1"/>
              <a:t>Wahlteil</a:t>
            </a:r>
            <a:r>
              <a:rPr lang="de-DE" sz="4000" dirty="0"/>
              <a:t> </a:t>
            </a:r>
            <a:r>
              <a:rPr lang="de-DE" sz="4000" dirty="0" smtClean="0"/>
              <a:t>2020 </a:t>
            </a:r>
            <a:r>
              <a:rPr lang="de-DE" sz="4000" dirty="0"/>
              <a:t>– Aufgabe B </a:t>
            </a:r>
            <a:r>
              <a:rPr lang="de-DE" sz="4000" dirty="0" smtClean="0"/>
              <a:t>2</a:t>
            </a:r>
            <a:endParaRPr lang="de-DE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/>
              <p:cNvSpPr/>
              <p:nvPr/>
            </p:nvSpPr>
            <p:spPr>
              <a:xfrm>
                <a:off x="7128544" y="156680"/>
                <a:ext cx="2870953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/>
                <a14:m>
                  <m:oMath xmlns:m="http://schemas.openxmlformats.org/officeDocument/2006/math">
                    <m:r>
                      <a:rPr lang="de-DE" sz="1400" i="1" dirty="0">
                        <a:latin typeface="Cambria Math" panose="02040503050406030204" pitchFamily="18" charset="0"/>
                      </a:rPr>
                      <m:t>𝑀</m:t>
                    </m:r>
                    <m:d>
                      <m:dPr>
                        <m:ctrlPr>
                          <a:rPr lang="de-DE" sz="1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400" i="1" dirty="0">
                            <a:latin typeface="Cambria Math" panose="02040503050406030204" pitchFamily="18" charset="0"/>
                          </a:rPr>
                          <m:t>0,5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de-DE" sz="14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1400" i="1" dirty="0">
                                <a:latin typeface="Cambria Math" panose="02040503050406030204" pitchFamily="18" charset="0"/>
                              </a:rPr>
                              <m:t>5,6</m:t>
                            </m:r>
                          </m:e>
                        </m:d>
                        <m:r>
                          <a:rPr lang="de-DE" sz="1400" i="1" dirty="0">
                            <a:latin typeface="Cambria Math" panose="02040503050406030204" pitchFamily="18" charset="0"/>
                          </a:rPr>
                          <m:t>2,6</m:t>
                        </m:r>
                      </m:e>
                    </m:d>
                  </m:oMath>
                </a14:m>
                <a:r>
                  <a:rPr lang="de-DE" sz="1400" dirty="0" smtClean="0"/>
                  <a:t> </a:t>
                </a:r>
              </a:p>
              <a:p>
                <a:pPr algn="r"/>
                <a14:m>
                  <m:oMath xmlns:m="http://schemas.openxmlformats.org/officeDocument/2006/math">
                    <m:r>
                      <a:rPr lang="de-DE" sz="1400" i="1" dirty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de-DE" sz="1400" i="1" dirty="0">
                        <a:latin typeface="Cambria Math" panose="02040503050406030204" pitchFamily="18" charset="0"/>
                      </a:rPr>
                      <m:t>(0|6,8|2,6)</m:t>
                    </m:r>
                  </m:oMath>
                </a14:m>
                <a:r>
                  <a:rPr lang="de-DE" sz="1400" dirty="0" smtClean="0"/>
                  <a:t> </a:t>
                </a:r>
                <a:endParaRPr lang="de-DE" sz="1400" dirty="0"/>
              </a:p>
            </p:txBody>
          </p:sp>
        </mc:Choice>
        <mc:Fallback xmlns="">
          <p:sp>
            <p:nvSpPr>
              <p:cNvPr id="4" name="Rechtec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8544" y="156680"/>
                <a:ext cx="2870953" cy="523220"/>
              </a:xfrm>
              <a:prstGeom prst="rect">
                <a:avLst/>
              </a:prstGeom>
              <a:blipFill>
                <a:blip r:embed="rId3"/>
                <a:stretch>
                  <a:fillRect b="-348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Gerader Verbinder 4"/>
          <p:cNvCxnSpPr/>
          <p:nvPr/>
        </p:nvCxnSpPr>
        <p:spPr>
          <a:xfrm>
            <a:off x="789826" y="6804173"/>
            <a:ext cx="8282934" cy="0"/>
          </a:xfrm>
          <a:prstGeom prst="line">
            <a:avLst/>
          </a:prstGeom>
          <a:ln w="2857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0188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675402" y="1763924"/>
                <a:ext cx="8988557" cy="5544305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200" dirty="0" smtClean="0"/>
                  <a:t>In einem Klassenzimmer befindet sich eine </a:t>
                </a:r>
                <a:br>
                  <a:rPr lang="de-DE" sz="2200" dirty="0" smtClean="0"/>
                </a:br>
                <a:r>
                  <a:rPr lang="de-DE" sz="2200" dirty="0" smtClean="0"/>
                  <a:t>rechteckige Projektionsfläche. Ihre Eckpunkte </a:t>
                </a:r>
                <a:br>
                  <a:rPr lang="de-DE" sz="2200" dirty="0" smtClean="0"/>
                </a:br>
                <a:r>
                  <a:rPr lang="de-DE" sz="2200" dirty="0" smtClean="0"/>
                  <a:t>werden in einem Koordinatensystem durch die </a:t>
                </a:r>
                <a:br>
                  <a:rPr lang="de-DE" sz="2200" dirty="0" smtClean="0"/>
                </a:br>
                <a:r>
                  <a:rPr lang="de-DE" sz="2200" dirty="0" smtClean="0"/>
                  <a:t>Punkte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𝐴</m:t>
                    </m:r>
                    <m:d>
                      <m:d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de-DE" sz="220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200" i="1" dirty="0" smtClean="0">
                                <a:latin typeface="Cambria Math" panose="02040503050406030204" pitchFamily="18" charset="0"/>
                              </a:rPr>
                              <m:t>4,4</m:t>
                            </m:r>
                          </m:e>
                        </m:d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</m:oMath>
                </a14:m>
                <a:r>
                  <a:rPr lang="de-DE" sz="2200" dirty="0" smtClean="0"/>
                  <a:t>, </a:t>
                </a:r>
                <a14:m>
                  <m:oMath xmlns:m="http://schemas.openxmlformats.org/officeDocument/2006/math"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𝐵</m:t>
                    </m:r>
                    <m:d>
                      <m:d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de-DE" sz="22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200" b="0" i="1" dirty="0" smtClean="0">
                                <a:latin typeface="Cambria Math" panose="02040503050406030204" pitchFamily="18" charset="0"/>
                              </a:rPr>
                              <m:t>6,8</m:t>
                            </m:r>
                          </m:e>
                        </m:d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</m:oMath>
                </a14:m>
                <a:r>
                  <a:rPr lang="de-DE" sz="2200" dirty="0" smtClean="0"/>
                  <a:t>, </a:t>
                </a:r>
                <a14:m>
                  <m:oMath xmlns:m="http://schemas.openxmlformats.org/officeDocument/2006/math"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𝐶</m:t>
                    </m:r>
                    <m:d>
                      <m:d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de-DE" sz="22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200" b="0" i="1" dirty="0" smtClean="0">
                                <a:latin typeface="Cambria Math" panose="02040503050406030204" pitchFamily="18" charset="0"/>
                              </a:rPr>
                              <m:t>6,8</m:t>
                            </m:r>
                          </m:e>
                        </m:d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2,6</m:t>
                        </m:r>
                      </m:e>
                    </m:d>
                  </m:oMath>
                </a14:m>
                <a:r>
                  <a:rPr lang="de-DE" sz="2200" dirty="0" smtClean="0"/>
                  <a:t> </a:t>
                </a:r>
                <a:br>
                  <a:rPr lang="de-DE" sz="2200" dirty="0" smtClean="0"/>
                </a:br>
                <a:r>
                  <a:rPr lang="de-DE" sz="2200" dirty="0" smtClean="0"/>
                  <a:t>und </a:t>
                </a:r>
                <a14:m>
                  <m:oMath xmlns:m="http://schemas.openxmlformats.org/officeDocument/2006/math"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𝐷</m:t>
                    </m:r>
                    <m:d>
                      <m:d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0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de-DE" sz="22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200" i="1" dirty="0">
                                <a:latin typeface="Cambria Math" panose="02040503050406030204" pitchFamily="18" charset="0"/>
                              </a:rPr>
                              <m:t>4,4</m:t>
                            </m:r>
                          </m:e>
                        </m:d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2,6</m:t>
                        </m:r>
                      </m:e>
                    </m:d>
                  </m:oMath>
                </a14:m>
                <a:r>
                  <a:rPr lang="de-DE" sz="2200" dirty="0" smtClean="0"/>
                  <a:t> dargestellt (alle Koordinatenangaben in Meter). Die Klassenzimmerwand hinter der Projektionsfläche liegt in einer Ebene, die durch die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de-DE" sz="2200" dirty="0" smtClean="0"/>
                  <a:t>-Ebene beschrieben wird.</a:t>
                </a:r>
              </a:p>
              <a:p>
                <a:pPr marL="457200" indent="-457200">
                  <a:buClrTx/>
                  <a:buSzPct val="100000"/>
                  <a:buAutoNum type="alphaLcParenR"/>
                </a:pPr>
                <a:r>
                  <a:rPr lang="de-DE" sz="2200" dirty="0" smtClean="0"/>
                  <a:t>Berechnen Sie die Länge der Diagonalen der Projektionsfläche.</a:t>
                </a:r>
                <a:br>
                  <a:rPr lang="de-DE" sz="2200" dirty="0" smtClean="0"/>
                </a:br>
                <a:r>
                  <a:rPr lang="de-DE" sz="2200" dirty="0" smtClean="0"/>
                  <a:t>Die Punkte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de-DE" sz="2200" dirty="0" smtClean="0"/>
                  <a:t>,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de-DE" sz="2200" dirty="0" smtClean="0"/>
                  <a:t>,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de-DE" sz="2200" dirty="0" smtClean="0"/>
                  <a:t> und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de-DE" sz="2200" dirty="0" smtClean="0"/>
                  <a:t> liegen in einer Ebene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de-DE" sz="2200" dirty="0" smtClean="0"/>
                  <a:t>.</a:t>
                </a:r>
                <a:br>
                  <a:rPr lang="de-DE" sz="2200" dirty="0" smtClean="0"/>
                </a:br>
                <a:r>
                  <a:rPr lang="de-DE" sz="2200" dirty="0" smtClean="0"/>
                  <a:t>Bestimmen Sie eine Koordinatengleichung von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de-DE" sz="2200" dirty="0" smtClean="0"/>
                  <a:t>.</a:t>
                </a:r>
                <a:br>
                  <a:rPr lang="de-DE" sz="2200" dirty="0" smtClean="0"/>
                </a:br>
                <a:r>
                  <a:rPr lang="de-DE" sz="2200" dirty="0" smtClean="0"/>
                  <a:t>Berechnen Sie die Weite des Winkels, den die Projektionsfläche und die dahinter liegende Wand des Klassenzimmers einschließen.</a:t>
                </a:r>
                <a:br>
                  <a:rPr lang="de-DE" sz="2200" dirty="0" smtClean="0"/>
                </a:br>
                <a:r>
                  <a:rPr lang="de-DE" sz="2200" dirty="0" smtClean="0"/>
                  <a:t>(Teilergebnis: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: 12</m:t>
                    </m:r>
                    <m:sSub>
                      <m:sSub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−5</m:t>
                    </m:r>
                    <m:sSub>
                      <m:sSub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=−22</m:t>
                    </m:r>
                  </m:oMath>
                </a14:m>
                <a:r>
                  <a:rPr lang="de-DE" sz="2200" dirty="0" smtClean="0"/>
                  <a:t>)</a:t>
                </a:r>
                <a:br>
                  <a:rPr lang="de-DE" sz="2200" dirty="0" smtClean="0"/>
                </a:br>
                <a:r>
                  <a:rPr lang="de-DE" sz="2200" dirty="0" smtClean="0"/>
                  <a:t> 								            (4 VP)</a:t>
                </a:r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675402" y="1763924"/>
                <a:ext cx="8988557" cy="5544305"/>
              </a:xfrm>
              <a:blipFill>
                <a:blip r:embed="rId2"/>
                <a:stretch>
                  <a:fillRect l="-814" t="-659" r="-40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000" dirty="0" err="1"/>
              <a:t>Wahlteil</a:t>
            </a:r>
            <a:r>
              <a:rPr lang="de-DE" sz="4000" dirty="0"/>
              <a:t> </a:t>
            </a:r>
            <a:r>
              <a:rPr lang="de-DE" sz="4000" dirty="0" smtClean="0"/>
              <a:t>2020 </a:t>
            </a:r>
            <a:r>
              <a:rPr lang="de-DE" sz="4000" dirty="0"/>
              <a:t>– Aufgabe B </a:t>
            </a:r>
            <a:r>
              <a:rPr lang="de-DE" sz="4000" dirty="0" smtClean="0"/>
              <a:t>2</a:t>
            </a:r>
            <a:endParaRPr lang="de-DE" sz="4000" dirty="0"/>
          </a:p>
        </p:txBody>
      </p:sp>
      <p:grpSp>
        <p:nvGrpSpPr>
          <p:cNvPr id="8" name="Gruppieren 7"/>
          <p:cNvGrpSpPr/>
          <p:nvPr/>
        </p:nvGrpSpPr>
        <p:grpSpPr>
          <a:xfrm>
            <a:off x="6822088" y="1720300"/>
            <a:ext cx="2699269" cy="1421513"/>
            <a:chOff x="6812040" y="1894460"/>
            <a:chExt cx="2699269" cy="1421513"/>
          </a:xfrm>
        </p:grpSpPr>
        <p:sp>
          <p:nvSpPr>
            <p:cNvPr id="3" name="Rechteck 2"/>
            <p:cNvSpPr/>
            <p:nvPr/>
          </p:nvSpPr>
          <p:spPr>
            <a:xfrm>
              <a:off x="7661994" y="1894460"/>
              <a:ext cx="1849315" cy="542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" name="Parallelogramm 1"/>
            <p:cNvSpPr/>
            <p:nvPr/>
          </p:nvSpPr>
          <p:spPr>
            <a:xfrm>
              <a:off x="6817143" y="1907629"/>
              <a:ext cx="2690939" cy="864096"/>
            </a:xfrm>
            <a:prstGeom prst="parallelogram">
              <a:avLst>
                <a:gd name="adj" fmla="val 97098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1" name="Parallelogramm 30"/>
            <p:cNvSpPr/>
            <p:nvPr/>
          </p:nvSpPr>
          <p:spPr>
            <a:xfrm>
              <a:off x="6812040" y="2451877"/>
              <a:ext cx="2690939" cy="864096"/>
            </a:xfrm>
            <a:prstGeom prst="parallelogram">
              <a:avLst>
                <a:gd name="adj" fmla="val 97098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2" name="Parallelogramm 31"/>
            <p:cNvSpPr/>
            <p:nvPr/>
          </p:nvSpPr>
          <p:spPr>
            <a:xfrm rot="5400000">
              <a:off x="8383231" y="2064795"/>
              <a:ext cx="526682" cy="345991"/>
            </a:xfrm>
            <a:prstGeom prst="parallelogram">
              <a:avLst>
                <a:gd name="adj" fmla="val 75004"/>
              </a:avLst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6" name="Gerader Verbinder 5"/>
            <p:cNvCxnSpPr/>
            <p:nvPr/>
          </p:nvCxnSpPr>
          <p:spPr>
            <a:xfrm>
              <a:off x="6812040" y="2771725"/>
              <a:ext cx="0" cy="54424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Gerader Verbinder 34"/>
            <p:cNvCxnSpPr/>
            <p:nvPr/>
          </p:nvCxnSpPr>
          <p:spPr>
            <a:xfrm>
              <a:off x="8670856" y="2771725"/>
              <a:ext cx="0" cy="54424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Gerader Verbinder 36"/>
            <p:cNvCxnSpPr/>
            <p:nvPr/>
          </p:nvCxnSpPr>
          <p:spPr>
            <a:xfrm>
              <a:off x="8640712" y="1985434"/>
              <a:ext cx="0" cy="11082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91804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675402" y="1763924"/>
                <a:ext cx="8988557" cy="5544305"/>
              </a:xfrm>
            </p:spPr>
            <p:txBody>
              <a:bodyPr>
                <a:noAutofit/>
              </a:bodyPr>
              <a:lstStyle/>
              <a:p>
                <a:pPr marL="457200" indent="-457200">
                  <a:buClrTx/>
                  <a:buSzPct val="100000"/>
                  <a:buFont typeface="+mj-lt"/>
                  <a:buAutoNum type="alphaLcParenR" startAt="2"/>
                </a:pPr>
                <a:r>
                  <a:rPr lang="de-DE" sz="2200" dirty="0" smtClean="0"/>
                  <a:t>Ein Schüler zielt mit einem </a:t>
                </a:r>
                <a:r>
                  <a:rPr lang="de-DE" sz="2200" dirty="0" err="1" smtClean="0"/>
                  <a:t>Laserpointer</a:t>
                </a:r>
                <a:r>
                  <a:rPr lang="de-DE" sz="2200" dirty="0" smtClean="0"/>
                  <a:t> auf die Projektionsfläche. Die Lichtquelle wird im Modell durch den Punkt </a:t>
                </a:r>
                <a14:m>
                  <m:oMath xmlns:m="http://schemas.openxmlformats.org/officeDocument/2006/math"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𝐿</m:t>
                    </m:r>
                    <m:d>
                      <m:d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de-DE" sz="22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2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d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</m:oMath>
                </a14:m>
                <a:r>
                  <a:rPr lang="de-DE" sz="2200" dirty="0" smtClean="0"/>
                  <a:t> dargestellt, der Vektor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de-DE" sz="22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acc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de-DE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  <m:t>−5</m:t>
                            </m:r>
                          </m:e>
                          <m:e>
                            <m: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e>
                          <m:e>
                            <m: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eqArr>
                      </m:e>
                    </m:d>
                  </m:oMath>
                </a14:m>
                <a:r>
                  <a:rPr lang="de-DE" sz="2200" dirty="0" smtClean="0"/>
                  <a:t> beschreibt die Richtung des Laserstrahls.</a:t>
                </a:r>
                <a:br>
                  <a:rPr lang="de-DE" sz="2200" dirty="0" smtClean="0"/>
                </a:br>
                <a:r>
                  <a:rPr lang="de-DE" sz="2200" dirty="0" smtClean="0"/>
                  <a:t>Überprüfen Sie, ob der Laserstrahl die Projektionsfläche trifft.</a:t>
                </a:r>
                <a:br>
                  <a:rPr lang="de-DE" sz="2200" dirty="0" smtClean="0"/>
                </a:br>
                <a:r>
                  <a:rPr lang="de-DE" sz="2200" dirty="0" smtClean="0"/>
                  <a:t> 								         (2,5 VP)</a:t>
                </a:r>
              </a:p>
              <a:p>
                <a:pPr marL="0" indent="0">
                  <a:buClrTx/>
                  <a:buSzPct val="100000"/>
                  <a:buNone/>
                </a:pPr>
                <a:endParaRPr lang="de-DE" sz="2200" dirty="0" smtClean="0"/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675402" y="1763924"/>
                <a:ext cx="8988557" cy="5544305"/>
              </a:xfrm>
              <a:blipFill>
                <a:blip r:embed="rId2"/>
                <a:stretch>
                  <a:fillRect l="-814" t="-769" r="-67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000" dirty="0" err="1"/>
              <a:t>Wahlteil</a:t>
            </a:r>
            <a:r>
              <a:rPr lang="de-DE" sz="4000" dirty="0"/>
              <a:t> </a:t>
            </a:r>
            <a:r>
              <a:rPr lang="de-DE" sz="4000" dirty="0" smtClean="0"/>
              <a:t>2020 </a:t>
            </a:r>
            <a:r>
              <a:rPr lang="de-DE" sz="4000" dirty="0"/>
              <a:t>– Aufgabe B </a:t>
            </a:r>
            <a:r>
              <a:rPr lang="de-DE" sz="4000" dirty="0" smtClean="0"/>
              <a:t>2</a:t>
            </a:r>
            <a:endParaRPr lang="de-DE" sz="4000" dirty="0"/>
          </a:p>
        </p:txBody>
      </p:sp>
    </p:spTree>
    <p:extLst>
      <p:ext uri="{BB962C8B-B14F-4D97-AF65-F5344CB8AC3E}">
        <p14:creationId xmlns:p14="http://schemas.microsoft.com/office/powerpoint/2010/main" val="1485385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675402" y="1763924"/>
                <a:ext cx="8988557" cy="5544305"/>
              </a:xfrm>
            </p:spPr>
            <p:txBody>
              <a:bodyPr>
                <a:noAutofit/>
              </a:bodyPr>
              <a:lstStyle/>
              <a:p>
                <a:pPr marL="0" indent="0">
                  <a:buClrTx/>
                  <a:buSzPct val="100000"/>
                  <a:buNone/>
                </a:pPr>
                <a:r>
                  <a:rPr lang="de-DE" sz="2200" dirty="0" smtClean="0"/>
                  <a:t>Die Projektionsfläche ist so befestigt, dass sie sich um die vertikale Achse drehen lässt. Im Modell lassen sich die möglichen Lagen der Projektionsfläche durch Ebenen der Schar </a:t>
                </a:r>
              </a:p>
              <a:p>
                <a:pPr marL="0" indent="0">
                  <a:buClrTx/>
                  <a:buSzPct val="10000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2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de-DE" sz="2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  <m:r>
                        <a:rPr lang="de-DE" sz="2200" b="0" i="1" smtClean="0">
                          <a:latin typeface="Cambria Math" panose="02040503050406030204" pitchFamily="18" charset="0"/>
                        </a:rPr>
                        <m:t>:12</m:t>
                      </m:r>
                      <m:sSub>
                        <m:sSubPr>
                          <m:ctrlPr>
                            <a:rPr lang="de-DE" sz="2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sz="2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de-DE" sz="2200" b="0" i="1" smtClean="0"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de-DE" sz="2200" b="0" i="1" smtClean="0">
                          <a:latin typeface="Cambria Math" panose="02040503050406030204" pitchFamily="18" charset="0"/>
                        </a:rPr>
                        <m:t>𝑎</m:t>
                      </m:r>
                      <m:sSub>
                        <m:sSubPr>
                          <m:ctrlPr>
                            <a:rPr lang="de-DE" sz="2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sz="2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de-DE" sz="2200" b="0" i="1" smtClean="0">
                          <a:latin typeface="Cambria Math" panose="02040503050406030204" pitchFamily="18" charset="0"/>
                        </a:rPr>
                        <m:t>=28</m:t>
                      </m:r>
                      <m:r>
                        <a:rPr lang="de-DE" sz="22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de-DE" sz="2200" b="0" i="1" smtClean="0">
                          <a:latin typeface="Cambria Math" panose="02040503050406030204" pitchFamily="18" charset="0"/>
                        </a:rPr>
                        <m:t>+6;</m:t>
                      </m:r>
                      <m:r>
                        <a:rPr lang="de-DE" sz="2200" b="0" i="0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de-DE" sz="22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de-DE" sz="2200" b="0" i="1" smtClean="0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de-DE" sz="2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</m:oMath>
                  </m:oMathPara>
                </a14:m>
                <a:r>
                  <a:rPr lang="de-DE" sz="2200" dirty="0" smtClean="0"/>
                  <a:t/>
                </a:r>
                <a:br>
                  <a:rPr lang="de-DE" sz="2200" dirty="0" smtClean="0"/>
                </a:br>
                <a:endParaRPr lang="de-DE" sz="2200" dirty="0" smtClean="0"/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dirty="0" smtClean="0"/>
                  <a:t>beschreiben.</a:t>
                </a:r>
                <a:br>
                  <a:rPr lang="de-DE" sz="2200" dirty="0" smtClean="0"/>
                </a:br>
                <a:endParaRPr lang="de-DE" sz="2200" dirty="0" smtClean="0"/>
              </a:p>
              <a:p>
                <a:pPr marL="457200" indent="-457200">
                  <a:buClrTx/>
                  <a:buSzPct val="100000"/>
                  <a:buFont typeface="+mj-lt"/>
                  <a:buAutoNum type="alphaLcParenR" startAt="3"/>
                </a:pPr>
                <a:r>
                  <a:rPr lang="de-DE" sz="2200" dirty="0" smtClean="0"/>
                  <a:t>Weisen Sie nach, dass der Mittelpunkt der Streck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𝐶𝐷</m:t>
                    </m:r>
                  </m:oMath>
                </a14:m>
                <a:r>
                  <a:rPr lang="de-DE" sz="2200" dirty="0" smtClean="0"/>
                  <a:t> in jeder Ebene der Schar liegt. </a:t>
                </a:r>
                <a:br>
                  <a:rPr lang="de-DE" sz="2200" dirty="0" smtClean="0"/>
                </a:br>
                <a:r>
                  <a:rPr lang="de-DE" sz="2200" dirty="0" smtClean="0"/>
                  <a:t>Die Drehachse wird im Modell durch eine Strecke beschrieben.</a:t>
                </a:r>
                <a:br>
                  <a:rPr lang="de-DE" sz="2200" dirty="0" smtClean="0"/>
                </a:br>
                <a:r>
                  <a:rPr lang="de-DE" sz="2200" dirty="0" smtClean="0"/>
                  <a:t>Geben Sie eine Gleichung der Geraden an, die diese Strecke enthält. </a:t>
                </a:r>
                <a:r>
                  <a:rPr lang="de-DE" sz="2200" dirty="0"/>
                  <a:t>						</a:t>
                </a:r>
                <a:r>
                  <a:rPr lang="de-DE" sz="2200" dirty="0" smtClean="0"/>
                  <a:t>			         (1,5 </a:t>
                </a:r>
                <a:r>
                  <a:rPr lang="de-DE" sz="2200" dirty="0"/>
                  <a:t>VP</a:t>
                </a:r>
                <a:r>
                  <a:rPr lang="de-DE" sz="2200" dirty="0" smtClean="0"/>
                  <a:t>)</a:t>
                </a:r>
                <a:br>
                  <a:rPr lang="de-DE" sz="2200" dirty="0" smtClean="0"/>
                </a:br>
                <a:endParaRPr lang="de-DE" sz="2200" dirty="0"/>
              </a:p>
              <a:p>
                <a:pPr marL="457200" indent="-457200">
                  <a:buClrTx/>
                  <a:buSzPct val="100000"/>
                  <a:buFont typeface="+mj-lt"/>
                  <a:buAutoNum type="alphaLcParenR" startAt="3"/>
                </a:pPr>
                <a:r>
                  <a:rPr lang="de-DE" sz="2200" dirty="0" smtClean="0"/>
                  <a:t>Begründen Sie, dass die Ebene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de-DE" sz="2200" dirty="0" smtClean="0"/>
                  <a:t> eine Lage beschreibt, in der die Projektionsfläche an der dahinterliegenden Wand anstößt. </a:t>
                </a:r>
                <a:r>
                  <a:rPr lang="de-DE" sz="2200" dirty="0"/>
                  <a:t>						</a:t>
                </a:r>
                <a:r>
                  <a:rPr lang="de-DE" sz="2200" dirty="0" smtClean="0"/>
                  <a:t>				            (2 </a:t>
                </a:r>
                <a:r>
                  <a:rPr lang="de-DE" sz="2200" dirty="0"/>
                  <a:t>VP</a:t>
                </a:r>
                <a:r>
                  <a:rPr lang="de-DE" sz="2200" dirty="0" smtClean="0"/>
                  <a:t>)</a:t>
                </a:r>
              </a:p>
              <a:p>
                <a:pPr marL="0" indent="0">
                  <a:buClrTx/>
                  <a:buSzPct val="100000"/>
                  <a:buNone/>
                </a:pPr>
                <a:endParaRPr lang="de-DE" sz="2200" dirty="0" smtClean="0"/>
              </a:p>
            </p:txBody>
          </p:sp>
        </mc:Choice>
        <mc:Fallback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675402" y="1763924"/>
                <a:ext cx="8988557" cy="5544305"/>
              </a:xfrm>
              <a:blipFill>
                <a:blip r:embed="rId2"/>
                <a:stretch>
                  <a:fillRect l="-814" t="-659" r="-678" b="-22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000" dirty="0" err="1"/>
              <a:t>Wahlteil</a:t>
            </a:r>
            <a:r>
              <a:rPr lang="de-DE" sz="4000" dirty="0"/>
              <a:t> </a:t>
            </a:r>
            <a:r>
              <a:rPr lang="de-DE" sz="4000" dirty="0" smtClean="0"/>
              <a:t>2020 </a:t>
            </a:r>
            <a:r>
              <a:rPr lang="de-DE" sz="4000" dirty="0"/>
              <a:t>– Aufgabe B </a:t>
            </a:r>
            <a:r>
              <a:rPr lang="de-DE" sz="4000" dirty="0" smtClean="0"/>
              <a:t>2</a:t>
            </a:r>
            <a:endParaRPr lang="de-DE" sz="4000" dirty="0"/>
          </a:p>
        </p:txBody>
      </p:sp>
    </p:spTree>
    <p:extLst>
      <p:ext uri="{BB962C8B-B14F-4D97-AF65-F5344CB8AC3E}">
        <p14:creationId xmlns:p14="http://schemas.microsoft.com/office/powerpoint/2010/main" val="921445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675402" y="1763924"/>
                <a:ext cx="8988557" cy="5544305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200" b="1" dirty="0" smtClean="0">
                    <a:solidFill>
                      <a:srgbClr val="FF0000"/>
                    </a:solidFill>
                  </a:rPr>
                  <a:t>Lösung Aufgabe B 2 </a:t>
                </a:r>
                <a:r>
                  <a:rPr lang="de-DE" sz="2200" b="1" dirty="0">
                    <a:solidFill>
                      <a:srgbClr val="FF0000"/>
                    </a:solidFill>
                  </a:rPr>
                  <a:t>a</a:t>
                </a:r>
                <a:r>
                  <a:rPr lang="de-DE" sz="2200" b="1" dirty="0" smtClean="0">
                    <a:solidFill>
                      <a:srgbClr val="FF0000"/>
                    </a:solidFill>
                  </a:rPr>
                  <a:t>)</a:t>
                </a:r>
                <a:r>
                  <a:rPr lang="de-DE" sz="2200" b="1" dirty="0" smtClean="0"/>
                  <a:t/>
                </a:r>
                <a:br>
                  <a:rPr lang="de-DE" sz="2200" b="1" dirty="0" smtClean="0"/>
                </a:br>
                <a:endParaRPr lang="de-DE" sz="800" b="1" dirty="0" smtClean="0"/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b="1" dirty="0" smtClean="0"/>
                  <a:t>Länge der Diagonalen der Projektionsfläche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dirty="0" smtClean="0"/>
                  <a:t>Als Diagonale nehmen wir die Strecke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𝐴𝐶</m:t>
                    </m:r>
                  </m:oMath>
                </a14:m>
                <a:r>
                  <a:rPr lang="de-DE" sz="2200" dirty="0" smtClean="0"/>
                  <a:t>.</a:t>
                </a:r>
                <a:endParaRPr lang="de-DE" sz="2200" dirty="0"/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b="0" dirty="0" smtClean="0"/>
                  <a:t>Die Länge ist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de-DE" sz="2200" b="0" i="1" dirty="0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2200" i="1" dirty="0">
                                <a:latin typeface="Cambria Math" panose="02040503050406030204" pitchFamily="18" charset="0"/>
                              </a:rPr>
                              <m:t>𝐴𝐶</m:t>
                            </m:r>
                          </m:e>
                        </m:acc>
                      </m:e>
                    </m:d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de-DE" sz="22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eqArr>
                              <m:eqArrPr>
                                <m:ctrlPr>
                                  <a:rPr lang="de-DE" sz="2200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r>
                                  <a:rPr lang="de-DE" sz="22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de-DE" sz="2200" b="0" i="1" dirty="0" smtClean="0">
                                    <a:latin typeface="Cambria Math" panose="02040503050406030204" pitchFamily="18" charset="0"/>
                                  </a:rPr>
                                  <m:t>6,8</m:t>
                                </m:r>
                              </m:e>
                              <m:e>
                                <m:r>
                                  <a:rPr lang="de-DE" sz="2200" b="0" i="1" dirty="0" smtClean="0">
                                    <a:latin typeface="Cambria Math" panose="02040503050406030204" pitchFamily="18" charset="0"/>
                                  </a:rPr>
                                  <m:t>2,6</m:t>
                                </m:r>
                              </m:e>
                            </m:eqArr>
                          </m:e>
                        </m:d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d>
                          <m:dPr>
                            <m:ctrlPr>
                              <a:rPr lang="de-DE" sz="22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eqArr>
                              <m:eqArrPr>
                                <m:ctrlPr>
                                  <a:rPr lang="de-DE" sz="2200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r>
                                  <a:rPr lang="de-DE" sz="22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de-DE" sz="2200" b="0" i="1" dirty="0" smtClean="0">
                                    <a:latin typeface="Cambria Math" panose="02040503050406030204" pitchFamily="18" charset="0"/>
                                  </a:rPr>
                                  <m:t>4,4</m:t>
                                </m:r>
                              </m:e>
                              <m:e>
                                <m:r>
                                  <a:rPr lang="de-DE" sz="22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eqArr>
                          </m:e>
                        </m:d>
                      </m:e>
                    </m:d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de-DE" sz="22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eqArr>
                              <m:eqArrPr>
                                <m:ctrlPr>
                                  <a:rPr lang="de-DE" sz="2200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r>
                                  <a:rPr lang="de-DE" sz="22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de-DE" sz="2200" b="0" i="1" dirty="0" smtClean="0">
                                    <a:latin typeface="Cambria Math" panose="02040503050406030204" pitchFamily="18" charset="0"/>
                                  </a:rPr>
                                  <m:t>2,4</m:t>
                                </m:r>
                              </m:e>
                              <m:e>
                                <m:r>
                                  <a:rPr lang="de-DE" sz="2200" b="0" i="1" dirty="0" smtClean="0">
                                    <a:latin typeface="Cambria Math" panose="02040503050406030204" pitchFamily="18" charset="0"/>
                                  </a:rPr>
                                  <m:t>1,6</m:t>
                                </m:r>
                              </m:e>
                            </m:eqArr>
                          </m:e>
                        </m:d>
                      </m:e>
                    </m:d>
                  </m:oMath>
                </a14:m>
                <a:r>
                  <a:rPr lang="de-DE" sz="2200" b="0" i="1" dirty="0" smtClean="0">
                    <a:latin typeface="Cambria Math" panose="02040503050406030204" pitchFamily="18" charset="0"/>
                  </a:rPr>
                  <a:t/>
                </a:r>
                <a:br>
                  <a:rPr lang="de-DE" sz="2200" b="0" i="1" dirty="0" smtClean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2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de-DE" sz="2200" b="0" i="1" dirty="0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de-DE" sz="22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2200" b="0" i="1" dirty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sup>
                              <m:r>
                                <a:rPr lang="de-DE" sz="2200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de-DE" sz="2200" b="0" i="1" dirty="0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de-DE" sz="22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2200" b="0" i="1" dirty="0" smtClean="0">
                                  <a:latin typeface="Cambria Math" panose="02040503050406030204" pitchFamily="18" charset="0"/>
                                </a:rPr>
                                <m:t>2,4</m:t>
                              </m:r>
                            </m:e>
                            <m:sup>
                              <m:r>
                                <a:rPr lang="de-DE" sz="2200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de-DE" sz="2200" b="0" i="1" dirty="0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de-DE" sz="22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2200" b="0" i="1" dirty="0" smtClean="0">
                                  <a:latin typeface="Cambria Math" panose="02040503050406030204" pitchFamily="18" charset="0"/>
                                </a:rPr>
                                <m:t>1,6</m:t>
                              </m:r>
                            </m:e>
                            <m:sup>
                              <m:r>
                                <a:rPr lang="de-DE" sz="2200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de-DE" sz="2200" b="0" i="1" dirty="0" smtClean="0">
                          <a:latin typeface="Cambria Math" panose="02040503050406030204" pitchFamily="18" charset="0"/>
                        </a:rPr>
                        <m:t>≈3,05</m:t>
                      </m:r>
                    </m:oMath>
                  </m:oMathPara>
                </a14:m>
                <a:endParaRPr lang="de-DE" sz="2200" b="1" dirty="0" smtClean="0"/>
              </a:p>
              <a:p>
                <a:pPr marL="0" indent="0">
                  <a:buClrTx/>
                  <a:buSzPct val="100000"/>
                  <a:buNone/>
                </a:pPr>
                <a:endParaRPr lang="de-DE" sz="2200" b="1" dirty="0"/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b="1" dirty="0" smtClean="0"/>
                  <a:t>Ergebnis: 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dirty="0" smtClean="0"/>
                  <a:t>Die Länge der Diagonalen der Projektionsfläche beträgt etwa 3,05 m. </a:t>
                </a:r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675402" y="1763924"/>
                <a:ext cx="8988557" cy="5544305"/>
              </a:xfrm>
              <a:blipFill>
                <a:blip r:embed="rId2"/>
                <a:stretch>
                  <a:fillRect l="-814" t="-65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000" dirty="0" err="1"/>
              <a:t>Wahlteil</a:t>
            </a:r>
            <a:r>
              <a:rPr lang="de-DE" sz="4000" dirty="0"/>
              <a:t> </a:t>
            </a:r>
            <a:r>
              <a:rPr lang="de-DE" sz="4000" dirty="0" smtClean="0"/>
              <a:t>2020 </a:t>
            </a:r>
            <a:r>
              <a:rPr lang="de-DE" sz="4000" dirty="0"/>
              <a:t>– Aufgabe B </a:t>
            </a:r>
            <a:r>
              <a:rPr lang="de-DE" sz="4000" dirty="0" smtClean="0"/>
              <a:t>2</a:t>
            </a:r>
            <a:endParaRPr lang="de-DE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/>
              <p:cNvSpPr/>
              <p:nvPr/>
            </p:nvSpPr>
            <p:spPr>
              <a:xfrm>
                <a:off x="8640712" y="156680"/>
                <a:ext cx="1358785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/>
                <a:r>
                  <a:rPr lang="de-DE" sz="1400" dirty="0" smtClean="0"/>
                  <a:t> </a:t>
                </a:r>
                <a14:m>
                  <m:oMath xmlns:m="http://schemas.openxmlformats.org/officeDocument/2006/math">
                    <m:r>
                      <a:rPr lang="de-DE" sz="1400" i="1" dirty="0">
                        <a:latin typeface="Cambria Math" panose="02040503050406030204" pitchFamily="18" charset="0"/>
                      </a:rPr>
                      <m:t>𝐴</m:t>
                    </m:r>
                    <m:d>
                      <m:dPr>
                        <m:ctrlPr>
                          <a:rPr lang="de-DE" sz="1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400" i="1" dirty="0">
                            <a:latin typeface="Cambria Math" panose="02040503050406030204" pitchFamily="18" charset="0"/>
                          </a:rPr>
                          <m:t>0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de-DE" sz="14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1400" i="1" dirty="0">
                                <a:latin typeface="Cambria Math" panose="02040503050406030204" pitchFamily="18" charset="0"/>
                              </a:rPr>
                              <m:t>4,4</m:t>
                            </m:r>
                          </m:e>
                        </m:d>
                        <m:r>
                          <a:rPr lang="de-DE" sz="1400" i="1" dirty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</m:oMath>
                </a14:m>
                <a:endParaRPr lang="de-DE" sz="1400" dirty="0" smtClean="0"/>
              </a:p>
              <a:p>
                <a:pPr algn="r"/>
                <a:r>
                  <a:rPr lang="de-DE" sz="1400" dirty="0" smtClean="0"/>
                  <a:t> </a:t>
                </a:r>
                <a14:m>
                  <m:oMath xmlns:m="http://schemas.openxmlformats.org/officeDocument/2006/math">
                    <m:r>
                      <a:rPr lang="de-DE" sz="1400" i="1" dirty="0">
                        <a:latin typeface="Cambria Math" panose="02040503050406030204" pitchFamily="18" charset="0"/>
                      </a:rPr>
                      <m:t>𝐵</m:t>
                    </m:r>
                    <m:d>
                      <m:dPr>
                        <m:ctrlPr>
                          <a:rPr lang="de-DE" sz="1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400" i="1" dirty="0">
                            <a:latin typeface="Cambria Math" panose="02040503050406030204" pitchFamily="18" charset="0"/>
                          </a:rPr>
                          <m:t>1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de-DE" sz="14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1400" i="1" dirty="0">
                                <a:latin typeface="Cambria Math" panose="02040503050406030204" pitchFamily="18" charset="0"/>
                              </a:rPr>
                              <m:t>6,8</m:t>
                            </m:r>
                          </m:e>
                        </m:d>
                        <m:r>
                          <a:rPr lang="de-DE" sz="1400" i="1" dirty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</m:oMath>
                </a14:m>
                <a:endParaRPr lang="de-DE" sz="1400" dirty="0" smtClean="0"/>
              </a:p>
              <a:p>
                <a:pPr algn="r"/>
                <a:r>
                  <a:rPr lang="de-DE" sz="1400" dirty="0" smtClean="0"/>
                  <a:t> </a:t>
                </a:r>
                <a14:m>
                  <m:oMath xmlns:m="http://schemas.openxmlformats.org/officeDocument/2006/math">
                    <m:r>
                      <a:rPr lang="de-DE" sz="1400" i="1" dirty="0">
                        <a:latin typeface="Cambria Math" panose="02040503050406030204" pitchFamily="18" charset="0"/>
                      </a:rPr>
                      <m:t>𝐶</m:t>
                    </m:r>
                    <m:d>
                      <m:dPr>
                        <m:ctrlPr>
                          <a:rPr lang="de-DE" sz="1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400" i="1" dirty="0">
                            <a:latin typeface="Cambria Math" panose="02040503050406030204" pitchFamily="18" charset="0"/>
                          </a:rPr>
                          <m:t>1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de-DE" sz="14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1400" i="1" dirty="0">
                                <a:latin typeface="Cambria Math" panose="02040503050406030204" pitchFamily="18" charset="0"/>
                              </a:rPr>
                              <m:t>6,8</m:t>
                            </m:r>
                          </m:e>
                        </m:d>
                        <m:r>
                          <a:rPr lang="de-DE" sz="1400" i="1" dirty="0">
                            <a:latin typeface="Cambria Math" panose="02040503050406030204" pitchFamily="18" charset="0"/>
                          </a:rPr>
                          <m:t>2,6</m:t>
                        </m:r>
                      </m:e>
                    </m:d>
                  </m:oMath>
                </a14:m>
                <a:endParaRPr lang="de-DE" sz="1400" i="1" dirty="0" smtClean="0">
                  <a:latin typeface="Cambria Math" panose="02040503050406030204" pitchFamily="18" charset="0"/>
                </a:endParaRPr>
              </a:p>
              <a:p>
                <a:pPr algn="r"/>
                <a:r>
                  <a:rPr lang="de-DE" sz="1400" dirty="0" smtClean="0"/>
                  <a:t> </a:t>
                </a:r>
                <a14:m>
                  <m:oMath xmlns:m="http://schemas.openxmlformats.org/officeDocument/2006/math">
                    <m:r>
                      <a:rPr lang="de-DE" sz="1400" i="1" dirty="0">
                        <a:latin typeface="Cambria Math" panose="02040503050406030204" pitchFamily="18" charset="0"/>
                      </a:rPr>
                      <m:t>𝐷</m:t>
                    </m:r>
                    <m:d>
                      <m:dPr>
                        <m:ctrlPr>
                          <a:rPr lang="de-DE" sz="1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400" i="1" dirty="0">
                            <a:latin typeface="Cambria Math" panose="02040503050406030204" pitchFamily="18" charset="0"/>
                          </a:rPr>
                          <m:t>0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de-DE" sz="14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1400" i="1" dirty="0">
                                <a:latin typeface="Cambria Math" panose="02040503050406030204" pitchFamily="18" charset="0"/>
                              </a:rPr>
                              <m:t>4,4</m:t>
                            </m:r>
                          </m:e>
                        </m:d>
                        <m:r>
                          <a:rPr lang="de-DE" sz="1400" i="1" dirty="0">
                            <a:latin typeface="Cambria Math" panose="02040503050406030204" pitchFamily="18" charset="0"/>
                          </a:rPr>
                          <m:t>2,6</m:t>
                        </m:r>
                      </m:e>
                    </m:d>
                  </m:oMath>
                </a14:m>
                <a:endParaRPr lang="de-DE" sz="1400" dirty="0"/>
              </a:p>
            </p:txBody>
          </p:sp>
        </mc:Choice>
        <mc:Fallback xmlns="">
          <p:sp>
            <p:nvSpPr>
              <p:cNvPr id="4" name="Rechtec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40712" y="156680"/>
                <a:ext cx="1358785" cy="95410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Gerader Verbinder 14"/>
          <p:cNvCxnSpPr/>
          <p:nvPr/>
        </p:nvCxnSpPr>
        <p:spPr>
          <a:xfrm>
            <a:off x="7704608" y="5940077"/>
            <a:ext cx="511062" cy="0"/>
          </a:xfrm>
          <a:prstGeom prst="line">
            <a:avLst/>
          </a:prstGeom>
          <a:ln w="2857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2412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675402" y="1763924"/>
                <a:ext cx="8988557" cy="5544305"/>
              </a:xfrm>
            </p:spPr>
            <p:txBody>
              <a:bodyPr>
                <a:noAutofit/>
              </a:bodyPr>
              <a:lstStyle/>
              <a:p>
                <a:pPr marL="0" indent="0">
                  <a:buClrTx/>
                  <a:buSzPct val="100000"/>
                  <a:buNone/>
                </a:pPr>
                <a:r>
                  <a:rPr lang="de-DE" sz="2200" b="1" dirty="0" smtClean="0"/>
                  <a:t>Koordinatengleichung der Ebene, in der die Punkte </a:t>
                </a:r>
                <a14:m>
                  <m:oMath xmlns:m="http://schemas.openxmlformats.org/officeDocument/2006/math">
                    <m:r>
                      <a:rPr lang="de-DE" sz="2200" b="1" i="1" dirty="0" smtClean="0">
                        <a:latin typeface="Cambria Math" panose="02040503050406030204" pitchFamily="18" charset="0"/>
                      </a:rPr>
                      <m:t>𝑨</m:t>
                    </m:r>
                  </m:oMath>
                </a14:m>
                <a:r>
                  <a:rPr lang="de-DE" sz="2200" b="1" dirty="0" smtClean="0"/>
                  <a:t>, </a:t>
                </a:r>
                <a14:m>
                  <m:oMath xmlns:m="http://schemas.openxmlformats.org/officeDocument/2006/math">
                    <m:r>
                      <a:rPr lang="de-DE" sz="2200" b="1" i="1" dirty="0" smtClean="0">
                        <a:latin typeface="Cambria Math" panose="02040503050406030204" pitchFamily="18" charset="0"/>
                      </a:rPr>
                      <m:t>𝑩</m:t>
                    </m:r>
                  </m:oMath>
                </a14:m>
                <a:r>
                  <a:rPr lang="de-DE" sz="2200" b="1" dirty="0" smtClean="0"/>
                  <a:t> und </a:t>
                </a:r>
                <a14:m>
                  <m:oMath xmlns:m="http://schemas.openxmlformats.org/officeDocument/2006/math">
                    <m:r>
                      <a:rPr lang="de-DE" sz="2200" b="1" i="1" dirty="0" smtClean="0">
                        <a:latin typeface="Cambria Math" panose="02040503050406030204" pitchFamily="18" charset="0"/>
                      </a:rPr>
                      <m:t>𝑪</m:t>
                    </m:r>
                  </m:oMath>
                </a14:m>
                <a:r>
                  <a:rPr lang="de-DE" sz="2200" b="1" dirty="0" smtClean="0"/>
                  <a:t> liegen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dirty="0" smtClean="0"/>
                  <a:t>Zunächst bestimmen wir die Richtungsvektoren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de-DE" sz="22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de-DE" sz="2200" dirty="0" smtClean="0"/>
                  <a:t> und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acc>
                  </m:oMath>
                </a14:m>
                <a:r>
                  <a:rPr lang="de-DE" sz="2200" dirty="0" smtClean="0"/>
                  <a:t>:</a:t>
                </a:r>
              </a:p>
              <a:p>
                <a:pPr marL="0" indent="0">
                  <a:buClrTx/>
                  <a:buSzPct val="100000"/>
                  <a:buNone/>
                </a:pP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de-DE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  <m:e>
                            <m: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  <m:t>6,8</m:t>
                            </m:r>
                          </m:e>
                          <m:e>
                            <m: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eqArr>
                      </m:e>
                    </m:d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ctrlPr>
                          <a:rPr lang="de-DE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  <m:e>
                            <m: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  <m:t>4,4</m:t>
                            </m:r>
                          </m:e>
                          <m:e>
                            <m: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eqArr>
                      </m:e>
                    </m:d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de-DE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  <m:e>
                            <m: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  <m:t>2,4</m:t>
                            </m:r>
                          </m:e>
                          <m:e>
                            <m: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eqArr>
                      </m:e>
                    </m:d>
                  </m:oMath>
                </a14:m>
                <a:r>
                  <a:rPr lang="de-DE" sz="2200" dirty="0" smtClean="0"/>
                  <a:t> und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acc>
                    <m:r>
                      <a:rPr lang="de-DE" sz="22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  <m:e>
                            <m: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  <m:t>6,8</m:t>
                            </m:r>
                          </m:e>
                          <m:e>
                            <m: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  <m:t>2,6</m:t>
                            </m:r>
                          </m:e>
                        </m:eqArr>
                      </m:e>
                    </m:d>
                    <m:r>
                      <a:rPr lang="de-DE" sz="2200" i="1"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  <m:e>
                            <m: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  <m:t>4,4</m:t>
                            </m:r>
                          </m:e>
                          <m:e>
                            <m: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eqArr>
                      </m:e>
                    </m:d>
                    <m:r>
                      <a:rPr lang="de-DE" sz="22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  <m:e>
                            <m: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  <m:t>2,4</m:t>
                            </m:r>
                          </m:e>
                          <m:e>
                            <m: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  <m:t>1,6</m:t>
                            </m:r>
                          </m:e>
                        </m:eqArr>
                      </m:e>
                    </m:d>
                  </m:oMath>
                </a14:m>
                <a:endParaRPr lang="de-DE" sz="2200" dirty="0" smtClean="0"/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dirty="0" smtClean="0"/>
                  <a:t>Daraus bilden wir mit </a:t>
                </a:r>
                <a:r>
                  <a:rPr lang="de-DE" sz="2200" dirty="0"/>
                  <a:t>Hilfe des Vektorprodukts einen </a:t>
                </a:r>
                <a:r>
                  <a:rPr lang="de-DE" sz="2200" dirty="0" err="1"/>
                  <a:t>Normalenvektor</a:t>
                </a:r>
                <a:r>
                  <a:rPr lang="de-DE" sz="2200" dirty="0" smtClean="0"/>
                  <a:t>:</a:t>
                </a:r>
                <a:br>
                  <a:rPr lang="de-DE" sz="2200" dirty="0" smtClean="0"/>
                </a:br>
                <a:endParaRPr lang="de-DE" sz="2200" dirty="0" smtClean="0"/>
              </a:p>
              <a:p>
                <a:pPr marL="0" indent="0">
                  <a:buClrTx/>
                  <a:buSzPct val="10000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eqArr>
                        <m:eqArrPr>
                          <m:ctrlPr>
                            <a:rPr lang="de-DE" sz="2000" i="1">
                              <a:latin typeface="Cambria Math" panose="02040503050406030204" pitchFamily="18" charset="0"/>
                            </a:rPr>
                          </m:ctrlPr>
                        </m:eqArrPr>
                        <m:e>
                          <m:r>
                            <a:rPr lang="de-DE" sz="2000" i="1">
                              <a:latin typeface="Cambria Math" panose="02040503050406030204" pitchFamily="18" charset="0"/>
                            </a:rPr>
                            <m:t>1#</m:t>
                          </m:r>
                        </m:e>
                        <m:e>
                          <m:r>
                            <a:rPr lang="de-DE" sz="2000" b="0" i="1" smtClean="0">
                              <a:latin typeface="Cambria Math" panose="02040503050406030204" pitchFamily="18" charset="0"/>
                            </a:rPr>
                            <m:t>2,4</m:t>
                          </m:r>
                        </m:e>
                        <m:e>
                          <m:r>
                            <a:rPr lang="de-DE" sz="2000" i="1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e>
                          <m:r>
                            <a:rPr lang="de-DE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e>
                          <m:r>
                            <a:rPr lang="de-DE" sz="2000" b="0" i="1" smtClean="0">
                              <a:latin typeface="Cambria Math" panose="02040503050406030204" pitchFamily="18" charset="0"/>
                            </a:rPr>
                            <m:t>2,4</m:t>
                          </m:r>
                        </m:e>
                        <m:e>
                          <m:r>
                            <a:rPr lang="de-DE" sz="2000" i="1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eqArr>
                      <m:r>
                        <a:rPr lang="de-DE" sz="2000" i="1">
                          <a:latin typeface="Cambria Math" panose="02040503050406030204" pitchFamily="18" charset="0"/>
                        </a:rPr>
                        <m:t>           </m:t>
                      </m:r>
                      <m:eqArr>
                        <m:eqArrPr>
                          <m:ctrlPr>
                            <a:rPr lang="de-DE" sz="2000" i="1">
                              <a:latin typeface="Cambria Math" panose="02040503050406030204" pitchFamily="18" charset="0"/>
                            </a:rPr>
                          </m:ctrlPr>
                        </m:eqArrPr>
                        <m:e>
                          <m:r>
                            <a:rPr lang="de-DE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de-DE" sz="2000" i="1">
                              <a:latin typeface="Cambria Math" panose="02040503050406030204" pitchFamily="18" charset="0"/>
                            </a:rPr>
                            <m:t>#</m:t>
                          </m:r>
                        </m:e>
                        <m:e>
                          <m:r>
                            <a:rPr lang="de-DE" sz="2000" b="0" i="1" smtClean="0">
                              <a:latin typeface="Cambria Math" panose="02040503050406030204" pitchFamily="18" charset="0"/>
                            </a:rPr>
                            <m:t>2,4</m:t>
                          </m:r>
                        </m:e>
                        <m:e>
                          <m:r>
                            <a:rPr lang="de-DE" sz="2000" b="0" i="1" smtClean="0">
                              <a:latin typeface="Cambria Math" panose="02040503050406030204" pitchFamily="18" charset="0"/>
                            </a:rPr>
                            <m:t>1,6</m:t>
                          </m:r>
                        </m:e>
                        <m:e>
                          <m:r>
                            <a:rPr lang="de-DE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e>
                          <m:r>
                            <a:rPr lang="de-DE" sz="2000" b="0" i="1" smtClean="0">
                              <a:latin typeface="Cambria Math" panose="02040503050406030204" pitchFamily="18" charset="0"/>
                            </a:rPr>
                            <m:t>2,4</m:t>
                          </m:r>
                        </m:e>
                        <m:e>
                          <m:r>
                            <a:rPr lang="de-DE" sz="2000" b="0" i="1" smtClean="0">
                              <a:latin typeface="Cambria Math" panose="02040503050406030204" pitchFamily="18" charset="0"/>
                            </a:rPr>
                            <m:t>1,6</m:t>
                          </m:r>
                        </m:e>
                      </m:eqArr>
                      <m:r>
                        <a:rPr lang="de-DE" sz="2000" i="1">
                          <a:latin typeface="Cambria Math" panose="02040503050406030204" pitchFamily="18" charset="0"/>
                        </a:rPr>
                        <m:t>  =</m:t>
                      </m:r>
                      <m:d>
                        <m:dPr>
                          <m:ctrlPr>
                            <a:rPr lang="de-DE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de-DE" sz="20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de-DE" sz="2000" b="0" i="1" smtClean="0">
                                  <a:latin typeface="Cambria Math" panose="02040503050406030204" pitchFamily="18" charset="0"/>
                                </a:rPr>
                                <m:t>2,4</m:t>
                              </m:r>
                              <m:r>
                                <a:rPr lang="de-DE" sz="2000" i="1">
                                  <a:latin typeface="Cambria Math" panose="02040503050406030204" pitchFamily="18" charset="0"/>
                                </a:rPr>
                                <m:t>⋅</m:t>
                              </m:r>
                              <m:r>
                                <a:rPr lang="de-DE" sz="2000" b="0" i="1" smtClean="0">
                                  <a:latin typeface="Cambria Math" panose="02040503050406030204" pitchFamily="18" charset="0"/>
                                </a:rPr>
                                <m:t>1,6</m:t>
                              </m:r>
                            </m:e>
                            <m:e>
                              <m:r>
                                <a:rPr lang="de-DE" sz="2000" i="1">
                                  <a:latin typeface="Cambria Math" panose="02040503050406030204" pitchFamily="18" charset="0"/>
                                </a:rPr>
                                <m:t>0⋅</m:t>
                              </m:r>
                              <m:r>
                                <a:rPr lang="de-DE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de-DE" sz="2000" i="1">
                                  <a:latin typeface="Cambria Math" panose="02040503050406030204" pitchFamily="18" charset="0"/>
                                </a:rPr>
                                <m:t>1⋅</m:t>
                              </m:r>
                              <m:r>
                                <a:rPr lang="de-DE" sz="2000" b="0" i="1" smtClean="0">
                                  <a:latin typeface="Cambria Math" panose="02040503050406030204" pitchFamily="18" charset="0"/>
                                </a:rPr>
                                <m:t>2,4</m:t>
                              </m:r>
                            </m:e>
                          </m:eqArr>
                        </m:e>
                      </m:d>
                      <m:r>
                        <a:rPr lang="de-DE" sz="2000" i="1">
                          <a:latin typeface="Cambria Math" panose="02040503050406030204" pitchFamily="18" charset="0"/>
                        </a:rPr>
                        <m:t> −</m:t>
                      </m:r>
                      <m:d>
                        <m:dPr>
                          <m:ctrlPr>
                            <a:rPr lang="de-DE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de-DE" sz="20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de-DE" sz="2000" i="1">
                                  <a:latin typeface="Cambria Math" panose="02040503050406030204" pitchFamily="18" charset="0"/>
                                </a:rPr>
                                <m:t>0⋅</m:t>
                              </m:r>
                              <m:r>
                                <a:rPr lang="de-DE" sz="2000" b="0" i="1" smtClean="0">
                                  <a:latin typeface="Cambria Math" panose="02040503050406030204" pitchFamily="18" charset="0"/>
                                </a:rPr>
                                <m:t>2,4</m:t>
                              </m:r>
                            </m:e>
                            <m:e>
                              <m:r>
                                <a:rPr lang="de-DE" sz="2000" i="1">
                                  <a:latin typeface="Cambria Math" panose="02040503050406030204" pitchFamily="18" charset="0"/>
                                </a:rPr>
                                <m:t>1⋅</m:t>
                              </m:r>
                              <m:r>
                                <a:rPr lang="de-DE" sz="2000" b="0" i="1" smtClean="0">
                                  <a:latin typeface="Cambria Math" panose="02040503050406030204" pitchFamily="18" charset="0"/>
                                </a:rPr>
                                <m:t>1,6</m:t>
                              </m:r>
                            </m:e>
                            <m:e>
                              <m:r>
                                <a:rPr lang="de-DE" sz="2000" b="0" i="1" smtClean="0">
                                  <a:latin typeface="Cambria Math" panose="02040503050406030204" pitchFamily="18" charset="0"/>
                                </a:rPr>
                                <m:t>2,4</m:t>
                              </m:r>
                              <m:r>
                                <a:rPr lang="de-DE" sz="2000" i="1">
                                  <a:latin typeface="Cambria Math" panose="02040503050406030204" pitchFamily="18" charset="0"/>
                                </a:rPr>
                                <m:t>⋅</m:t>
                              </m:r>
                              <m:r>
                                <a:rPr lang="de-DE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eqArr>
                        </m:e>
                      </m:d>
                      <m:r>
                        <a:rPr lang="de-DE" sz="20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DE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de-DE" sz="20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de-DE" sz="2000" b="0" i="1" smtClean="0">
                                  <a:latin typeface="Cambria Math" panose="02040503050406030204" pitchFamily="18" charset="0"/>
                                </a:rPr>
                                <m:t>3,84</m:t>
                              </m:r>
                            </m:e>
                            <m:e>
                              <m:r>
                                <a:rPr lang="de-DE" sz="2000" b="0" i="1" smtClean="0">
                                  <a:latin typeface="Cambria Math" panose="02040503050406030204" pitchFamily="18" charset="0"/>
                                </a:rPr>
                                <m:t>−1,6</m:t>
                              </m:r>
                            </m:e>
                            <m:e>
                              <m:r>
                                <a:rPr lang="de-DE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eqArr>
                        </m:e>
                      </m:d>
                      <m:r>
                        <a:rPr lang="de-DE" sz="2000" i="1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de-DE" sz="22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DE" sz="2200" i="1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acc>
                    </m:oMath>
                  </m:oMathPara>
                </a14:m>
                <a:endParaRPr lang="de-DE" sz="2200" dirty="0"/>
              </a:p>
              <a:p>
                <a:pPr marL="0" indent="0">
                  <a:buClrTx/>
                  <a:buSzPct val="100000"/>
                  <a:buNone/>
                </a:pPr>
                <a:endParaRPr lang="de-DE" sz="2200" dirty="0" smtClean="0"/>
              </a:p>
              <a:p>
                <a:pPr marL="0" indent="0">
                  <a:buClrTx/>
                  <a:buSzPct val="100000"/>
                  <a:buNone/>
                </a:pPr>
                <a:endParaRPr lang="de-DE" sz="2200" dirty="0" smtClean="0"/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675402" y="1763924"/>
                <a:ext cx="8988557" cy="5544305"/>
              </a:xfrm>
              <a:blipFill>
                <a:blip r:embed="rId2"/>
                <a:stretch>
                  <a:fillRect l="-814" t="-65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000" dirty="0" err="1"/>
              <a:t>Wahlteil</a:t>
            </a:r>
            <a:r>
              <a:rPr lang="de-DE" sz="4000" dirty="0"/>
              <a:t> </a:t>
            </a:r>
            <a:r>
              <a:rPr lang="de-DE" sz="4000" dirty="0" smtClean="0"/>
              <a:t>2020 </a:t>
            </a:r>
            <a:r>
              <a:rPr lang="de-DE" sz="4000" dirty="0"/>
              <a:t>– Aufgabe B </a:t>
            </a:r>
            <a:r>
              <a:rPr lang="de-DE" sz="4000" dirty="0" smtClean="0"/>
              <a:t>2</a:t>
            </a:r>
            <a:endParaRPr lang="de-DE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/>
              <p:cNvSpPr/>
              <p:nvPr/>
            </p:nvSpPr>
            <p:spPr>
              <a:xfrm>
                <a:off x="8640712" y="156680"/>
                <a:ext cx="1358785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/>
                <a:r>
                  <a:rPr lang="de-DE" sz="1400" dirty="0" smtClean="0"/>
                  <a:t> </a:t>
                </a:r>
                <a14:m>
                  <m:oMath xmlns:m="http://schemas.openxmlformats.org/officeDocument/2006/math">
                    <m:r>
                      <a:rPr lang="de-DE" sz="1400" i="1" dirty="0">
                        <a:latin typeface="Cambria Math" panose="02040503050406030204" pitchFamily="18" charset="0"/>
                      </a:rPr>
                      <m:t>𝐴</m:t>
                    </m:r>
                    <m:d>
                      <m:dPr>
                        <m:ctrlPr>
                          <a:rPr lang="de-DE" sz="1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400" i="1" dirty="0">
                            <a:latin typeface="Cambria Math" panose="02040503050406030204" pitchFamily="18" charset="0"/>
                          </a:rPr>
                          <m:t>0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de-DE" sz="14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1400" i="1" dirty="0">
                                <a:latin typeface="Cambria Math" panose="02040503050406030204" pitchFamily="18" charset="0"/>
                              </a:rPr>
                              <m:t>4,4</m:t>
                            </m:r>
                          </m:e>
                        </m:d>
                        <m:r>
                          <a:rPr lang="de-DE" sz="1400" i="1" dirty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</m:oMath>
                </a14:m>
                <a:endParaRPr lang="de-DE" sz="1400" dirty="0" smtClean="0"/>
              </a:p>
              <a:p>
                <a:pPr algn="r"/>
                <a:r>
                  <a:rPr lang="de-DE" sz="1400" dirty="0" smtClean="0"/>
                  <a:t> </a:t>
                </a:r>
                <a14:m>
                  <m:oMath xmlns:m="http://schemas.openxmlformats.org/officeDocument/2006/math">
                    <m:r>
                      <a:rPr lang="de-DE" sz="1400" i="1" dirty="0">
                        <a:latin typeface="Cambria Math" panose="02040503050406030204" pitchFamily="18" charset="0"/>
                      </a:rPr>
                      <m:t>𝐵</m:t>
                    </m:r>
                    <m:d>
                      <m:dPr>
                        <m:ctrlPr>
                          <a:rPr lang="de-DE" sz="1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400" i="1" dirty="0">
                            <a:latin typeface="Cambria Math" panose="02040503050406030204" pitchFamily="18" charset="0"/>
                          </a:rPr>
                          <m:t>1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de-DE" sz="14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1400" i="1" dirty="0">
                                <a:latin typeface="Cambria Math" panose="02040503050406030204" pitchFamily="18" charset="0"/>
                              </a:rPr>
                              <m:t>6,8</m:t>
                            </m:r>
                          </m:e>
                        </m:d>
                        <m:r>
                          <a:rPr lang="de-DE" sz="1400" i="1" dirty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</m:oMath>
                </a14:m>
                <a:endParaRPr lang="de-DE" sz="1400" dirty="0" smtClean="0"/>
              </a:p>
              <a:p>
                <a:pPr algn="r"/>
                <a:r>
                  <a:rPr lang="de-DE" sz="1400" dirty="0" smtClean="0"/>
                  <a:t> </a:t>
                </a:r>
                <a14:m>
                  <m:oMath xmlns:m="http://schemas.openxmlformats.org/officeDocument/2006/math">
                    <m:r>
                      <a:rPr lang="de-DE" sz="1400" i="1" dirty="0">
                        <a:latin typeface="Cambria Math" panose="02040503050406030204" pitchFamily="18" charset="0"/>
                      </a:rPr>
                      <m:t>𝐶</m:t>
                    </m:r>
                    <m:d>
                      <m:dPr>
                        <m:ctrlPr>
                          <a:rPr lang="de-DE" sz="1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400" i="1" dirty="0">
                            <a:latin typeface="Cambria Math" panose="02040503050406030204" pitchFamily="18" charset="0"/>
                          </a:rPr>
                          <m:t>1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de-DE" sz="14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1400" i="1" dirty="0">
                                <a:latin typeface="Cambria Math" panose="02040503050406030204" pitchFamily="18" charset="0"/>
                              </a:rPr>
                              <m:t>6,8</m:t>
                            </m:r>
                          </m:e>
                        </m:d>
                        <m:r>
                          <a:rPr lang="de-DE" sz="1400" i="1" dirty="0">
                            <a:latin typeface="Cambria Math" panose="02040503050406030204" pitchFamily="18" charset="0"/>
                          </a:rPr>
                          <m:t>2,6</m:t>
                        </m:r>
                      </m:e>
                    </m:d>
                  </m:oMath>
                </a14:m>
                <a:endParaRPr lang="de-DE" sz="1400" i="1" dirty="0" smtClean="0">
                  <a:latin typeface="Cambria Math" panose="02040503050406030204" pitchFamily="18" charset="0"/>
                </a:endParaRPr>
              </a:p>
              <a:p>
                <a:pPr algn="r"/>
                <a:r>
                  <a:rPr lang="de-DE" sz="1400" dirty="0" smtClean="0"/>
                  <a:t> </a:t>
                </a:r>
                <a14:m>
                  <m:oMath xmlns:m="http://schemas.openxmlformats.org/officeDocument/2006/math">
                    <m:r>
                      <a:rPr lang="de-DE" sz="1400" i="1" dirty="0">
                        <a:latin typeface="Cambria Math" panose="02040503050406030204" pitchFamily="18" charset="0"/>
                      </a:rPr>
                      <m:t>𝐷</m:t>
                    </m:r>
                    <m:d>
                      <m:dPr>
                        <m:ctrlPr>
                          <a:rPr lang="de-DE" sz="1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400" i="1" dirty="0">
                            <a:latin typeface="Cambria Math" panose="02040503050406030204" pitchFamily="18" charset="0"/>
                          </a:rPr>
                          <m:t>0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de-DE" sz="14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1400" i="1" dirty="0">
                                <a:latin typeface="Cambria Math" panose="02040503050406030204" pitchFamily="18" charset="0"/>
                              </a:rPr>
                              <m:t>4,4</m:t>
                            </m:r>
                          </m:e>
                        </m:d>
                        <m:r>
                          <a:rPr lang="de-DE" sz="1400" i="1" dirty="0">
                            <a:latin typeface="Cambria Math" panose="02040503050406030204" pitchFamily="18" charset="0"/>
                          </a:rPr>
                          <m:t>2,6</m:t>
                        </m:r>
                      </m:e>
                    </m:d>
                  </m:oMath>
                </a14:m>
                <a:endParaRPr lang="de-DE" sz="1400" dirty="0"/>
              </a:p>
            </p:txBody>
          </p:sp>
        </mc:Choice>
        <mc:Fallback xmlns="">
          <p:sp>
            <p:nvSpPr>
              <p:cNvPr id="4" name="Rechtec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40712" y="156680"/>
                <a:ext cx="1358785" cy="95410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Gerader Verbinder 5"/>
          <p:cNvCxnSpPr/>
          <p:nvPr/>
        </p:nvCxnSpPr>
        <p:spPr>
          <a:xfrm>
            <a:off x="2259578" y="4571925"/>
            <a:ext cx="126856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r Verbinder 6"/>
          <p:cNvCxnSpPr/>
          <p:nvPr/>
        </p:nvCxnSpPr>
        <p:spPr>
          <a:xfrm>
            <a:off x="2259578" y="6032181"/>
            <a:ext cx="126856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r Verbinder 7"/>
          <p:cNvCxnSpPr/>
          <p:nvPr/>
        </p:nvCxnSpPr>
        <p:spPr>
          <a:xfrm>
            <a:off x="2547610" y="4859957"/>
            <a:ext cx="576064" cy="2880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r Verbinder 8"/>
          <p:cNvCxnSpPr/>
          <p:nvPr/>
        </p:nvCxnSpPr>
        <p:spPr>
          <a:xfrm>
            <a:off x="2547269" y="5158037"/>
            <a:ext cx="576064" cy="2880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r Verbinder 9"/>
          <p:cNvCxnSpPr/>
          <p:nvPr/>
        </p:nvCxnSpPr>
        <p:spPr>
          <a:xfrm>
            <a:off x="2570363" y="5456117"/>
            <a:ext cx="576064" cy="2880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r Verbinder 10"/>
          <p:cNvCxnSpPr/>
          <p:nvPr/>
        </p:nvCxnSpPr>
        <p:spPr>
          <a:xfrm flipV="1">
            <a:off x="2547269" y="4870005"/>
            <a:ext cx="599158" cy="22188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r Verbinder 11"/>
          <p:cNvCxnSpPr/>
          <p:nvPr/>
        </p:nvCxnSpPr>
        <p:spPr>
          <a:xfrm flipV="1">
            <a:off x="2547269" y="5181065"/>
            <a:ext cx="599158" cy="22188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/>
          <p:cNvCxnSpPr/>
          <p:nvPr/>
        </p:nvCxnSpPr>
        <p:spPr>
          <a:xfrm flipV="1">
            <a:off x="2558816" y="5514541"/>
            <a:ext cx="599158" cy="22188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3235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675402" y="1763924"/>
                <a:ext cx="8988557" cy="5544305"/>
              </a:xfrm>
            </p:spPr>
            <p:txBody>
              <a:bodyPr>
                <a:noAutofit/>
              </a:bodyPr>
              <a:lstStyle/>
              <a:p>
                <a:pPr marL="0" indent="0">
                  <a:buClrTx/>
                  <a:buSzPct val="100000"/>
                  <a:buNone/>
                </a:pPr>
                <a:r>
                  <a:rPr lang="de-DE" sz="2200" dirty="0" smtClean="0"/>
                  <a:t>Da es auf die Länge des </a:t>
                </a:r>
                <a:r>
                  <a:rPr lang="de-DE" sz="2200" dirty="0" err="1" smtClean="0"/>
                  <a:t>Normalenvektors</a:t>
                </a:r>
                <a:r>
                  <a:rPr lang="de-DE" sz="2200" dirty="0" smtClean="0"/>
                  <a:t> nicht ankommt, „jonglieren“ wir noch ein wenig herum, um handlichere Zahlen zu bekommen.</a:t>
                </a:r>
                <a:br>
                  <a:rPr lang="de-DE" sz="2200" dirty="0" smtClean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DE" sz="2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de-DE" sz="22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de-DE" sz="2200" b="0" i="1" smtClean="0">
                                  <a:latin typeface="Cambria Math" panose="02040503050406030204" pitchFamily="18" charset="0"/>
                                </a:rPr>
                                <m:t>3,84</m:t>
                              </m:r>
                            </m:e>
                            <m:e>
                              <m:r>
                                <a:rPr lang="de-DE" sz="2200" b="0" i="1" smtClean="0">
                                  <a:latin typeface="Cambria Math" panose="02040503050406030204" pitchFamily="18" charset="0"/>
                                </a:rPr>
                                <m:t>−1,6</m:t>
                              </m:r>
                            </m:e>
                            <m:e>
                              <m:r>
                                <a:rPr lang="de-DE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eqArr>
                        </m:e>
                      </m:d>
                      <m:r>
                        <a:rPr lang="de-DE" sz="2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↝</m:t>
                      </m:r>
                      <m:d>
                        <m:dPr>
                          <m:ctrlPr>
                            <a:rPr lang="de-DE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de-DE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de-DE" sz="2200" b="0" i="1" smtClean="0">
                                  <a:latin typeface="Cambria Math" panose="02040503050406030204" pitchFamily="18" charset="0"/>
                                </a:rPr>
                                <m:t>2,4</m:t>
                              </m:r>
                            </m:e>
                            <m:e>
                              <m:r>
                                <a:rPr lang="de-DE" sz="22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de-DE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eqArr>
                        </m:e>
                      </m:d>
                      <m:r>
                        <a:rPr lang="de-DE" sz="2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↝</m:t>
                      </m:r>
                      <m:d>
                        <m:dPr>
                          <m:ctrlPr>
                            <a:rPr lang="de-DE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de-DE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de-DE" sz="2200" b="0" i="1" smtClean="0">
                                  <a:latin typeface="Cambria Math" panose="02040503050406030204" pitchFamily="18" charset="0"/>
                                </a:rPr>
                                <m:t>24</m:t>
                              </m:r>
                            </m:e>
                            <m:e>
                              <m:r>
                                <a:rPr lang="de-DE" sz="2200" b="0" i="1" smtClean="0">
                                  <a:latin typeface="Cambria Math" panose="02040503050406030204" pitchFamily="18" charset="0"/>
                                </a:rPr>
                                <m:t>−10</m:t>
                              </m:r>
                            </m:e>
                            <m:e>
                              <m:r>
                                <a:rPr lang="de-DE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eqArr>
                        </m:e>
                      </m:d>
                      <m:r>
                        <a:rPr lang="de-DE" sz="2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↝</m:t>
                      </m:r>
                      <m:d>
                        <m:dPr>
                          <m:ctrlPr>
                            <a:rPr lang="de-DE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de-DE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de-DE" sz="2200" b="0" i="1" smtClean="0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e>
                            <m:e>
                              <m:r>
                                <a:rPr lang="de-DE" sz="22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  <m:e>
                              <m:r>
                                <a:rPr lang="de-DE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de-DE" sz="2200" dirty="0" smtClean="0"/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dirty="0" smtClean="0"/>
                  <a:t>Damit haben wir eine noch nicht vollständige Koordinatengleichung der Form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:12</m:t>
                    </m:r>
                    <m:sSub>
                      <m:sSub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−5</m:t>
                    </m:r>
                    <m:sSub>
                      <m:sSub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de-DE" sz="2200" dirty="0" smtClean="0"/>
                  <a:t>. Das noch fehlende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de-DE" sz="2200" dirty="0" smtClean="0"/>
                  <a:t> erhalten wir durch Einsetzen z.B. von </a:t>
                </a:r>
                <a14:m>
                  <m:oMath xmlns:m="http://schemas.openxmlformats.org/officeDocument/2006/math">
                    <m:r>
                      <a:rPr lang="de-DE" sz="2200" i="1" dirty="0">
                        <a:latin typeface="Cambria Math" panose="02040503050406030204" pitchFamily="18" charset="0"/>
                      </a:rPr>
                      <m:t>𝐴</m:t>
                    </m:r>
                    <m:d>
                      <m:d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0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de-DE" sz="22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200" i="1" dirty="0">
                                <a:latin typeface="Cambria Math" panose="02040503050406030204" pitchFamily="18" charset="0"/>
                              </a:rPr>
                              <m:t>4,4</m:t>
                            </m:r>
                          </m:e>
                        </m:d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</m:oMath>
                </a14:m>
                <a:r>
                  <a:rPr lang="de-DE" sz="2200" dirty="0" smtClean="0"/>
                  <a:t>.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dirty="0" smtClean="0"/>
                  <a:t>Es folgt: </a:t>
                </a:r>
                <a14:m>
                  <m:oMath xmlns:m="http://schemas.openxmlformats.org/officeDocument/2006/math">
                    <m:r>
                      <a:rPr lang="de-DE" sz="2200" i="1" dirty="0">
                        <a:latin typeface="Cambria Math" panose="02040503050406030204" pitchFamily="18" charset="0"/>
                      </a:rPr>
                      <m:t>12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⋅0</m:t>
                    </m:r>
                    <m:r>
                      <a:rPr lang="de-DE" sz="2200" i="1" dirty="0">
                        <a:latin typeface="Cambria Math" panose="02040503050406030204" pitchFamily="18" charset="0"/>
                      </a:rPr>
                      <m:t>−5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⋅4,4</m:t>
                    </m:r>
                    <m:r>
                      <a:rPr lang="de-DE" sz="2200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−22=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de-DE" sz="2200" dirty="0" smtClean="0"/>
                  <a:t/>
                </a:r>
                <a:br>
                  <a:rPr lang="de-DE" sz="2200" dirty="0" smtClean="0"/>
                </a:br>
                <a:endParaRPr lang="de-DE" sz="2200" dirty="0" smtClean="0"/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b="1" dirty="0" smtClean="0"/>
                  <a:t>Ergebnis:</a:t>
                </a:r>
                <a:r>
                  <a:rPr lang="de-DE" sz="2200" dirty="0" smtClean="0"/>
                  <a:t> Die Koordinatengleichung der Ebene, in der die Projektionsfläche liegt, lautet </a:t>
                </a:r>
                <a14:m>
                  <m:oMath xmlns:m="http://schemas.openxmlformats.org/officeDocument/2006/math">
                    <m:r>
                      <a:rPr lang="de-DE" sz="2200" i="1" dirty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de-DE" sz="2200" i="1" dirty="0">
                        <a:latin typeface="Cambria Math" panose="02040503050406030204" pitchFamily="18" charset="0"/>
                      </a:rPr>
                      <m:t>:12</m:t>
                    </m:r>
                    <m:sSub>
                      <m:sSub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2200" i="1" dirty="0">
                        <a:latin typeface="Cambria Math" panose="02040503050406030204" pitchFamily="18" charset="0"/>
                      </a:rPr>
                      <m:t>−5</m:t>
                    </m:r>
                    <m:sSub>
                      <m:sSub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sz="2200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−22</m:t>
                    </m:r>
                  </m:oMath>
                </a14:m>
                <a:r>
                  <a:rPr lang="de-DE" sz="2200" dirty="0" smtClean="0"/>
                  <a:t>.</a:t>
                </a:r>
                <a:endParaRPr lang="de-DE" sz="2200" dirty="0"/>
              </a:p>
              <a:p>
                <a:pPr marL="0" indent="0">
                  <a:buClrTx/>
                  <a:buSzPct val="100000"/>
                  <a:buNone/>
                </a:pPr>
                <a:endParaRPr lang="de-DE" sz="2200" dirty="0" smtClean="0"/>
              </a:p>
              <a:p>
                <a:pPr marL="0" indent="0">
                  <a:buClrTx/>
                  <a:buSzPct val="100000"/>
                  <a:buNone/>
                </a:pPr>
                <a:endParaRPr lang="de-DE" sz="2200" dirty="0" smtClean="0"/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675402" y="1763924"/>
                <a:ext cx="8988557" cy="5544305"/>
              </a:xfrm>
              <a:blipFill>
                <a:blip r:embed="rId2"/>
                <a:stretch>
                  <a:fillRect l="-814" t="-659" r="-101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000" dirty="0" err="1"/>
              <a:t>Wahlteil</a:t>
            </a:r>
            <a:r>
              <a:rPr lang="de-DE" sz="4000" dirty="0"/>
              <a:t> </a:t>
            </a:r>
            <a:r>
              <a:rPr lang="de-DE" sz="4000" dirty="0" smtClean="0"/>
              <a:t>2020 </a:t>
            </a:r>
            <a:r>
              <a:rPr lang="de-DE" sz="4000" dirty="0"/>
              <a:t>– Aufgabe B </a:t>
            </a:r>
            <a:r>
              <a:rPr lang="de-DE" sz="4000" dirty="0" smtClean="0"/>
              <a:t>2</a:t>
            </a:r>
            <a:endParaRPr lang="de-DE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/>
              <p:cNvSpPr/>
              <p:nvPr/>
            </p:nvSpPr>
            <p:spPr>
              <a:xfrm>
                <a:off x="8640712" y="156680"/>
                <a:ext cx="1358785" cy="6621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de-DE" sz="1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DE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acc>
                      <m:r>
                        <a:rPr lang="de-DE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DE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de-DE" sz="14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de-DE" sz="1400" i="1">
                                  <a:latin typeface="Cambria Math" panose="02040503050406030204" pitchFamily="18" charset="0"/>
                                </a:rPr>
                                <m:t>3,84</m:t>
                              </m:r>
                            </m:e>
                            <m:e>
                              <m:r>
                                <a:rPr lang="de-DE" sz="1400" i="1">
                                  <a:latin typeface="Cambria Math" panose="02040503050406030204" pitchFamily="18" charset="0"/>
                                </a:rPr>
                                <m:t>−1,6</m:t>
                              </m:r>
                            </m:e>
                            <m:e>
                              <m:r>
                                <a:rPr lang="de-DE" sz="1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de-DE" sz="1400" dirty="0"/>
              </a:p>
            </p:txBody>
          </p:sp>
        </mc:Choice>
        <mc:Fallback xmlns="">
          <p:sp>
            <p:nvSpPr>
              <p:cNvPr id="4" name="Rechtec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40712" y="156680"/>
                <a:ext cx="1358785" cy="66210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feld 1"/>
              <p:cNvSpPr txBox="1"/>
              <p:nvPr/>
            </p:nvSpPr>
            <p:spPr>
              <a:xfrm>
                <a:off x="3816176" y="2555701"/>
                <a:ext cx="53841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i="1" dirty="0" smtClean="0">
                          <a:latin typeface="Cambria Math" panose="02040503050406030204" pitchFamily="18" charset="0"/>
                        </a:rPr>
                        <m:t>:1,6</m:t>
                      </m:r>
                    </m:oMath>
                  </m:oMathPara>
                </a14:m>
                <a:endParaRPr lang="de-DE" sz="1400" dirty="0"/>
              </a:p>
            </p:txBody>
          </p:sp>
        </mc:Choice>
        <mc:Fallback xmlns="">
          <p:sp>
            <p:nvSpPr>
              <p:cNvPr id="2" name="Textfeld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6176" y="2555701"/>
                <a:ext cx="538417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feld 14"/>
              <p:cNvSpPr txBox="1"/>
              <p:nvPr/>
            </p:nvSpPr>
            <p:spPr>
              <a:xfrm>
                <a:off x="4912333" y="2525254"/>
                <a:ext cx="51469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b="0" i="1" dirty="0" smtClean="0">
                          <a:latin typeface="Cambria Math" panose="02040503050406030204" pitchFamily="18" charset="0"/>
                        </a:rPr>
                        <m:t>⋅10</m:t>
                      </m:r>
                    </m:oMath>
                  </m:oMathPara>
                </a14:m>
                <a:endParaRPr lang="de-DE" sz="1400" dirty="0"/>
              </a:p>
            </p:txBody>
          </p:sp>
        </mc:Choice>
        <mc:Fallback xmlns="">
          <p:sp>
            <p:nvSpPr>
              <p:cNvPr id="15" name="Textfeld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2333" y="2525254"/>
                <a:ext cx="514693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feld 16"/>
              <p:cNvSpPr txBox="1"/>
              <p:nvPr/>
            </p:nvSpPr>
            <p:spPr>
              <a:xfrm>
                <a:off x="6251045" y="2525253"/>
                <a:ext cx="41530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b="0" i="1" dirty="0" smtClean="0">
                          <a:latin typeface="Cambria Math" panose="02040503050406030204" pitchFamily="18" charset="0"/>
                        </a:rPr>
                        <m:t>:2</m:t>
                      </m:r>
                    </m:oMath>
                  </m:oMathPara>
                </a14:m>
                <a:endParaRPr lang="de-DE" sz="1400" dirty="0"/>
              </a:p>
            </p:txBody>
          </p:sp>
        </mc:Choice>
        <mc:Fallback xmlns="">
          <p:sp>
            <p:nvSpPr>
              <p:cNvPr id="17" name="Textfeld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1045" y="2525253"/>
                <a:ext cx="415307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Gerader Verbinder 17"/>
          <p:cNvCxnSpPr/>
          <p:nvPr/>
        </p:nvCxnSpPr>
        <p:spPr>
          <a:xfrm>
            <a:off x="2127853" y="6084093"/>
            <a:ext cx="2542894" cy="0"/>
          </a:xfrm>
          <a:prstGeom prst="line">
            <a:avLst/>
          </a:prstGeom>
          <a:ln w="2857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333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675402" y="1763924"/>
                <a:ext cx="8988557" cy="5544305"/>
              </a:xfrm>
            </p:spPr>
            <p:txBody>
              <a:bodyPr>
                <a:noAutofit/>
              </a:bodyPr>
              <a:lstStyle/>
              <a:p>
                <a:pPr marL="0" indent="0">
                  <a:buClrTx/>
                  <a:buSzPct val="100000"/>
                  <a:buNone/>
                </a:pPr>
                <a:r>
                  <a:rPr lang="de-DE" sz="2200" b="1" dirty="0" smtClean="0"/>
                  <a:t>Winkel zwischen Projektionsfläche und Wand.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dirty="0" smtClean="0"/>
                  <a:t>Es reicht, den Winkel zwischen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de-DE" sz="22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de-DE" sz="2200" dirty="0" smtClean="0"/>
                  <a:t> und einem beliebigen </a:t>
                </a:r>
                <a:br>
                  <a:rPr lang="de-DE" sz="2200" dirty="0" smtClean="0"/>
                </a:br>
                <a:r>
                  <a:rPr lang="de-DE" sz="2200" dirty="0" smtClean="0"/>
                  <a:t>Vektor entlang der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de-DE" sz="2200" dirty="0" smtClean="0"/>
                  <a:t>-Achse, z.B.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de-DE" sz="22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acc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de-DE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  <m:e>
                            <m: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  <m:e>
                            <m: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eqArr>
                      </m:e>
                    </m:d>
                  </m:oMath>
                </a14:m>
                <a:r>
                  <a:rPr lang="de-DE" sz="2200" dirty="0" smtClean="0"/>
                  <a:t> zu bestimmen, siehe Skizze.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dirty="0" smtClean="0"/>
                  <a:t>Es gilt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de-DE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𝐴𝐵</m:t>
                            </m:r>
                          </m:e>
                        </m:acc>
                      </m:e>
                    </m:d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de-DE" sz="22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  <m:sup>
                            <m: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  <m:t>2,4</m:t>
                            </m:r>
                          </m:e>
                          <m:sup>
                            <m: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=2,6</m:t>
                    </m:r>
                  </m:oMath>
                </a14:m>
                <a:r>
                  <a:rPr lang="de-DE" sz="2200" dirty="0" smtClean="0"/>
                  <a:t>,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de-DE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</m:acc>
                      </m:e>
                    </m:d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de-DE" sz="2200" dirty="0" smtClean="0"/>
                  <a:t> </a:t>
                </a:r>
                <a:br>
                  <a:rPr lang="de-DE" sz="2200" dirty="0" smtClean="0"/>
                </a:br>
                <a:r>
                  <a:rPr lang="de-DE" sz="2200" dirty="0" smtClean="0"/>
                  <a:t>und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𝐴𝐵</m:t>
                            </m:r>
                          </m:e>
                        </m:acc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⋅</m:t>
                        </m:r>
                        <m:acc>
                          <m:accPr>
                            <m:chr m:val="⃗"/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</m:acc>
                      </m:e>
                    </m:d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de-DE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eqArr>
                              <m:eqArrPr>
                                <m:ctrlPr>
                                  <a:rPr lang="de-DE" sz="22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r>
                                  <a:rPr lang="de-DE" sz="22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de-DE" sz="2200" b="0" i="1" smtClean="0">
                                    <a:latin typeface="Cambria Math" panose="02040503050406030204" pitchFamily="18" charset="0"/>
                                  </a:rPr>
                                  <m:t>2,4</m:t>
                                </m:r>
                              </m:e>
                              <m:e>
                                <m:r>
                                  <a:rPr lang="de-DE" sz="22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eqArr>
                          </m:e>
                        </m:d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⋅</m:t>
                        </m:r>
                        <m:d>
                          <m:dPr>
                            <m:ctrlP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eqArr>
                              <m:eqArrPr>
                                <m:ctrlPr>
                                  <a:rPr lang="de-DE" sz="22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r>
                                  <a:rPr lang="de-DE" sz="22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de-DE" sz="22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de-DE" sz="22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eqArr>
                          </m:e>
                        </m:d>
                      </m:e>
                    </m:d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de-DE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1⋅0+2,4⋅1+0⋅0</m:t>
                        </m:r>
                      </m:e>
                    </m:d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=2,4</m:t>
                    </m:r>
                  </m:oMath>
                </a14:m>
                <a:r>
                  <a:rPr lang="de-DE" sz="2200" dirty="0" smtClean="0"/>
                  <a:t>.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dirty="0" smtClean="0"/>
                  <a:t>Mit der Winkelformel für den Winkel zwischen zwei Vektoren gilt dann:</a:t>
                </a:r>
              </a:p>
              <a:p>
                <a:pPr marL="0" indent="0">
                  <a:buClrTx/>
                  <a:buSzPct val="10000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de-DE" sz="22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de-DE" sz="22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de-DE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2200" b="0" i="1" smtClean="0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</m:d>
                        </m:e>
                      </m:func>
                      <m:r>
                        <a:rPr lang="de-DE" sz="2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de-DE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de-DE" sz="22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de-DE" sz="2200" i="1">
                                      <a:latin typeface="Cambria Math" panose="02040503050406030204" pitchFamily="18" charset="0"/>
                                    </a:rPr>
                                    <m:t>𝐴𝐵</m:t>
                                  </m:r>
                                </m:e>
                              </m:acc>
                              <m:r>
                                <a:rPr lang="de-DE" sz="2200" b="0" i="1" smtClean="0">
                                  <a:latin typeface="Cambria Math" panose="02040503050406030204" pitchFamily="18" charset="0"/>
                                </a:rPr>
                                <m:t>⋅</m:t>
                              </m:r>
                              <m:acc>
                                <m:accPr>
                                  <m:chr m:val="⃗"/>
                                  <m:ctrlPr>
                                    <a:rPr lang="de-DE" sz="22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de-DE" sz="2200" i="1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</m:acc>
                            </m:e>
                          </m:d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de-DE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de-DE" sz="22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de-DE" sz="2200" i="1">
                                      <a:latin typeface="Cambria Math" panose="02040503050406030204" pitchFamily="18" charset="0"/>
                                    </a:rPr>
                                    <m:t>𝐴𝐵</m:t>
                                  </m:r>
                                </m:e>
                              </m:acc>
                            </m:e>
                          </m:d>
                          <m:r>
                            <a:rPr lang="de-DE" sz="2200" b="0" i="1" smtClean="0">
                              <a:latin typeface="Cambria Math" panose="02040503050406030204" pitchFamily="18" charset="0"/>
                            </a:rPr>
                            <m:t>⋅|</m:t>
                          </m:r>
                          <m:acc>
                            <m:accPr>
                              <m:chr m:val="⃗"/>
                              <m:ctrlPr>
                                <a:rPr lang="de-DE" sz="22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de-DE" sz="2200" i="1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acc>
                          <m:r>
                            <a:rPr lang="de-DE" sz="2200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</m:den>
                      </m:f>
                      <m:r>
                        <a:rPr lang="de-DE" sz="2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200" b="0" i="1" smtClean="0">
                              <a:latin typeface="Cambria Math" panose="02040503050406030204" pitchFamily="18" charset="0"/>
                            </a:rPr>
                            <m:t>2,4</m:t>
                          </m:r>
                        </m:num>
                        <m:den>
                          <m:r>
                            <a:rPr lang="de-DE" sz="2200" b="0" i="1" smtClean="0">
                              <a:latin typeface="Cambria Math" panose="02040503050406030204" pitchFamily="18" charset="0"/>
                            </a:rPr>
                            <m:t>2,6⋅1</m:t>
                          </m:r>
                        </m:den>
                      </m:f>
                      <m:r>
                        <a:rPr lang="de-DE" sz="2200" b="0" i="1" smtClean="0">
                          <a:latin typeface="Cambria Math" panose="02040503050406030204" pitchFamily="18" charset="0"/>
                        </a:rPr>
                        <m:t>≈0,92307</m:t>
                      </m:r>
                      <m:r>
                        <a:rPr lang="de-DE" sz="2200" b="0" i="0" smtClean="0"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de-DE" sz="2200" b="0" i="1" smtClean="0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de-DE" sz="2200" b="0" i="1" smtClean="0">
                          <a:latin typeface="Cambria Math" panose="02040503050406030204" pitchFamily="18" charset="0"/>
                        </a:rPr>
                        <m:t>≈22,6°</m:t>
                      </m:r>
                    </m:oMath>
                  </m:oMathPara>
                </a14:m>
                <a:endParaRPr lang="de-DE" sz="2200" b="0" dirty="0" smtClean="0"/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b="1" dirty="0" smtClean="0"/>
                  <a:t>Ergebnis:</a:t>
                </a:r>
                <a:r>
                  <a:rPr lang="de-DE" sz="2200" dirty="0" smtClean="0"/>
                  <a:t> Der Winkel zwischen der Projektionsfläche und der hinteren Wand beträgt etwa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22,6°</m:t>
                    </m:r>
                  </m:oMath>
                </a14:m>
                <a:r>
                  <a:rPr lang="de-DE" sz="2200" dirty="0" smtClean="0"/>
                  <a:t>.</a:t>
                </a:r>
                <a:endParaRPr lang="de-DE" sz="2200" b="0" dirty="0" smtClean="0"/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675402" y="1763924"/>
                <a:ext cx="8988557" cy="5544305"/>
              </a:xfrm>
              <a:blipFill>
                <a:blip r:embed="rId2"/>
                <a:stretch>
                  <a:fillRect l="-814" t="-65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000" dirty="0" err="1"/>
              <a:t>Wahlteil</a:t>
            </a:r>
            <a:r>
              <a:rPr lang="de-DE" sz="4000" dirty="0"/>
              <a:t> </a:t>
            </a:r>
            <a:r>
              <a:rPr lang="de-DE" sz="4000" dirty="0" smtClean="0"/>
              <a:t>2020 </a:t>
            </a:r>
            <a:r>
              <a:rPr lang="de-DE" sz="4000" dirty="0"/>
              <a:t>– Aufgabe B </a:t>
            </a:r>
            <a:r>
              <a:rPr lang="de-DE" sz="4000" dirty="0" smtClean="0"/>
              <a:t>2</a:t>
            </a:r>
            <a:endParaRPr lang="de-DE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/>
              <p:cNvSpPr/>
              <p:nvPr/>
            </p:nvSpPr>
            <p:spPr>
              <a:xfrm>
                <a:off x="8640712" y="156680"/>
                <a:ext cx="1358785" cy="6621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/>
                <a:r>
                  <a:rPr lang="de-DE" sz="1400" dirty="0" smtClean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de-DE" sz="1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1400" i="1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  <m:r>
                      <a:rPr lang="de-DE" sz="14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de-DE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de-DE" sz="1400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de-DE" sz="1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  <m:e>
                            <m:r>
                              <a:rPr lang="de-DE" sz="1400" i="1">
                                <a:latin typeface="Cambria Math" panose="02040503050406030204" pitchFamily="18" charset="0"/>
                              </a:rPr>
                              <m:t>2,4</m:t>
                            </m:r>
                          </m:e>
                          <m:e>
                            <m:r>
                              <a:rPr lang="de-DE" sz="14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eqArr>
                      </m:e>
                    </m:d>
                  </m:oMath>
                </a14:m>
                <a:endParaRPr lang="de-DE" sz="1400" dirty="0"/>
              </a:p>
            </p:txBody>
          </p:sp>
        </mc:Choice>
        <mc:Fallback xmlns="">
          <p:sp>
            <p:nvSpPr>
              <p:cNvPr id="4" name="Rechtec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40712" y="156680"/>
                <a:ext cx="1358785" cy="66210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hteck 16"/>
          <p:cNvSpPr/>
          <p:nvPr/>
        </p:nvSpPr>
        <p:spPr>
          <a:xfrm>
            <a:off x="7661994" y="1835621"/>
            <a:ext cx="1849315" cy="54264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Parallelogramm 19"/>
          <p:cNvSpPr/>
          <p:nvPr/>
        </p:nvSpPr>
        <p:spPr>
          <a:xfrm rot="5400000">
            <a:off x="8383231" y="2005956"/>
            <a:ext cx="526682" cy="345991"/>
          </a:xfrm>
          <a:prstGeom prst="parallelogram">
            <a:avLst>
              <a:gd name="adj" fmla="val 75004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3" name="Gerader Verbinder 22"/>
          <p:cNvCxnSpPr/>
          <p:nvPr/>
        </p:nvCxnSpPr>
        <p:spPr>
          <a:xfrm>
            <a:off x="8640712" y="1926595"/>
            <a:ext cx="0" cy="11082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feld 23"/>
              <p:cNvSpPr txBox="1"/>
              <p:nvPr/>
            </p:nvSpPr>
            <p:spPr>
              <a:xfrm>
                <a:off x="8199139" y="2114128"/>
                <a:ext cx="34028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de-DE" sz="1400" dirty="0"/>
              </a:p>
            </p:txBody>
          </p:sp>
        </mc:Choice>
        <mc:Fallback xmlns="">
          <p:sp>
            <p:nvSpPr>
              <p:cNvPr id="24" name="Textfeld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99139" y="2114128"/>
                <a:ext cx="340286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feld 24"/>
              <p:cNvSpPr txBox="1"/>
              <p:nvPr/>
            </p:nvSpPr>
            <p:spPr>
              <a:xfrm>
                <a:off x="8572896" y="2382415"/>
                <a:ext cx="34817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b="0" i="1" dirty="0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de-DE" sz="1400" dirty="0"/>
              </a:p>
            </p:txBody>
          </p:sp>
        </mc:Choice>
        <mc:Fallback xmlns="">
          <p:sp>
            <p:nvSpPr>
              <p:cNvPr id="25" name="Textfeld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72896" y="2382415"/>
                <a:ext cx="348172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Ellipse 25"/>
          <p:cNvSpPr/>
          <p:nvPr/>
        </p:nvSpPr>
        <p:spPr>
          <a:xfrm>
            <a:off x="8439023" y="2145363"/>
            <a:ext cx="72000" cy="72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Ellipse 26"/>
          <p:cNvSpPr/>
          <p:nvPr/>
        </p:nvSpPr>
        <p:spPr>
          <a:xfrm>
            <a:off x="8766584" y="2382415"/>
            <a:ext cx="72000" cy="72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" name="Gerade Verbindung mit Pfeil 2"/>
          <p:cNvCxnSpPr/>
          <p:nvPr/>
        </p:nvCxnSpPr>
        <p:spPr>
          <a:xfrm>
            <a:off x="8492626" y="2186431"/>
            <a:ext cx="273406" cy="208800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 Verbindung mit Pfeil 28"/>
          <p:cNvCxnSpPr/>
          <p:nvPr/>
        </p:nvCxnSpPr>
        <p:spPr>
          <a:xfrm flipV="1">
            <a:off x="8485168" y="2169282"/>
            <a:ext cx="435900" cy="0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hteck 30"/>
              <p:cNvSpPr/>
              <p:nvPr/>
            </p:nvSpPr>
            <p:spPr>
              <a:xfrm>
                <a:off x="8750399" y="1907629"/>
                <a:ext cx="331886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de-DE" sz="1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DE" sz="1400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acc>
                    </m:oMath>
                  </m:oMathPara>
                </a14:m>
                <a:endParaRPr lang="de-DE" sz="1400" dirty="0"/>
              </a:p>
            </p:txBody>
          </p:sp>
        </mc:Choice>
        <mc:Fallback xmlns="">
          <p:sp>
            <p:nvSpPr>
              <p:cNvPr id="31" name="Rechteck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50399" y="1907629"/>
                <a:ext cx="331886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Gerader Verbinder 31"/>
          <p:cNvCxnSpPr/>
          <p:nvPr/>
        </p:nvCxnSpPr>
        <p:spPr>
          <a:xfrm>
            <a:off x="2238117" y="7039247"/>
            <a:ext cx="666821" cy="0"/>
          </a:xfrm>
          <a:prstGeom prst="line">
            <a:avLst/>
          </a:prstGeom>
          <a:ln w="2857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779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675402" y="1763924"/>
                <a:ext cx="8988557" cy="5544305"/>
              </a:xfrm>
            </p:spPr>
            <p:txBody>
              <a:bodyPr>
                <a:noAutofit/>
              </a:bodyPr>
              <a:lstStyle/>
              <a:p>
                <a:pPr marL="0" indent="0">
                  <a:buClrTx/>
                  <a:buSzPct val="100000"/>
                  <a:buNone/>
                </a:pPr>
                <a:r>
                  <a:rPr lang="de-DE" sz="2200" b="1" dirty="0" smtClean="0"/>
                  <a:t>b) Trifft der Laserstrahl die Projektionsfläche?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dirty="0" smtClean="0"/>
                  <a:t>Mit dem Startpunkt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de-DE" sz="2200" dirty="0" smtClean="0"/>
                  <a:t> und dem Richtungsvektor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acc>
                  </m:oMath>
                </a14:m>
                <a:r>
                  <a:rPr lang="de-DE" sz="2200" b="0" dirty="0" smtClean="0"/>
                  <a:t>, lässt sich eine Geradengleichung des Laserstrahls aufstellen. </a:t>
                </a:r>
                <a14:m>
                  <m:oMath xmlns:m="http://schemas.openxmlformats.org/officeDocument/2006/math"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:</m:t>
                    </m:r>
                    <m:acc>
                      <m:accPr>
                        <m:chr m:val="⃗"/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de-DE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e>
                          <m:e>
                            <m: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e>
                            <m: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eqArr>
                      </m:e>
                    </m:d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⋅</m:t>
                    </m:r>
                    <m:d>
                      <m:dPr>
                        <m:ctrlPr>
                          <a:rPr lang="de-DE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  <m:t>−5</m:t>
                            </m:r>
                          </m:e>
                          <m:e>
                            <m: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e>
                          <m:e>
                            <m: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eqArr>
                      </m:e>
                    </m:d>
                  </m:oMath>
                </a14:m>
                <a:endParaRPr lang="de-DE" sz="2200" b="0" dirty="0" smtClean="0"/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dirty="0" smtClean="0"/>
                  <a:t>Durch Einsetzen in die Koordinatengleich von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de-DE" sz="2200" dirty="0" smtClean="0"/>
                  <a:t> erhalten wir den Schnittpunkt mit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de-DE" sz="2200" dirty="0" smtClean="0"/>
                  <a:t>.</a:t>
                </a:r>
              </a:p>
              <a:p>
                <a:pPr marL="0" indent="0">
                  <a:buClrTx/>
                  <a:buSzPct val="100000"/>
                  <a:buNone/>
                </a:pPr>
                <a14:m>
                  <m:oMath xmlns:m="http://schemas.openxmlformats.org/officeDocument/2006/math">
                    <m:r>
                      <a:rPr lang="de-DE" sz="2200" i="1" dirty="0">
                        <a:latin typeface="Cambria Math" panose="02040503050406030204" pitchFamily="18" charset="0"/>
                      </a:rPr>
                      <m:t>12</m:t>
                    </m:r>
                    <m:d>
                      <m:d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4−5</m:t>
                        </m:r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de-DE" sz="2200" i="1" dirty="0">
                        <a:latin typeface="Cambria Math" panose="02040503050406030204" pitchFamily="18" charset="0"/>
                      </a:rPr>
                      <m:t>−5</m:t>
                    </m:r>
                    <m:d>
                      <m:d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2+6</m:t>
                        </m:r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de-DE" sz="2200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de-DE" sz="2200" i="1" dirty="0">
                        <a:latin typeface="Cambria Math" panose="02040503050406030204" pitchFamily="18" charset="0"/>
                      </a:rPr>
                      <m:t>22</m:t>
                    </m:r>
                  </m:oMath>
                </a14:m>
                <a:r>
                  <a:rPr lang="de-DE" sz="2200" b="0" dirty="0" smtClean="0"/>
                  <a:t> 	|ausmultiplizieren</a:t>
                </a:r>
              </a:p>
              <a:p>
                <a:pPr marL="0" indent="0">
                  <a:buClrTx/>
                  <a:buSzPct val="100000"/>
                  <a:buNone/>
                </a:pPr>
                <a14:m>
                  <m:oMath xmlns:m="http://schemas.openxmlformats.org/officeDocument/2006/math"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38−90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de-DE" sz="2200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de-DE" sz="2200" i="1" dirty="0">
                        <a:latin typeface="Cambria Math" panose="02040503050406030204" pitchFamily="18" charset="0"/>
                      </a:rPr>
                      <m:t>22</m:t>
                    </m:r>
                  </m:oMath>
                </a14:m>
                <a:r>
                  <a:rPr lang="de-DE" sz="2200" dirty="0"/>
                  <a:t> </a:t>
                </a:r>
                <a:r>
                  <a:rPr lang="de-DE" sz="2200" dirty="0" smtClean="0"/>
                  <a:t>	</a:t>
                </a:r>
                <a:r>
                  <a:rPr lang="de-DE" sz="2200" dirty="0"/>
                  <a:t>	</a:t>
                </a:r>
                <a:r>
                  <a:rPr lang="de-DE" sz="2200" dirty="0" smtClean="0"/>
                  <a:t>	|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−38</m:t>
                    </m:r>
                  </m:oMath>
                </a14:m>
                <a:endParaRPr lang="de-DE" sz="2200" dirty="0" smtClean="0"/>
              </a:p>
              <a:p>
                <a:pPr marL="0" indent="0">
                  <a:buClrTx/>
                  <a:buSzPct val="100000"/>
                  <a:buNone/>
                </a:pPr>
                <a14:m>
                  <m:oMath xmlns:m="http://schemas.openxmlformats.org/officeDocument/2006/math">
                    <m:r>
                      <a:rPr lang="de-DE" sz="2200" i="1" dirty="0">
                        <a:latin typeface="Cambria Math" panose="02040503050406030204" pitchFamily="18" charset="0"/>
                      </a:rPr>
                      <m:t>−90</m:t>
                    </m:r>
                    <m:r>
                      <a:rPr lang="de-DE" sz="2200" i="1" dirty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de-DE" sz="2200" i="1" dirty="0">
                        <a:latin typeface="Cambria Math" panose="02040503050406030204" pitchFamily="18" charset="0"/>
                      </a:rPr>
                      <m:t>=−60</m:t>
                    </m:r>
                  </m:oMath>
                </a14:m>
                <a:r>
                  <a:rPr lang="de-DE" sz="2200" dirty="0"/>
                  <a:t> 			</a:t>
                </a:r>
                <a:r>
                  <a:rPr lang="de-DE" sz="2200" dirty="0" smtClean="0"/>
                  <a:t>	|</a:t>
                </a:r>
                <a14:m>
                  <m:oMath xmlns:m="http://schemas.openxmlformats.org/officeDocument/2006/math"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:−90</m:t>
                    </m:r>
                  </m:oMath>
                </a14:m>
                <a:endParaRPr lang="de-DE" sz="2200" dirty="0" smtClean="0"/>
              </a:p>
              <a:p>
                <a:pPr marL="0" indent="0">
                  <a:buClrTx/>
                  <a:buSzPct val="100000"/>
                  <a:buNone/>
                </a:pPr>
                <a14:m>
                  <m:oMath xmlns:m="http://schemas.openxmlformats.org/officeDocument/2006/math">
                    <m:r>
                      <a:rPr lang="de-DE" sz="2200" i="1" dirty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de-DE" sz="2200" i="1" dirty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de-DE" sz="2200" dirty="0" smtClean="0"/>
                  <a:t> </a:t>
                </a:r>
                <a:endParaRPr lang="de-DE" sz="2200" dirty="0"/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dirty="0" smtClean="0"/>
                  <a:t>Einsetzen in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de-DE" sz="2200" dirty="0" smtClean="0"/>
                  <a:t> liefert den Schnittpunkt: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de-DE" sz="22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e>
                          <m:e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e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eqArr>
                      </m:e>
                    </m:d>
                    <m:r>
                      <a:rPr lang="de-DE" sz="2200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de-DE" sz="2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de-DE" sz="2200" i="1">
                        <a:latin typeface="Cambria Math" panose="02040503050406030204" pitchFamily="18" charset="0"/>
                      </a:rPr>
                      <m:t>⋅</m:t>
                    </m:r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−5</m:t>
                            </m:r>
                          </m:e>
                          <m:e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6</m:t>
                            </m:r>
                          </m:e>
                          <m:e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eqArr>
                      </m:e>
                    </m:d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de-DE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  <m:t>2/3</m:t>
                            </m:r>
                          </m:e>
                          <m:e>
                            <m: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e>
                          <m:e>
                            <m: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  <m:t>7/3</m:t>
                            </m:r>
                          </m:e>
                        </m:eqArr>
                      </m:e>
                    </m:d>
                  </m:oMath>
                </a14:m>
                <a:endParaRPr lang="de-DE" sz="2200" dirty="0"/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675402" y="1763924"/>
                <a:ext cx="8988557" cy="5544305"/>
              </a:xfrm>
              <a:blipFill>
                <a:blip r:embed="rId2"/>
                <a:stretch>
                  <a:fillRect l="-814" t="-659" b="-22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000" dirty="0" err="1"/>
              <a:t>Wahlteil</a:t>
            </a:r>
            <a:r>
              <a:rPr lang="de-DE" sz="4000" dirty="0"/>
              <a:t> </a:t>
            </a:r>
            <a:r>
              <a:rPr lang="de-DE" sz="4000" dirty="0" smtClean="0"/>
              <a:t>2020 </a:t>
            </a:r>
            <a:r>
              <a:rPr lang="de-DE" sz="4000" dirty="0"/>
              <a:t>– Aufgabe B </a:t>
            </a:r>
            <a:r>
              <a:rPr lang="de-DE" sz="4000" dirty="0" smtClean="0"/>
              <a:t>2</a:t>
            </a:r>
            <a:endParaRPr lang="de-DE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/>
              <p:cNvSpPr/>
              <p:nvPr/>
            </p:nvSpPr>
            <p:spPr>
              <a:xfrm>
                <a:off x="8136656" y="156680"/>
                <a:ext cx="1862841" cy="10959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/>
                <a:r>
                  <a:rPr lang="de-DE" sz="1400" dirty="0" smtClean="0"/>
                  <a:t> </a:t>
                </a:r>
                <a14:m>
                  <m:oMath xmlns:m="http://schemas.openxmlformats.org/officeDocument/2006/math">
                    <m:r>
                      <a:rPr lang="de-DE" sz="1400" i="1" dirty="0">
                        <a:latin typeface="Cambria Math" panose="02040503050406030204" pitchFamily="18" charset="0"/>
                      </a:rPr>
                      <m:t>𝐿</m:t>
                    </m:r>
                    <m:d>
                      <m:dPr>
                        <m:ctrlPr>
                          <a:rPr lang="de-DE" sz="1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400" i="1" dirty="0">
                            <a:latin typeface="Cambria Math" panose="02040503050406030204" pitchFamily="18" charset="0"/>
                          </a:rPr>
                          <m:t>4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de-DE" sz="14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1400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d>
                        <m:r>
                          <a:rPr lang="de-DE" sz="1400" i="1" dirty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</m:oMath>
                </a14:m>
                <a:r>
                  <a:rPr lang="de-DE" sz="1400" dirty="0"/>
                  <a:t> </a:t>
                </a:r>
                <a:endParaRPr lang="de-DE" sz="1400" dirty="0" smtClean="0"/>
              </a:p>
              <a:p>
                <a:pPr algn="r"/>
                <a:r>
                  <a:rPr lang="de-DE" sz="1400" dirty="0" smtClean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de-DE" sz="1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1400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acc>
                    <m:r>
                      <a:rPr lang="de-DE" sz="14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de-DE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de-DE" sz="1400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de-DE" sz="1400" i="1">
                                <a:latin typeface="Cambria Math" panose="02040503050406030204" pitchFamily="18" charset="0"/>
                              </a:rPr>
                              <m:t>−5</m:t>
                            </m:r>
                          </m:e>
                          <m:e>
                            <m:r>
                              <a:rPr lang="de-DE" sz="1400" i="1">
                                <a:latin typeface="Cambria Math" panose="02040503050406030204" pitchFamily="18" charset="0"/>
                              </a:rPr>
                              <m:t>6</m:t>
                            </m:r>
                          </m:e>
                          <m:e>
                            <m:r>
                              <a:rPr lang="de-DE" sz="1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eqArr>
                      </m:e>
                    </m:d>
                  </m:oMath>
                </a14:m>
                <a:endParaRPr lang="de-DE" sz="1400" dirty="0" smtClean="0"/>
              </a:p>
              <a:p>
                <a:pPr algn="r"/>
                <a:r>
                  <a:rPr lang="de-DE" sz="1400" dirty="0" smtClean="0"/>
                  <a:t> </a:t>
                </a:r>
                <a14:m>
                  <m:oMath xmlns:m="http://schemas.openxmlformats.org/officeDocument/2006/math">
                    <m:r>
                      <a:rPr lang="de-DE" sz="1400" i="1" dirty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de-DE" sz="1400" i="1" dirty="0">
                        <a:latin typeface="Cambria Math" panose="02040503050406030204" pitchFamily="18" charset="0"/>
                      </a:rPr>
                      <m:t>:12</m:t>
                    </m:r>
                    <m:sSub>
                      <m:sSubPr>
                        <m:ctrlPr>
                          <a:rPr lang="de-DE" sz="14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400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1400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1400" i="1" dirty="0">
                        <a:latin typeface="Cambria Math" panose="02040503050406030204" pitchFamily="18" charset="0"/>
                      </a:rPr>
                      <m:t>−5</m:t>
                    </m:r>
                    <m:sSub>
                      <m:sSubPr>
                        <m:ctrlPr>
                          <a:rPr lang="de-DE" sz="14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400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1400" i="1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sz="1400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1400" b="0" i="1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de-DE" sz="1400" i="1" dirty="0">
                        <a:latin typeface="Cambria Math" panose="02040503050406030204" pitchFamily="18" charset="0"/>
                      </a:rPr>
                      <m:t>22</m:t>
                    </m:r>
                  </m:oMath>
                </a14:m>
                <a:endParaRPr lang="de-DE" sz="1400" dirty="0"/>
              </a:p>
            </p:txBody>
          </p:sp>
        </mc:Choice>
        <mc:Fallback xmlns="">
          <p:sp>
            <p:nvSpPr>
              <p:cNvPr id="4" name="Rechtec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36656" y="156680"/>
                <a:ext cx="1862841" cy="109594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9357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alathea">
  <a:themeElements>
    <a:clrScheme name="Benutzerdefiniert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0000FF"/>
      </a:hlink>
      <a:folHlink>
        <a:srgbClr val="7030A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athe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0</TotalTime>
  <Words>2397</Words>
  <Application>Microsoft Office PowerPoint</Application>
  <PresentationFormat>Benutzerdefiniert</PresentationFormat>
  <Paragraphs>121</Paragraphs>
  <Slides>14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19" baseType="lpstr">
      <vt:lpstr>Calibri</vt:lpstr>
      <vt:lpstr>Cambria Math</vt:lpstr>
      <vt:lpstr>Wingdings</vt:lpstr>
      <vt:lpstr>Wingdings 2</vt:lpstr>
      <vt:lpstr>Galathea</vt:lpstr>
      <vt:lpstr>PowerPoint-Präsentation</vt:lpstr>
      <vt:lpstr>Wahlteil 2020 – Aufgabe B 2</vt:lpstr>
      <vt:lpstr>Wahlteil 2020 – Aufgabe B 2</vt:lpstr>
      <vt:lpstr>Wahlteil 2020 – Aufgabe B 2</vt:lpstr>
      <vt:lpstr>Wahlteil 2020 – Aufgabe B 2</vt:lpstr>
      <vt:lpstr>Wahlteil 2020 – Aufgabe B 2</vt:lpstr>
      <vt:lpstr>Wahlteil 2020 – Aufgabe B 2</vt:lpstr>
      <vt:lpstr>Wahlteil 2020 – Aufgabe B 2</vt:lpstr>
      <vt:lpstr>Wahlteil 2020 – Aufgabe B 2</vt:lpstr>
      <vt:lpstr>Wahlteil 2020 – Aufgabe B 2</vt:lpstr>
      <vt:lpstr>Wahlteil 2020 – Aufgabe B 2</vt:lpstr>
      <vt:lpstr>Wahlteil 2020 – Aufgabe B 2</vt:lpstr>
      <vt:lpstr>Wahlteil 2020 – Aufgabe B 2</vt:lpstr>
      <vt:lpstr>Wahlteil 2020 – Aufgabe B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Klaus Messner</dc:creator>
  <cp:lastModifiedBy>Klaus Messner</cp:lastModifiedBy>
  <cp:revision>271</cp:revision>
  <dcterms:modified xsi:type="dcterms:W3CDTF">2021-04-12T16:38:04Z</dcterms:modified>
</cp:coreProperties>
</file>