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87" r:id="rId1"/>
  </p:sldMasterIdLst>
  <p:notesMasterIdLst>
    <p:notesMasterId r:id="rId16"/>
  </p:notesMasterIdLst>
  <p:sldIdLst>
    <p:sldId id="256" r:id="rId2"/>
    <p:sldId id="258" r:id="rId3"/>
    <p:sldId id="269" r:id="rId4"/>
    <p:sldId id="270" r:id="rId5"/>
    <p:sldId id="271" r:id="rId6"/>
    <p:sldId id="272" r:id="rId7"/>
    <p:sldId id="273" r:id="rId8"/>
    <p:sldId id="274" r:id="rId9"/>
    <p:sldId id="275" r:id="rId10"/>
    <p:sldId id="276" r:id="rId11"/>
    <p:sldId id="277" r:id="rId12"/>
    <p:sldId id="278" r:id="rId13"/>
    <p:sldId id="279" r:id="rId14"/>
    <p:sldId id="280" r:id="rId15"/>
  </p:sldIdLst>
  <p:sldSz cx="10080625" cy="7559675"/>
  <p:notesSz cx="7559675" cy="10691813"/>
  <p:defaultTextStyle>
    <a:defPPr>
      <a:defRPr lang="de-DE"/>
    </a:defPPr>
    <a:lvl1pPr marL="0" algn="l" defTabSz="914305" rtl="0" eaLnBrk="1" latinLnBrk="0" hangingPunct="1">
      <a:defRPr sz="1800" kern="1200">
        <a:solidFill>
          <a:schemeClr val="tx1"/>
        </a:solidFill>
        <a:latin typeface="+mn-lt"/>
        <a:ea typeface="+mn-ea"/>
        <a:cs typeface="+mn-cs"/>
      </a:defRPr>
    </a:lvl1pPr>
    <a:lvl2pPr marL="457152" algn="l" defTabSz="914305" rtl="0" eaLnBrk="1" latinLnBrk="0" hangingPunct="1">
      <a:defRPr sz="1800" kern="1200">
        <a:solidFill>
          <a:schemeClr val="tx1"/>
        </a:solidFill>
        <a:latin typeface="+mn-lt"/>
        <a:ea typeface="+mn-ea"/>
        <a:cs typeface="+mn-cs"/>
      </a:defRPr>
    </a:lvl2pPr>
    <a:lvl3pPr marL="914305" algn="l" defTabSz="914305" rtl="0" eaLnBrk="1" latinLnBrk="0" hangingPunct="1">
      <a:defRPr sz="1800" kern="1200">
        <a:solidFill>
          <a:schemeClr val="tx1"/>
        </a:solidFill>
        <a:latin typeface="+mn-lt"/>
        <a:ea typeface="+mn-ea"/>
        <a:cs typeface="+mn-cs"/>
      </a:defRPr>
    </a:lvl3pPr>
    <a:lvl4pPr marL="1371457" algn="l" defTabSz="914305" rtl="0" eaLnBrk="1" latinLnBrk="0" hangingPunct="1">
      <a:defRPr sz="1800" kern="1200">
        <a:solidFill>
          <a:schemeClr val="tx1"/>
        </a:solidFill>
        <a:latin typeface="+mn-lt"/>
        <a:ea typeface="+mn-ea"/>
        <a:cs typeface="+mn-cs"/>
      </a:defRPr>
    </a:lvl4pPr>
    <a:lvl5pPr marL="1828610" algn="l" defTabSz="914305" rtl="0" eaLnBrk="1" latinLnBrk="0" hangingPunct="1">
      <a:defRPr sz="1800" kern="1200">
        <a:solidFill>
          <a:schemeClr val="tx1"/>
        </a:solidFill>
        <a:latin typeface="+mn-lt"/>
        <a:ea typeface="+mn-ea"/>
        <a:cs typeface="+mn-cs"/>
      </a:defRPr>
    </a:lvl5pPr>
    <a:lvl6pPr marL="2285763" algn="l" defTabSz="914305" rtl="0" eaLnBrk="1" latinLnBrk="0" hangingPunct="1">
      <a:defRPr sz="1800" kern="1200">
        <a:solidFill>
          <a:schemeClr val="tx1"/>
        </a:solidFill>
        <a:latin typeface="+mn-lt"/>
        <a:ea typeface="+mn-ea"/>
        <a:cs typeface="+mn-cs"/>
      </a:defRPr>
    </a:lvl6pPr>
    <a:lvl7pPr marL="2742916" algn="l" defTabSz="914305" rtl="0" eaLnBrk="1" latinLnBrk="0" hangingPunct="1">
      <a:defRPr sz="1800" kern="1200">
        <a:solidFill>
          <a:schemeClr val="tx1"/>
        </a:solidFill>
        <a:latin typeface="+mn-lt"/>
        <a:ea typeface="+mn-ea"/>
        <a:cs typeface="+mn-cs"/>
      </a:defRPr>
    </a:lvl7pPr>
    <a:lvl8pPr marL="3200068" algn="l" defTabSz="914305" rtl="0" eaLnBrk="1" latinLnBrk="0" hangingPunct="1">
      <a:defRPr sz="1800" kern="1200">
        <a:solidFill>
          <a:schemeClr val="tx1"/>
        </a:solidFill>
        <a:latin typeface="+mn-lt"/>
        <a:ea typeface="+mn-ea"/>
        <a:cs typeface="+mn-cs"/>
      </a:defRPr>
    </a:lvl8pPr>
    <a:lvl9pPr marL="3657221" algn="l" defTabSz="914305"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17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000FF"/>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262" autoAdjust="0"/>
  </p:normalViewPr>
  <p:slideViewPr>
    <p:cSldViewPr>
      <p:cViewPr varScale="1">
        <p:scale>
          <a:sx n="61" d="100"/>
          <a:sy n="61" d="100"/>
        </p:scale>
        <p:origin x="594" y="78"/>
      </p:cViewPr>
      <p:guideLst>
        <p:guide orient="horz" pos="2381"/>
        <p:guide pos="317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276600" cy="5349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4281488" y="0"/>
            <a:ext cx="3276600" cy="534988"/>
          </a:xfrm>
          <a:prstGeom prst="rect">
            <a:avLst/>
          </a:prstGeom>
        </p:spPr>
        <p:txBody>
          <a:bodyPr vert="horz" lIns="91440" tIns="45720" rIns="91440" bIns="45720" rtlCol="0"/>
          <a:lstStyle>
            <a:lvl1pPr algn="r">
              <a:defRPr sz="1200"/>
            </a:lvl1pPr>
          </a:lstStyle>
          <a:p>
            <a:fld id="{DED8B071-2D22-4D06-877C-25E74B38C3CC}" type="datetimeFigureOut">
              <a:rPr lang="de-DE" smtClean="0"/>
              <a:t>24.12.2020</a:t>
            </a:fld>
            <a:endParaRPr lang="de-DE"/>
          </a:p>
        </p:txBody>
      </p:sp>
      <p:sp>
        <p:nvSpPr>
          <p:cNvPr id="4" name="Folienbildplatzhalter 3"/>
          <p:cNvSpPr>
            <a:spLocks noGrp="1" noRot="1" noChangeAspect="1"/>
          </p:cNvSpPr>
          <p:nvPr>
            <p:ph type="sldImg" idx="2"/>
          </p:nvPr>
        </p:nvSpPr>
        <p:spPr>
          <a:xfrm>
            <a:off x="1106488" y="801688"/>
            <a:ext cx="5346700" cy="4010025"/>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755650" y="5078413"/>
            <a:ext cx="6048375" cy="4811712"/>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10155238"/>
            <a:ext cx="3276600" cy="5349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4281488" y="10155238"/>
            <a:ext cx="3276600" cy="534987"/>
          </a:xfrm>
          <a:prstGeom prst="rect">
            <a:avLst/>
          </a:prstGeom>
        </p:spPr>
        <p:txBody>
          <a:bodyPr vert="horz" lIns="91440" tIns="45720" rIns="91440" bIns="45720" rtlCol="0" anchor="b"/>
          <a:lstStyle>
            <a:lvl1pPr algn="r">
              <a:defRPr sz="1200"/>
            </a:lvl1pPr>
          </a:lstStyle>
          <a:p>
            <a:fld id="{D8247928-C5BF-4DBD-8378-9BAFE820D397}" type="slidenum">
              <a:rPr lang="de-DE" smtClean="0"/>
              <a:t>‹Nr.›</a:t>
            </a:fld>
            <a:endParaRPr lang="de-DE"/>
          </a:p>
        </p:txBody>
      </p:sp>
    </p:spTree>
    <p:extLst>
      <p:ext uri="{BB962C8B-B14F-4D97-AF65-F5344CB8AC3E}">
        <p14:creationId xmlns:p14="http://schemas.microsoft.com/office/powerpoint/2010/main" val="107904317"/>
      </p:ext>
    </p:extLst>
  </p:cSld>
  <p:clrMap bg1="lt1" tx1="dk1" bg2="lt2" tx2="dk2" accent1="accent1" accent2="accent2" accent3="accent3" accent4="accent4" accent5="accent5" accent6="accent6" hlink="hlink" folHlink="folHlink"/>
  <p:notesStyle>
    <a:lvl1pPr marL="0" algn="l" defTabSz="914305" rtl="0" eaLnBrk="1" latinLnBrk="0" hangingPunct="1">
      <a:defRPr sz="1200" kern="1200">
        <a:solidFill>
          <a:schemeClr val="tx1"/>
        </a:solidFill>
        <a:latin typeface="+mn-lt"/>
        <a:ea typeface="+mn-ea"/>
        <a:cs typeface="+mn-cs"/>
      </a:defRPr>
    </a:lvl1pPr>
    <a:lvl2pPr marL="457152" algn="l" defTabSz="914305" rtl="0" eaLnBrk="1" latinLnBrk="0" hangingPunct="1">
      <a:defRPr sz="1200" kern="1200">
        <a:solidFill>
          <a:schemeClr val="tx1"/>
        </a:solidFill>
        <a:latin typeface="+mn-lt"/>
        <a:ea typeface="+mn-ea"/>
        <a:cs typeface="+mn-cs"/>
      </a:defRPr>
    </a:lvl2pPr>
    <a:lvl3pPr marL="914305" algn="l" defTabSz="914305" rtl="0" eaLnBrk="1" latinLnBrk="0" hangingPunct="1">
      <a:defRPr sz="1200" kern="1200">
        <a:solidFill>
          <a:schemeClr val="tx1"/>
        </a:solidFill>
        <a:latin typeface="+mn-lt"/>
        <a:ea typeface="+mn-ea"/>
        <a:cs typeface="+mn-cs"/>
      </a:defRPr>
    </a:lvl3pPr>
    <a:lvl4pPr marL="1371457" algn="l" defTabSz="914305" rtl="0" eaLnBrk="1" latinLnBrk="0" hangingPunct="1">
      <a:defRPr sz="1200" kern="1200">
        <a:solidFill>
          <a:schemeClr val="tx1"/>
        </a:solidFill>
        <a:latin typeface="+mn-lt"/>
        <a:ea typeface="+mn-ea"/>
        <a:cs typeface="+mn-cs"/>
      </a:defRPr>
    </a:lvl4pPr>
    <a:lvl5pPr marL="1828610" algn="l" defTabSz="914305" rtl="0" eaLnBrk="1" latinLnBrk="0" hangingPunct="1">
      <a:defRPr sz="1200" kern="1200">
        <a:solidFill>
          <a:schemeClr val="tx1"/>
        </a:solidFill>
        <a:latin typeface="+mn-lt"/>
        <a:ea typeface="+mn-ea"/>
        <a:cs typeface="+mn-cs"/>
      </a:defRPr>
    </a:lvl5pPr>
    <a:lvl6pPr marL="2285763" algn="l" defTabSz="914305" rtl="0" eaLnBrk="1" latinLnBrk="0" hangingPunct="1">
      <a:defRPr sz="1200" kern="1200">
        <a:solidFill>
          <a:schemeClr val="tx1"/>
        </a:solidFill>
        <a:latin typeface="+mn-lt"/>
        <a:ea typeface="+mn-ea"/>
        <a:cs typeface="+mn-cs"/>
      </a:defRPr>
    </a:lvl6pPr>
    <a:lvl7pPr marL="2742916" algn="l" defTabSz="914305" rtl="0" eaLnBrk="1" latinLnBrk="0" hangingPunct="1">
      <a:defRPr sz="1200" kern="1200">
        <a:solidFill>
          <a:schemeClr val="tx1"/>
        </a:solidFill>
        <a:latin typeface="+mn-lt"/>
        <a:ea typeface="+mn-ea"/>
        <a:cs typeface="+mn-cs"/>
      </a:defRPr>
    </a:lvl7pPr>
    <a:lvl8pPr marL="3200068" algn="l" defTabSz="914305" rtl="0" eaLnBrk="1" latinLnBrk="0" hangingPunct="1">
      <a:defRPr sz="1200" kern="1200">
        <a:solidFill>
          <a:schemeClr val="tx1"/>
        </a:solidFill>
        <a:latin typeface="+mn-lt"/>
        <a:ea typeface="+mn-ea"/>
        <a:cs typeface="+mn-cs"/>
      </a:defRPr>
    </a:lvl8pPr>
    <a:lvl9pPr marL="3657221" algn="l" defTabSz="914305"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Ref idx="1001">
        <a:schemeClr val="bg2"/>
      </p:bgRef>
    </p:bg>
    <p:spTree>
      <p:nvGrpSpPr>
        <p:cNvPr id="1" name=""/>
        <p:cNvGrpSpPr/>
        <p:nvPr/>
      </p:nvGrpSpPr>
      <p:grpSpPr>
        <a:xfrm>
          <a:off x="0" y="0"/>
          <a:ext cx="0" cy="0"/>
          <a:chOff x="0" y="0"/>
          <a:chExt cx="0" cy="0"/>
        </a:xfrm>
      </p:grpSpPr>
      <p:sp>
        <p:nvSpPr>
          <p:cNvPr id="7" name="Rechteck 6"/>
          <p:cNvSpPr/>
          <p:nvPr/>
        </p:nvSpPr>
        <p:spPr bwMode="white">
          <a:xfrm>
            <a:off x="0" y="6581957"/>
            <a:ext cx="10080625" cy="97771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eaLnBrk="1" latinLnBrk="0" hangingPunct="1"/>
            <a:endParaRPr kumimoji="0" lang="en-US"/>
          </a:p>
        </p:txBody>
      </p:sp>
      <p:sp>
        <p:nvSpPr>
          <p:cNvPr id="10" name="Rechteck 9"/>
          <p:cNvSpPr/>
          <p:nvPr/>
        </p:nvSpPr>
        <p:spPr>
          <a:xfrm>
            <a:off x="-10081" y="6672673"/>
            <a:ext cx="2479834" cy="78620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eaLnBrk="1" latinLnBrk="0" hangingPunct="1"/>
            <a:endParaRPr kumimoji="0" lang="en-US"/>
          </a:p>
        </p:txBody>
      </p:sp>
      <p:sp>
        <p:nvSpPr>
          <p:cNvPr id="11" name="Rechteck 10"/>
          <p:cNvSpPr/>
          <p:nvPr/>
        </p:nvSpPr>
        <p:spPr>
          <a:xfrm>
            <a:off x="2600801" y="6662594"/>
            <a:ext cx="7479824" cy="786206"/>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eaLnBrk="1" latinLnBrk="0" hangingPunct="1"/>
            <a:endParaRPr kumimoji="0" lang="en-US"/>
          </a:p>
        </p:txBody>
      </p:sp>
      <p:sp>
        <p:nvSpPr>
          <p:cNvPr id="8" name="Titel 7"/>
          <p:cNvSpPr>
            <a:spLocks noGrp="1"/>
          </p:cNvSpPr>
          <p:nvPr>
            <p:ph type="ctrTitle"/>
          </p:nvPr>
        </p:nvSpPr>
        <p:spPr>
          <a:xfrm>
            <a:off x="2604161" y="4451809"/>
            <a:ext cx="7140443" cy="2015913"/>
          </a:xfrm>
        </p:spPr>
        <p:txBody>
          <a:bodyPr anchor="b"/>
          <a:lstStyle>
            <a:lvl1pPr>
              <a:defRPr cap="all" baseline="0"/>
            </a:lvl1pPr>
          </a:lstStyle>
          <a:p>
            <a:r>
              <a:rPr kumimoji="0" lang="de-DE"/>
              <a:t>Titelmasterformat durch Klicken bearbeiten</a:t>
            </a:r>
            <a:endParaRPr kumimoji="0" lang="en-US"/>
          </a:p>
        </p:txBody>
      </p:sp>
      <p:sp>
        <p:nvSpPr>
          <p:cNvPr id="9" name="Untertitel 8"/>
          <p:cNvSpPr>
            <a:spLocks noGrp="1"/>
          </p:cNvSpPr>
          <p:nvPr>
            <p:ph type="subTitle" idx="1"/>
          </p:nvPr>
        </p:nvSpPr>
        <p:spPr>
          <a:xfrm>
            <a:off x="2604162" y="6669045"/>
            <a:ext cx="7392458" cy="755968"/>
          </a:xfrm>
        </p:spPr>
        <p:txBody>
          <a:bodyPr anchor="ctr">
            <a:normAutofit/>
          </a:bodyPr>
          <a:lstStyle>
            <a:lvl1pPr marL="0" indent="0" algn="l">
              <a:buNone/>
              <a:defRPr sz="2900">
                <a:solidFill>
                  <a:srgbClr val="FFFFFF"/>
                </a:solidFill>
              </a:defRPr>
            </a:lvl1pPr>
            <a:lvl2pPr marL="503972" indent="0" algn="ctr">
              <a:buNone/>
            </a:lvl2pPr>
            <a:lvl3pPr marL="1007943" indent="0" algn="ctr">
              <a:buNone/>
            </a:lvl3pPr>
            <a:lvl4pPr marL="1511915" indent="0" algn="ctr">
              <a:buNone/>
            </a:lvl4pPr>
            <a:lvl5pPr marL="2015886" indent="0" algn="ctr">
              <a:buNone/>
            </a:lvl5pPr>
            <a:lvl6pPr marL="2519858" indent="0" algn="ctr">
              <a:buNone/>
            </a:lvl6pPr>
            <a:lvl7pPr marL="3023829" indent="0" algn="ctr">
              <a:buNone/>
            </a:lvl7pPr>
            <a:lvl8pPr marL="3527801" indent="0" algn="ctr">
              <a:buNone/>
            </a:lvl8pPr>
            <a:lvl9pPr marL="4031772" indent="0" algn="ctr">
              <a:buNone/>
            </a:lvl9pPr>
          </a:lstStyle>
          <a:p>
            <a:r>
              <a:rPr kumimoji="0" lang="de-DE"/>
              <a:t>Formatvorlage des Untertitelmasters durch Klicken bearbeiten</a:t>
            </a:r>
            <a:endParaRPr kumimoji="0" lang="en-US"/>
          </a:p>
        </p:txBody>
      </p:sp>
      <p:sp>
        <p:nvSpPr>
          <p:cNvPr id="28" name="Datumsplatzhalter 27"/>
          <p:cNvSpPr>
            <a:spLocks noGrp="1"/>
          </p:cNvSpPr>
          <p:nvPr>
            <p:ph type="dt" sz="half" idx="10"/>
          </p:nvPr>
        </p:nvSpPr>
        <p:spPr>
          <a:xfrm>
            <a:off x="84005" y="6689617"/>
            <a:ext cx="2268141" cy="755968"/>
          </a:xfrm>
        </p:spPr>
        <p:txBody>
          <a:bodyPr>
            <a:noAutofit/>
          </a:bodyPr>
          <a:lstStyle>
            <a:lvl1pPr algn="ctr">
              <a:defRPr sz="2200">
                <a:solidFill>
                  <a:srgbClr val="FFFFFF"/>
                </a:solidFill>
              </a:defRPr>
            </a:lvl1pPr>
          </a:lstStyle>
          <a:p>
            <a:r>
              <a:rPr lang="de-DE" sz="1400"/>
              <a:t>&lt;Datum/Uhrzeit&gt;</a:t>
            </a:r>
            <a:endParaRPr lang="de-DE"/>
          </a:p>
        </p:txBody>
      </p:sp>
      <p:sp>
        <p:nvSpPr>
          <p:cNvPr id="17" name="Fußzeilenplatzhalter 16"/>
          <p:cNvSpPr>
            <a:spLocks noGrp="1"/>
          </p:cNvSpPr>
          <p:nvPr>
            <p:ph type="ftr" sz="quarter" idx="11"/>
          </p:nvPr>
        </p:nvSpPr>
        <p:spPr>
          <a:xfrm>
            <a:off x="2299001" y="260740"/>
            <a:ext cx="6468401" cy="402483"/>
          </a:xfrm>
        </p:spPr>
        <p:txBody>
          <a:bodyPr/>
          <a:lstStyle>
            <a:lvl1pPr algn="r">
              <a:defRPr>
                <a:solidFill>
                  <a:schemeClr val="tx2"/>
                </a:solidFill>
              </a:defRPr>
            </a:lvl1pPr>
          </a:lstStyle>
          <a:p>
            <a:pPr algn="ctr"/>
            <a:r>
              <a:rPr lang="de-DE" sz="1400"/>
              <a:t>&lt;Fußzeile&gt;</a:t>
            </a:r>
            <a:endParaRPr lang="de-DE"/>
          </a:p>
        </p:txBody>
      </p:sp>
      <p:sp>
        <p:nvSpPr>
          <p:cNvPr id="29" name="Foliennummernplatzhalter 28"/>
          <p:cNvSpPr>
            <a:spLocks noGrp="1"/>
          </p:cNvSpPr>
          <p:nvPr>
            <p:ph type="sldNum" sz="quarter" idx="12"/>
          </p:nvPr>
        </p:nvSpPr>
        <p:spPr>
          <a:xfrm>
            <a:off x="8820547" y="251989"/>
            <a:ext cx="924057" cy="419982"/>
          </a:xfrm>
        </p:spPr>
        <p:txBody>
          <a:bodyPr/>
          <a:lstStyle>
            <a:lvl1pPr>
              <a:defRPr>
                <a:solidFill>
                  <a:schemeClr val="tx2"/>
                </a:solidFill>
              </a:defRPr>
            </a:lvl1pPr>
          </a:lstStyle>
          <a:p>
            <a:pPr algn="r"/>
            <a:fld id="{11612171-5131-4161-9121-71D1E19191A1}" type="slidenum">
              <a:rPr lang="de-DE" sz="1400" smtClean="0"/>
              <a:t>‹Nr.›</a:t>
            </a:fld>
            <a:endParaRPr lang="de-DE"/>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4" name="Datumsplatzhalter 3"/>
          <p:cNvSpPr>
            <a:spLocks noGrp="1"/>
          </p:cNvSpPr>
          <p:nvPr>
            <p:ph type="dt" sz="half" idx="10"/>
          </p:nvPr>
        </p:nvSpPr>
        <p:spPr/>
        <p:txBody>
          <a:bodyPr/>
          <a:lstStyle/>
          <a:p>
            <a:r>
              <a:rPr lang="de-DE" sz="1400"/>
              <a:t>&lt;Datum/Uhrzeit&gt;</a:t>
            </a:r>
            <a:endParaRPr lang="de-DE"/>
          </a:p>
        </p:txBody>
      </p:sp>
      <p:sp>
        <p:nvSpPr>
          <p:cNvPr id="5" name="Fußzeilenplatzhalter 4"/>
          <p:cNvSpPr>
            <a:spLocks noGrp="1"/>
          </p:cNvSpPr>
          <p:nvPr>
            <p:ph type="ftr" sz="quarter" idx="11"/>
          </p:nvPr>
        </p:nvSpPr>
        <p:spPr/>
        <p:txBody>
          <a:bodyPr/>
          <a:lstStyle/>
          <a:p>
            <a:pPr algn="ctr"/>
            <a:r>
              <a:rPr lang="de-DE" sz="1400"/>
              <a:t>&lt;Fußzeile&gt;</a:t>
            </a:r>
            <a:endParaRPr lang="de-DE"/>
          </a:p>
        </p:txBody>
      </p:sp>
      <p:sp>
        <p:nvSpPr>
          <p:cNvPr id="6" name="Foliennummernplatzhalter 5"/>
          <p:cNvSpPr>
            <a:spLocks noGrp="1"/>
          </p:cNvSpPr>
          <p:nvPr>
            <p:ph type="sldNum" sz="quarter" idx="12"/>
          </p:nvPr>
        </p:nvSpPr>
        <p:spPr/>
        <p:txBody>
          <a:bodyPr/>
          <a:lstStyle/>
          <a:p>
            <a:pPr algn="r"/>
            <a:fld id="{11612171-5131-4161-9121-71D1E19191A1}" type="slidenum">
              <a:rPr lang="de-DE" sz="1400" smtClean="0"/>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bg>
      <p:bgRef idx="1001">
        <a:schemeClr val="bg1"/>
      </p:bgRef>
    </p:bg>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224448" y="671972"/>
            <a:ext cx="2268141" cy="6080989"/>
          </a:xfrm>
        </p:spPr>
        <p:txBody>
          <a:bodyPr vert="eaVert"/>
          <a:lstStyle/>
          <a:p>
            <a:r>
              <a:rPr kumimoji="0" lang="de-DE"/>
              <a:t>Titelmasterformat durch Klicken bearbeiten</a:t>
            </a:r>
            <a:endParaRPr kumimoji="0" lang="en-US"/>
          </a:p>
        </p:txBody>
      </p:sp>
      <p:sp>
        <p:nvSpPr>
          <p:cNvPr id="3" name="Vertikaler Textplatzhalter 2"/>
          <p:cNvSpPr>
            <a:spLocks noGrp="1"/>
          </p:cNvSpPr>
          <p:nvPr>
            <p:ph type="body" orient="vert" idx="1"/>
          </p:nvPr>
        </p:nvSpPr>
        <p:spPr>
          <a:xfrm>
            <a:off x="504031" y="671971"/>
            <a:ext cx="6132380" cy="6080990"/>
          </a:xfrm>
        </p:spPr>
        <p:txBody>
          <a:bodyPr vert="eaVert"/>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4" name="Datumsplatzhalter 3"/>
          <p:cNvSpPr>
            <a:spLocks noGrp="1"/>
          </p:cNvSpPr>
          <p:nvPr>
            <p:ph type="dt" sz="half" idx="10"/>
          </p:nvPr>
        </p:nvSpPr>
        <p:spPr>
          <a:xfrm>
            <a:off x="7224448" y="6887706"/>
            <a:ext cx="2436151" cy="402483"/>
          </a:xfrm>
        </p:spPr>
        <p:txBody>
          <a:bodyPr/>
          <a:lstStyle/>
          <a:p>
            <a:r>
              <a:rPr lang="de-DE" sz="1400"/>
              <a:t>&lt;Datum/Uhrzeit&gt;</a:t>
            </a:r>
            <a:endParaRPr lang="de-DE"/>
          </a:p>
        </p:txBody>
      </p:sp>
      <p:sp>
        <p:nvSpPr>
          <p:cNvPr id="5" name="Fußzeilenplatzhalter 4"/>
          <p:cNvSpPr>
            <a:spLocks noGrp="1"/>
          </p:cNvSpPr>
          <p:nvPr>
            <p:ph type="ftr" sz="quarter" idx="11"/>
          </p:nvPr>
        </p:nvSpPr>
        <p:spPr>
          <a:xfrm>
            <a:off x="504033" y="6887492"/>
            <a:ext cx="6144378" cy="402483"/>
          </a:xfrm>
        </p:spPr>
        <p:txBody>
          <a:bodyPr/>
          <a:lstStyle/>
          <a:p>
            <a:pPr algn="ctr"/>
            <a:r>
              <a:rPr lang="de-DE" sz="1400"/>
              <a:t>&lt;Fußzeile&gt;</a:t>
            </a:r>
            <a:endParaRPr lang="de-DE"/>
          </a:p>
        </p:txBody>
      </p:sp>
      <p:sp>
        <p:nvSpPr>
          <p:cNvPr id="7" name="Rechteck 6"/>
          <p:cNvSpPr/>
          <p:nvPr/>
        </p:nvSpPr>
        <p:spPr bwMode="white">
          <a:xfrm>
            <a:off x="6720767" y="0"/>
            <a:ext cx="352822" cy="7559675"/>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00794" tIns="50397" rIns="100794" bIns="50397" rtlCol="0" anchor="ctr"/>
          <a:lstStyle/>
          <a:p>
            <a:pPr algn="ctr" eaLnBrk="1" latinLnBrk="0" hangingPunct="1"/>
            <a:endParaRPr kumimoji="0" lang="en-US"/>
          </a:p>
        </p:txBody>
      </p:sp>
      <p:sp>
        <p:nvSpPr>
          <p:cNvPr id="8" name="Rechteck 7"/>
          <p:cNvSpPr/>
          <p:nvPr/>
        </p:nvSpPr>
        <p:spPr>
          <a:xfrm>
            <a:off x="6771170" y="671971"/>
            <a:ext cx="252016" cy="6887704"/>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00794" tIns="50397" rIns="100794" bIns="50397" rtlCol="0" anchor="ctr"/>
          <a:lstStyle/>
          <a:p>
            <a:pPr algn="ctr" eaLnBrk="1" latinLnBrk="0" hangingPunct="1"/>
            <a:endParaRPr kumimoji="0" lang="en-US"/>
          </a:p>
        </p:txBody>
      </p:sp>
      <p:sp>
        <p:nvSpPr>
          <p:cNvPr id="9" name="Rechteck 8"/>
          <p:cNvSpPr/>
          <p:nvPr/>
        </p:nvSpPr>
        <p:spPr>
          <a:xfrm>
            <a:off x="6771170" y="0"/>
            <a:ext cx="252016" cy="587975"/>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100794" tIns="50397" rIns="100794" bIns="50397" rtlCol="0" anchor="ctr"/>
          <a:lstStyle/>
          <a:p>
            <a:pPr algn="ctr" eaLnBrk="1" latinLnBrk="0" hangingPunct="1"/>
            <a:endParaRPr kumimoji="0" lang="en-US"/>
          </a:p>
        </p:txBody>
      </p:sp>
      <p:sp>
        <p:nvSpPr>
          <p:cNvPr id="6" name="Foliennummernplatzhalter 5"/>
          <p:cNvSpPr>
            <a:spLocks noGrp="1"/>
          </p:cNvSpPr>
          <p:nvPr>
            <p:ph type="sldNum" sz="quarter" idx="12"/>
          </p:nvPr>
        </p:nvSpPr>
        <p:spPr>
          <a:xfrm rot="5400000">
            <a:off x="6603191" y="159228"/>
            <a:ext cx="587975" cy="269518"/>
          </a:xfrm>
        </p:spPr>
        <p:txBody>
          <a:bodyPr/>
          <a:lstStyle/>
          <a:p>
            <a:pPr algn="r"/>
            <a:fld id="{11612171-5131-4161-9121-71D1E19191A1}" type="slidenum">
              <a:rPr lang="de-DE" sz="1400" smtClean="0"/>
              <a:t>‹Nr.›</a:t>
            </a:fld>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04001" y="337321"/>
            <a:ext cx="9071640" cy="1262520"/>
          </a:xfrm>
          <a:prstGeom prst="rect">
            <a:avLst/>
          </a:prstGeom>
        </p:spPr>
        <p:txBody>
          <a:bodyPr wrap="none" lIns="0" tIns="0" rIns="0" bIns="0" anchor="ctr"/>
          <a:lstStyle/>
          <a:p>
            <a:pPr algn="ctr"/>
            <a:endParaRPr/>
          </a:p>
        </p:txBody>
      </p:sp>
      <p:sp>
        <p:nvSpPr>
          <p:cNvPr id="6" name="PlaceHolder 2"/>
          <p:cNvSpPr>
            <a:spLocks noGrp="1"/>
          </p:cNvSpPr>
          <p:nvPr>
            <p:ph type="subTitle"/>
          </p:nvPr>
        </p:nvSpPr>
        <p:spPr>
          <a:xfrm>
            <a:off x="504001" y="1769040"/>
            <a:ext cx="9071640" cy="4385160"/>
          </a:xfrm>
          <a:prstGeom prst="rect">
            <a:avLst/>
          </a:prstGeom>
        </p:spPr>
        <p:txBody>
          <a:bodyPr wrap="none" lIns="0" tIns="0" rIns="0" bIns="0" anchor="ctr"/>
          <a:lstStyle/>
          <a:p>
            <a:pPr algn="ct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675402" y="251989"/>
            <a:ext cx="8988557" cy="1091953"/>
          </a:xfrm>
        </p:spPr>
        <p:txBody>
          <a:bodyPr/>
          <a:lstStyle/>
          <a:p>
            <a:r>
              <a:rPr kumimoji="0" lang="de-DE"/>
              <a:t>Titelmasterformat durch Klicken bearbeiten</a:t>
            </a:r>
            <a:endParaRPr kumimoji="0" lang="en-US"/>
          </a:p>
        </p:txBody>
      </p:sp>
      <p:sp>
        <p:nvSpPr>
          <p:cNvPr id="4" name="Datumsplatzhalter 3"/>
          <p:cNvSpPr>
            <a:spLocks noGrp="1"/>
          </p:cNvSpPr>
          <p:nvPr>
            <p:ph type="dt" sz="half" idx="10"/>
          </p:nvPr>
        </p:nvSpPr>
        <p:spPr/>
        <p:txBody>
          <a:bodyPr/>
          <a:lstStyle/>
          <a:p>
            <a:r>
              <a:rPr lang="de-DE" sz="1400"/>
              <a:t>&lt;Datum/Uhrzeit&gt;</a:t>
            </a:r>
            <a:endParaRPr lang="de-DE"/>
          </a:p>
        </p:txBody>
      </p:sp>
      <p:sp>
        <p:nvSpPr>
          <p:cNvPr id="5" name="Fußzeilenplatzhalter 4"/>
          <p:cNvSpPr>
            <a:spLocks noGrp="1"/>
          </p:cNvSpPr>
          <p:nvPr>
            <p:ph type="ftr" sz="quarter" idx="11"/>
          </p:nvPr>
        </p:nvSpPr>
        <p:spPr/>
        <p:txBody>
          <a:bodyPr/>
          <a:lstStyle/>
          <a:p>
            <a:pPr algn="ctr"/>
            <a:r>
              <a:rPr lang="de-DE" sz="1400"/>
              <a:t>&lt;Fußzeile&gt;</a:t>
            </a:r>
            <a:endParaRPr lang="de-DE"/>
          </a:p>
        </p:txBody>
      </p:sp>
      <p:sp>
        <p:nvSpPr>
          <p:cNvPr id="6" name="Foliennummernplatzhalter 5"/>
          <p:cNvSpPr>
            <a:spLocks noGrp="1"/>
          </p:cNvSpPr>
          <p:nvPr>
            <p:ph type="sldNum" sz="quarter" idx="12"/>
          </p:nvPr>
        </p:nvSpPr>
        <p:spPr/>
        <p:txBody>
          <a:bodyPr/>
          <a:lstStyle>
            <a:lvl1pPr>
              <a:defRPr>
                <a:solidFill>
                  <a:srgbClr val="FFFFFF"/>
                </a:solidFill>
              </a:defRPr>
            </a:lvl1pPr>
          </a:lstStyle>
          <a:p>
            <a:pPr algn="r"/>
            <a:fld id="{11612171-5131-4161-9121-71D1E19191A1}" type="slidenum">
              <a:rPr lang="de-DE" sz="1400" smtClean="0"/>
              <a:t>‹Nr.›</a:t>
            </a:fld>
            <a:endParaRPr lang="de-DE"/>
          </a:p>
        </p:txBody>
      </p:sp>
      <p:sp>
        <p:nvSpPr>
          <p:cNvPr id="8" name="Inhaltsplatzhalter 7"/>
          <p:cNvSpPr>
            <a:spLocks noGrp="1"/>
          </p:cNvSpPr>
          <p:nvPr>
            <p:ph sz="quarter" idx="1"/>
          </p:nvPr>
        </p:nvSpPr>
        <p:spPr>
          <a:xfrm>
            <a:off x="675402" y="1763924"/>
            <a:ext cx="8988557" cy="4955787"/>
          </a:xfrm>
        </p:spPr>
        <p:txBody>
          <a:bodyPr/>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Ref idx="1003">
        <a:schemeClr val="bg1"/>
      </p:bgRef>
    </p:bg>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1512095" y="3023870"/>
            <a:ext cx="7852737" cy="1844421"/>
          </a:xfrm>
        </p:spPr>
        <p:txBody>
          <a:bodyPr anchor="t"/>
          <a:lstStyle>
            <a:lvl1pPr marL="0" indent="0">
              <a:buNone/>
              <a:defRPr sz="3100">
                <a:solidFill>
                  <a:schemeClr val="tx2"/>
                </a:solidFill>
              </a:defRPr>
            </a:lvl1pPr>
            <a:lvl2pPr>
              <a:buNone/>
              <a:defRPr sz="2000">
                <a:solidFill>
                  <a:schemeClr val="tx1">
                    <a:tint val="75000"/>
                  </a:schemeClr>
                </a:solidFill>
              </a:defRPr>
            </a:lvl2pPr>
            <a:lvl3pPr>
              <a:buNone/>
              <a:defRPr sz="1800">
                <a:solidFill>
                  <a:schemeClr val="tx1">
                    <a:tint val="75000"/>
                  </a:schemeClr>
                </a:solidFill>
              </a:defRPr>
            </a:lvl3pPr>
            <a:lvl4pPr>
              <a:buNone/>
              <a:defRPr sz="1500">
                <a:solidFill>
                  <a:schemeClr val="tx1">
                    <a:tint val="75000"/>
                  </a:schemeClr>
                </a:solidFill>
              </a:defRPr>
            </a:lvl4pPr>
            <a:lvl5pPr>
              <a:buNone/>
              <a:defRPr sz="1500">
                <a:solidFill>
                  <a:schemeClr val="tx1">
                    <a:tint val="75000"/>
                  </a:schemeClr>
                </a:solidFill>
              </a:defRPr>
            </a:lvl5pPr>
          </a:lstStyle>
          <a:p>
            <a:pPr lvl="0" eaLnBrk="1" latinLnBrk="0" hangingPunct="1"/>
            <a:r>
              <a:rPr kumimoji="0" lang="de-DE"/>
              <a:t>Textmasterformat bearbeiten</a:t>
            </a:r>
          </a:p>
        </p:txBody>
      </p:sp>
      <p:sp>
        <p:nvSpPr>
          <p:cNvPr id="7" name="Rechteck 6"/>
          <p:cNvSpPr/>
          <p:nvPr/>
        </p:nvSpPr>
        <p:spPr bwMode="white">
          <a:xfrm>
            <a:off x="0" y="1679928"/>
            <a:ext cx="10080625" cy="125994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eaLnBrk="1" latinLnBrk="0" hangingPunct="1"/>
            <a:endParaRPr kumimoji="0" lang="en-US"/>
          </a:p>
        </p:txBody>
      </p:sp>
      <p:sp>
        <p:nvSpPr>
          <p:cNvPr id="8" name="Rechteck 7"/>
          <p:cNvSpPr/>
          <p:nvPr/>
        </p:nvSpPr>
        <p:spPr>
          <a:xfrm>
            <a:off x="0" y="1763924"/>
            <a:ext cx="1428089" cy="1091953"/>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eaLnBrk="1" latinLnBrk="0" hangingPunct="1"/>
            <a:endParaRPr kumimoji="0" lang="en-US"/>
          </a:p>
        </p:txBody>
      </p:sp>
      <p:sp>
        <p:nvSpPr>
          <p:cNvPr id="9" name="Rechteck 8"/>
          <p:cNvSpPr/>
          <p:nvPr/>
        </p:nvSpPr>
        <p:spPr>
          <a:xfrm>
            <a:off x="1512094" y="1763924"/>
            <a:ext cx="8568531" cy="1091953"/>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eaLnBrk="1" latinLnBrk="0" hangingPunct="1"/>
            <a:endParaRPr kumimoji="0" lang="en-US"/>
          </a:p>
        </p:txBody>
      </p:sp>
      <p:sp>
        <p:nvSpPr>
          <p:cNvPr id="2" name="Titel 1"/>
          <p:cNvSpPr>
            <a:spLocks noGrp="1"/>
          </p:cNvSpPr>
          <p:nvPr>
            <p:ph type="title"/>
          </p:nvPr>
        </p:nvSpPr>
        <p:spPr>
          <a:xfrm>
            <a:off x="1512094" y="1763924"/>
            <a:ext cx="8400521" cy="1091953"/>
          </a:xfrm>
        </p:spPr>
        <p:txBody>
          <a:bodyPr/>
          <a:lstStyle>
            <a:lvl1pPr algn="l">
              <a:buNone/>
              <a:defRPr sz="4900" b="0" cap="none">
                <a:solidFill>
                  <a:srgbClr val="FFFFFF"/>
                </a:solidFill>
              </a:defRPr>
            </a:lvl1pPr>
          </a:lstStyle>
          <a:p>
            <a:r>
              <a:rPr kumimoji="0" lang="de-DE"/>
              <a:t>Titelmasterformat durch Klicken bearbeiten</a:t>
            </a:r>
            <a:endParaRPr kumimoji="0" lang="en-US"/>
          </a:p>
        </p:txBody>
      </p:sp>
      <p:sp>
        <p:nvSpPr>
          <p:cNvPr id="12" name="Datumsplatzhalter 11"/>
          <p:cNvSpPr>
            <a:spLocks noGrp="1"/>
          </p:cNvSpPr>
          <p:nvPr>
            <p:ph type="dt" sz="half" idx="10"/>
          </p:nvPr>
        </p:nvSpPr>
        <p:spPr/>
        <p:txBody>
          <a:bodyPr/>
          <a:lstStyle/>
          <a:p>
            <a:r>
              <a:rPr lang="de-DE" sz="1400"/>
              <a:t>&lt;Datum/Uhrzeit&gt;</a:t>
            </a:r>
            <a:endParaRPr lang="de-DE"/>
          </a:p>
        </p:txBody>
      </p:sp>
      <p:sp>
        <p:nvSpPr>
          <p:cNvPr id="13" name="Foliennummernplatzhalter 12"/>
          <p:cNvSpPr>
            <a:spLocks noGrp="1"/>
          </p:cNvSpPr>
          <p:nvPr>
            <p:ph type="sldNum" sz="quarter" idx="11"/>
          </p:nvPr>
        </p:nvSpPr>
        <p:spPr>
          <a:xfrm>
            <a:off x="0" y="1931917"/>
            <a:ext cx="1428089" cy="773468"/>
          </a:xfrm>
        </p:spPr>
        <p:txBody>
          <a:bodyPr>
            <a:noAutofit/>
          </a:bodyPr>
          <a:lstStyle>
            <a:lvl1pPr>
              <a:defRPr sz="2600">
                <a:solidFill>
                  <a:srgbClr val="FFFFFF"/>
                </a:solidFill>
              </a:defRPr>
            </a:lvl1pPr>
          </a:lstStyle>
          <a:p>
            <a:pPr algn="r"/>
            <a:fld id="{11612171-5131-4161-9121-71D1E19191A1}" type="slidenum">
              <a:rPr lang="de-DE" sz="1400" smtClean="0"/>
              <a:t>‹Nr.›</a:t>
            </a:fld>
            <a:endParaRPr lang="de-DE"/>
          </a:p>
        </p:txBody>
      </p:sp>
      <p:sp>
        <p:nvSpPr>
          <p:cNvPr id="14" name="Fußzeilenplatzhalter 13"/>
          <p:cNvSpPr>
            <a:spLocks noGrp="1"/>
          </p:cNvSpPr>
          <p:nvPr>
            <p:ph type="ftr" sz="quarter" idx="12"/>
          </p:nvPr>
        </p:nvSpPr>
        <p:spPr/>
        <p:txBody>
          <a:bodyPr/>
          <a:lstStyle/>
          <a:p>
            <a:pPr algn="ctr"/>
            <a:r>
              <a:rPr lang="de-DE" sz="1400"/>
              <a:t>&lt;Fußzeile&gt;</a:t>
            </a:r>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a:t>Titelmasterformat durch Klicken bearbeiten</a:t>
            </a:r>
            <a:endParaRPr kumimoji="0" lang="en-US"/>
          </a:p>
        </p:txBody>
      </p:sp>
      <p:sp>
        <p:nvSpPr>
          <p:cNvPr id="9" name="Inhaltsplatzhalter 8"/>
          <p:cNvSpPr>
            <a:spLocks noGrp="1"/>
          </p:cNvSpPr>
          <p:nvPr>
            <p:ph sz="quarter" idx="1"/>
          </p:nvPr>
        </p:nvSpPr>
        <p:spPr>
          <a:xfrm>
            <a:off x="672041" y="1752203"/>
            <a:ext cx="4284266" cy="5039783"/>
          </a:xfrm>
        </p:spPr>
        <p:txBody>
          <a:bodyPr/>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11" name="Inhaltsplatzhalter 10"/>
          <p:cNvSpPr>
            <a:spLocks noGrp="1"/>
          </p:cNvSpPr>
          <p:nvPr>
            <p:ph sz="quarter" idx="2"/>
          </p:nvPr>
        </p:nvSpPr>
        <p:spPr>
          <a:xfrm>
            <a:off x="5341167" y="1752203"/>
            <a:ext cx="4284266" cy="5039783"/>
          </a:xfrm>
        </p:spPr>
        <p:txBody>
          <a:bodyPr/>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8" name="Datumsplatzhalter 7"/>
          <p:cNvSpPr>
            <a:spLocks noGrp="1"/>
          </p:cNvSpPr>
          <p:nvPr>
            <p:ph type="dt" sz="half" idx="15"/>
          </p:nvPr>
        </p:nvSpPr>
        <p:spPr/>
        <p:txBody>
          <a:bodyPr rtlCol="0"/>
          <a:lstStyle/>
          <a:p>
            <a:r>
              <a:rPr lang="de-DE" sz="1400"/>
              <a:t>&lt;Datum/Uhrzeit&gt;</a:t>
            </a:r>
            <a:endParaRPr lang="de-DE"/>
          </a:p>
        </p:txBody>
      </p:sp>
      <p:sp>
        <p:nvSpPr>
          <p:cNvPr id="10" name="Foliennummernplatzhalter 9"/>
          <p:cNvSpPr>
            <a:spLocks noGrp="1"/>
          </p:cNvSpPr>
          <p:nvPr>
            <p:ph type="sldNum" sz="quarter" idx="16"/>
          </p:nvPr>
        </p:nvSpPr>
        <p:spPr/>
        <p:txBody>
          <a:bodyPr rtlCol="0"/>
          <a:lstStyle/>
          <a:p>
            <a:pPr algn="r"/>
            <a:fld id="{11612171-5131-4161-9121-71D1E19191A1}" type="slidenum">
              <a:rPr lang="de-DE" sz="1400" smtClean="0"/>
              <a:t>‹Nr.›</a:t>
            </a:fld>
            <a:endParaRPr lang="de-DE"/>
          </a:p>
        </p:txBody>
      </p:sp>
      <p:sp>
        <p:nvSpPr>
          <p:cNvPr id="12" name="Fußzeilenplatzhalter 11"/>
          <p:cNvSpPr>
            <a:spLocks noGrp="1"/>
          </p:cNvSpPr>
          <p:nvPr>
            <p:ph type="ftr" sz="quarter" idx="17"/>
          </p:nvPr>
        </p:nvSpPr>
        <p:spPr/>
        <p:txBody>
          <a:bodyPr rtlCol="0"/>
          <a:lstStyle/>
          <a:p>
            <a:pPr algn="ctr"/>
            <a:r>
              <a:rPr lang="de-DE" sz="1400"/>
              <a:t>&lt;Fußzeile&gt;</a:t>
            </a:r>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588037" y="300987"/>
            <a:ext cx="8988557" cy="958959"/>
          </a:xfrm>
        </p:spPr>
        <p:txBody>
          <a:bodyPr anchor="ctr"/>
          <a:lstStyle>
            <a:lvl1pPr>
              <a:defRPr/>
            </a:lvl1pPr>
          </a:lstStyle>
          <a:p>
            <a:r>
              <a:rPr kumimoji="0" lang="de-DE"/>
              <a:t>Titelmasterformat durch Klicken bearbeiten</a:t>
            </a:r>
            <a:endParaRPr kumimoji="0" lang="en-US"/>
          </a:p>
        </p:txBody>
      </p:sp>
      <p:sp>
        <p:nvSpPr>
          <p:cNvPr id="11" name="Inhaltsplatzhalter 10"/>
          <p:cNvSpPr>
            <a:spLocks noGrp="1"/>
          </p:cNvSpPr>
          <p:nvPr>
            <p:ph sz="quarter" idx="2"/>
          </p:nvPr>
        </p:nvSpPr>
        <p:spPr>
          <a:xfrm>
            <a:off x="672041" y="2687885"/>
            <a:ext cx="4284266" cy="3947830"/>
          </a:xfrm>
        </p:spPr>
        <p:txBody>
          <a:bodyPr/>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13" name="Inhaltsplatzhalter 12"/>
          <p:cNvSpPr>
            <a:spLocks noGrp="1"/>
          </p:cNvSpPr>
          <p:nvPr>
            <p:ph sz="quarter" idx="4"/>
          </p:nvPr>
        </p:nvSpPr>
        <p:spPr>
          <a:xfrm>
            <a:off x="5292328" y="2687885"/>
            <a:ext cx="4284266" cy="3947830"/>
          </a:xfrm>
        </p:spPr>
        <p:txBody>
          <a:bodyPr/>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10" name="Datumsplatzhalter 9"/>
          <p:cNvSpPr>
            <a:spLocks noGrp="1"/>
          </p:cNvSpPr>
          <p:nvPr>
            <p:ph type="dt" sz="half" idx="15"/>
          </p:nvPr>
        </p:nvSpPr>
        <p:spPr/>
        <p:txBody>
          <a:bodyPr rtlCol="0"/>
          <a:lstStyle/>
          <a:p>
            <a:r>
              <a:rPr lang="de-DE" sz="1400"/>
              <a:t>&lt;Datum/Uhrzeit&gt;</a:t>
            </a:r>
            <a:endParaRPr lang="de-DE"/>
          </a:p>
        </p:txBody>
      </p:sp>
      <p:sp>
        <p:nvSpPr>
          <p:cNvPr id="12" name="Foliennummernplatzhalter 11"/>
          <p:cNvSpPr>
            <a:spLocks noGrp="1"/>
          </p:cNvSpPr>
          <p:nvPr>
            <p:ph type="sldNum" sz="quarter" idx="16"/>
          </p:nvPr>
        </p:nvSpPr>
        <p:spPr/>
        <p:txBody>
          <a:bodyPr rtlCol="0"/>
          <a:lstStyle/>
          <a:p>
            <a:pPr algn="r"/>
            <a:fld id="{11612171-5131-4161-9121-71D1E19191A1}" type="slidenum">
              <a:rPr lang="de-DE" sz="1400" smtClean="0"/>
              <a:t>‹Nr.›</a:t>
            </a:fld>
            <a:endParaRPr lang="de-DE"/>
          </a:p>
        </p:txBody>
      </p:sp>
      <p:sp>
        <p:nvSpPr>
          <p:cNvPr id="14" name="Fußzeilenplatzhalter 13"/>
          <p:cNvSpPr>
            <a:spLocks noGrp="1"/>
          </p:cNvSpPr>
          <p:nvPr>
            <p:ph type="ftr" sz="quarter" idx="17"/>
          </p:nvPr>
        </p:nvSpPr>
        <p:spPr/>
        <p:txBody>
          <a:bodyPr rtlCol="0"/>
          <a:lstStyle/>
          <a:p>
            <a:pPr algn="ctr"/>
            <a:r>
              <a:rPr lang="de-DE" sz="1400"/>
              <a:t>&lt;Fußzeile&gt;</a:t>
            </a:r>
            <a:endParaRPr lang="de-DE"/>
          </a:p>
        </p:txBody>
      </p:sp>
      <p:sp>
        <p:nvSpPr>
          <p:cNvPr id="16" name="Textplatzhalter 15"/>
          <p:cNvSpPr>
            <a:spLocks noGrp="1"/>
          </p:cNvSpPr>
          <p:nvPr>
            <p:ph type="body" sz="quarter" idx="1"/>
          </p:nvPr>
        </p:nvSpPr>
        <p:spPr>
          <a:xfrm>
            <a:off x="672041" y="1931917"/>
            <a:ext cx="4284266" cy="705570"/>
          </a:xfrm>
          <a:solidFill>
            <a:schemeClr val="accent2"/>
          </a:solidFill>
        </p:spPr>
        <p:txBody>
          <a:bodyPr rtlCol="0" anchor="ctr"/>
          <a:lstStyle>
            <a:lvl1pPr marL="0" indent="0">
              <a:buFontTx/>
              <a:buNone/>
              <a:defRPr sz="2200" b="1">
                <a:solidFill>
                  <a:srgbClr val="FFFFFF"/>
                </a:solidFill>
              </a:defRPr>
            </a:lvl1pPr>
          </a:lstStyle>
          <a:p>
            <a:pPr lvl="0" eaLnBrk="1" latinLnBrk="0" hangingPunct="1"/>
            <a:r>
              <a:rPr kumimoji="0" lang="de-DE"/>
              <a:t>Textmasterformat bearbeiten</a:t>
            </a:r>
          </a:p>
        </p:txBody>
      </p:sp>
      <p:sp>
        <p:nvSpPr>
          <p:cNvPr id="15" name="Textplatzhalter 14"/>
          <p:cNvSpPr>
            <a:spLocks noGrp="1"/>
          </p:cNvSpPr>
          <p:nvPr>
            <p:ph type="body" sz="quarter" idx="3"/>
          </p:nvPr>
        </p:nvSpPr>
        <p:spPr>
          <a:xfrm>
            <a:off x="5292328" y="1931917"/>
            <a:ext cx="4284266" cy="705570"/>
          </a:xfrm>
          <a:solidFill>
            <a:schemeClr val="accent4"/>
          </a:solidFill>
        </p:spPr>
        <p:txBody>
          <a:bodyPr rtlCol="0" anchor="ctr"/>
          <a:lstStyle>
            <a:lvl1pPr marL="0" indent="0">
              <a:buFontTx/>
              <a:buNone/>
              <a:defRPr sz="2200" b="1">
                <a:solidFill>
                  <a:srgbClr val="FFFFFF"/>
                </a:solidFill>
              </a:defRPr>
            </a:lvl1pPr>
          </a:lstStyle>
          <a:p>
            <a:pPr lvl="0" eaLnBrk="1" latinLnBrk="0" hangingPunct="1"/>
            <a:r>
              <a:rPr kumimoji="0" lang="de-DE"/>
              <a:t>Textmasterformat bearbeiten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a:t>Titelmasterformat durch Klicken bearbeiten</a:t>
            </a:r>
            <a:endParaRPr kumimoji="0" lang="en-US"/>
          </a:p>
        </p:txBody>
      </p:sp>
      <p:sp>
        <p:nvSpPr>
          <p:cNvPr id="3" name="Datumsplatzhalter 2"/>
          <p:cNvSpPr>
            <a:spLocks noGrp="1"/>
          </p:cNvSpPr>
          <p:nvPr>
            <p:ph type="dt" sz="half" idx="10"/>
          </p:nvPr>
        </p:nvSpPr>
        <p:spPr/>
        <p:txBody>
          <a:bodyPr/>
          <a:lstStyle/>
          <a:p>
            <a:r>
              <a:rPr lang="de-DE" sz="1400"/>
              <a:t>&lt;Datum/Uhrzeit&gt;</a:t>
            </a:r>
            <a:endParaRPr lang="de-DE"/>
          </a:p>
        </p:txBody>
      </p:sp>
      <p:sp>
        <p:nvSpPr>
          <p:cNvPr id="4" name="Fußzeilenplatzhalter 3"/>
          <p:cNvSpPr>
            <a:spLocks noGrp="1"/>
          </p:cNvSpPr>
          <p:nvPr>
            <p:ph type="ftr" sz="quarter" idx="11"/>
          </p:nvPr>
        </p:nvSpPr>
        <p:spPr/>
        <p:txBody>
          <a:bodyPr/>
          <a:lstStyle/>
          <a:p>
            <a:pPr algn="ctr"/>
            <a:r>
              <a:rPr lang="de-DE" sz="1400"/>
              <a:t>&lt;Fußzeile&gt;</a:t>
            </a:r>
            <a:endParaRPr lang="de-DE"/>
          </a:p>
        </p:txBody>
      </p:sp>
      <p:sp>
        <p:nvSpPr>
          <p:cNvPr id="5" name="Foliennummernplatzhalter 4"/>
          <p:cNvSpPr>
            <a:spLocks noGrp="1"/>
          </p:cNvSpPr>
          <p:nvPr>
            <p:ph type="sldNum" sz="quarter" idx="12"/>
          </p:nvPr>
        </p:nvSpPr>
        <p:spPr/>
        <p:txBody>
          <a:bodyPr/>
          <a:lstStyle>
            <a:lvl1pPr>
              <a:defRPr>
                <a:solidFill>
                  <a:srgbClr val="FFFFFF"/>
                </a:solidFill>
              </a:defRPr>
            </a:lvl1pPr>
          </a:lstStyle>
          <a:p>
            <a:pPr algn="r"/>
            <a:fld id="{11612171-5131-4161-9121-71D1E19191A1}" type="slidenum">
              <a:rPr lang="de-DE" sz="1400" smtClean="0"/>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sz="1400"/>
              <a:t>&lt;Datum/Uhrzeit&gt;</a:t>
            </a:r>
            <a:endParaRPr lang="de-DE"/>
          </a:p>
        </p:txBody>
      </p:sp>
      <p:sp>
        <p:nvSpPr>
          <p:cNvPr id="3" name="Fußzeilenplatzhalter 2"/>
          <p:cNvSpPr>
            <a:spLocks noGrp="1"/>
          </p:cNvSpPr>
          <p:nvPr>
            <p:ph type="ftr" sz="quarter" idx="11"/>
          </p:nvPr>
        </p:nvSpPr>
        <p:spPr/>
        <p:txBody>
          <a:bodyPr/>
          <a:lstStyle/>
          <a:p>
            <a:pPr algn="ctr"/>
            <a:r>
              <a:rPr lang="de-DE" sz="1400"/>
              <a:t>&lt;Fußzeile&gt;</a:t>
            </a:r>
            <a:endParaRPr lang="de-DE"/>
          </a:p>
        </p:txBody>
      </p:sp>
      <p:sp>
        <p:nvSpPr>
          <p:cNvPr id="4" name="Foliennummernplatzhalter 3"/>
          <p:cNvSpPr>
            <a:spLocks noGrp="1"/>
          </p:cNvSpPr>
          <p:nvPr>
            <p:ph type="sldNum" sz="quarter" idx="12"/>
          </p:nvPr>
        </p:nvSpPr>
        <p:spPr>
          <a:xfrm>
            <a:off x="0" y="6887704"/>
            <a:ext cx="588036" cy="419982"/>
          </a:xfrm>
        </p:spPr>
        <p:txBody>
          <a:bodyPr/>
          <a:lstStyle>
            <a:lvl1pPr>
              <a:defRPr>
                <a:solidFill>
                  <a:schemeClr val="tx2"/>
                </a:solidFill>
              </a:defRPr>
            </a:lvl1pPr>
          </a:lstStyle>
          <a:p>
            <a:pPr algn="r"/>
            <a:fld id="{11612171-5131-4161-9121-71D1E19191A1}" type="slidenum">
              <a:rPr lang="de-DE" sz="1400" smtClean="0"/>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72042" y="300987"/>
            <a:ext cx="8904552" cy="958959"/>
          </a:xfrm>
        </p:spPr>
        <p:txBody>
          <a:bodyPr anchor="ctr"/>
          <a:lstStyle>
            <a:lvl1pPr algn="l">
              <a:buNone/>
              <a:defRPr sz="4900" b="0"/>
            </a:lvl1pPr>
          </a:lstStyle>
          <a:p>
            <a:r>
              <a:rPr kumimoji="0" lang="de-DE"/>
              <a:t>Titelmasterformat durch Klicken bearbeiten</a:t>
            </a:r>
            <a:endParaRPr kumimoji="0" lang="en-US"/>
          </a:p>
        </p:txBody>
      </p:sp>
      <p:sp>
        <p:nvSpPr>
          <p:cNvPr id="5" name="Datumsplatzhalter 4"/>
          <p:cNvSpPr>
            <a:spLocks noGrp="1"/>
          </p:cNvSpPr>
          <p:nvPr>
            <p:ph type="dt" sz="half" idx="10"/>
          </p:nvPr>
        </p:nvSpPr>
        <p:spPr/>
        <p:txBody>
          <a:bodyPr/>
          <a:lstStyle/>
          <a:p>
            <a:r>
              <a:rPr lang="de-DE" sz="1400"/>
              <a:t>&lt;Datum/Uhrzeit&gt;</a:t>
            </a:r>
            <a:endParaRPr lang="de-DE"/>
          </a:p>
        </p:txBody>
      </p:sp>
      <p:sp>
        <p:nvSpPr>
          <p:cNvPr id="6" name="Fußzeilenplatzhalter 5"/>
          <p:cNvSpPr>
            <a:spLocks noGrp="1"/>
          </p:cNvSpPr>
          <p:nvPr>
            <p:ph type="ftr" sz="quarter" idx="11"/>
          </p:nvPr>
        </p:nvSpPr>
        <p:spPr/>
        <p:txBody>
          <a:bodyPr/>
          <a:lstStyle/>
          <a:p>
            <a:pPr algn="ctr"/>
            <a:r>
              <a:rPr lang="de-DE" sz="1400"/>
              <a:t>&lt;Fußzeile&gt;</a:t>
            </a:r>
            <a:endParaRPr lang="de-DE"/>
          </a:p>
        </p:txBody>
      </p:sp>
      <p:sp>
        <p:nvSpPr>
          <p:cNvPr id="7" name="Foliennummernplatzhalter 6"/>
          <p:cNvSpPr>
            <a:spLocks noGrp="1"/>
          </p:cNvSpPr>
          <p:nvPr>
            <p:ph type="sldNum" sz="quarter" idx="12"/>
          </p:nvPr>
        </p:nvSpPr>
        <p:spPr/>
        <p:txBody>
          <a:bodyPr/>
          <a:lstStyle>
            <a:lvl1pPr>
              <a:defRPr>
                <a:solidFill>
                  <a:srgbClr val="FFFFFF"/>
                </a:solidFill>
              </a:defRPr>
            </a:lvl1pPr>
          </a:lstStyle>
          <a:p>
            <a:pPr algn="r"/>
            <a:fld id="{11612171-5131-4161-9121-71D1E19191A1}" type="slidenum">
              <a:rPr lang="de-DE" sz="1400" smtClean="0"/>
              <a:t>‹Nr.›</a:t>
            </a:fld>
            <a:endParaRPr lang="de-DE"/>
          </a:p>
        </p:txBody>
      </p:sp>
      <p:sp>
        <p:nvSpPr>
          <p:cNvPr id="3" name="Textplatzhalter 2"/>
          <p:cNvSpPr>
            <a:spLocks noGrp="1"/>
          </p:cNvSpPr>
          <p:nvPr>
            <p:ph type="body" idx="2"/>
          </p:nvPr>
        </p:nvSpPr>
        <p:spPr>
          <a:xfrm>
            <a:off x="672042" y="1931917"/>
            <a:ext cx="1764109" cy="4787794"/>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51191" tIns="201589" rIns="151191" bIns="100794"/>
          <a:lstStyle>
            <a:lvl1pPr marL="0" indent="0">
              <a:spcAft>
                <a:spcPts val="1102"/>
              </a:spcAft>
              <a:buNone/>
              <a:defRPr sz="2000"/>
            </a:lvl1pPr>
            <a:lvl2pPr>
              <a:buNone/>
              <a:defRPr sz="1300"/>
            </a:lvl2pPr>
            <a:lvl3pPr>
              <a:buNone/>
              <a:defRPr sz="1100"/>
            </a:lvl3pPr>
            <a:lvl4pPr>
              <a:buNone/>
              <a:defRPr sz="1000"/>
            </a:lvl4pPr>
            <a:lvl5pPr>
              <a:buNone/>
              <a:defRPr sz="1000"/>
            </a:lvl5pPr>
          </a:lstStyle>
          <a:p>
            <a:pPr lvl="0" eaLnBrk="1" latinLnBrk="0" hangingPunct="1"/>
            <a:r>
              <a:rPr kumimoji="0" lang="de-DE"/>
              <a:t>Textmasterformat bearbeiten</a:t>
            </a:r>
          </a:p>
        </p:txBody>
      </p:sp>
      <p:sp>
        <p:nvSpPr>
          <p:cNvPr id="9" name="Inhaltsplatzhalter 8"/>
          <p:cNvSpPr>
            <a:spLocks noGrp="1"/>
          </p:cNvSpPr>
          <p:nvPr>
            <p:ph sz="quarter" idx="1"/>
          </p:nvPr>
        </p:nvSpPr>
        <p:spPr>
          <a:xfrm>
            <a:off x="2604161" y="1931917"/>
            <a:ext cx="7056438" cy="4871791"/>
          </a:xfrm>
        </p:spPr>
        <p:txBody>
          <a:bodyPr/>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bg>
      <p:bgRef idx="1003">
        <a:schemeClr val="bg2"/>
      </p:bgRef>
    </p:bg>
    <p:spTree>
      <p:nvGrpSpPr>
        <p:cNvPr id="1" name=""/>
        <p:cNvGrpSpPr/>
        <p:nvPr/>
      </p:nvGrpSpPr>
      <p:grpSpPr>
        <a:xfrm>
          <a:off x="0" y="0"/>
          <a:ext cx="0" cy="0"/>
          <a:chOff x="0" y="0"/>
          <a:chExt cx="0" cy="0"/>
        </a:xfrm>
      </p:grpSpPr>
      <p:sp>
        <p:nvSpPr>
          <p:cNvPr id="4" name="Textplatzhalter 3"/>
          <p:cNvSpPr>
            <a:spLocks noGrp="1"/>
          </p:cNvSpPr>
          <p:nvPr>
            <p:ph type="body" sz="half" idx="2"/>
          </p:nvPr>
        </p:nvSpPr>
        <p:spPr>
          <a:xfrm>
            <a:off x="1764109" y="6047740"/>
            <a:ext cx="8064500" cy="755968"/>
          </a:xfrm>
        </p:spPr>
        <p:txBody>
          <a:bodyPr/>
          <a:lstStyle>
            <a:lvl1pPr marL="0" indent="0">
              <a:buFontTx/>
              <a:buNone/>
              <a:defRPr sz="1900"/>
            </a:lvl1pPr>
            <a:lvl2pPr>
              <a:buFontTx/>
              <a:buNone/>
              <a:defRPr sz="1300"/>
            </a:lvl2pPr>
            <a:lvl3pPr>
              <a:buFontTx/>
              <a:buNone/>
              <a:defRPr sz="1100"/>
            </a:lvl3pPr>
            <a:lvl4pPr>
              <a:buFontTx/>
              <a:buNone/>
              <a:defRPr sz="1000"/>
            </a:lvl4pPr>
            <a:lvl5pPr>
              <a:buFontTx/>
              <a:buNone/>
              <a:defRPr sz="1000"/>
            </a:lvl5pPr>
          </a:lstStyle>
          <a:p>
            <a:pPr lvl="0" eaLnBrk="1" latinLnBrk="0" hangingPunct="1"/>
            <a:r>
              <a:rPr kumimoji="0" lang="de-DE"/>
              <a:t>Textmasterformat bearbeiten</a:t>
            </a:r>
          </a:p>
        </p:txBody>
      </p:sp>
      <p:sp>
        <p:nvSpPr>
          <p:cNvPr id="8" name="Rechteck 7"/>
          <p:cNvSpPr/>
          <p:nvPr/>
        </p:nvSpPr>
        <p:spPr bwMode="white">
          <a:xfrm>
            <a:off x="-10081" y="5039783"/>
            <a:ext cx="10080625" cy="97771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eaLnBrk="1" latinLnBrk="0" hangingPunct="1"/>
            <a:endParaRPr kumimoji="0" lang="en-US"/>
          </a:p>
        </p:txBody>
      </p:sp>
      <p:sp>
        <p:nvSpPr>
          <p:cNvPr id="9" name="Rechteck 8"/>
          <p:cNvSpPr/>
          <p:nvPr/>
        </p:nvSpPr>
        <p:spPr>
          <a:xfrm>
            <a:off x="-10081" y="5140579"/>
            <a:ext cx="1612900" cy="78620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eaLnBrk="1" latinLnBrk="0" hangingPunct="1"/>
            <a:endParaRPr kumimoji="0" lang="en-US"/>
          </a:p>
        </p:txBody>
      </p:sp>
      <p:sp>
        <p:nvSpPr>
          <p:cNvPr id="10" name="Rechteck 9"/>
          <p:cNvSpPr/>
          <p:nvPr/>
        </p:nvSpPr>
        <p:spPr>
          <a:xfrm>
            <a:off x="1703626" y="5130500"/>
            <a:ext cx="8376999" cy="786206"/>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eaLnBrk="1" latinLnBrk="0" hangingPunct="1"/>
            <a:endParaRPr kumimoji="0" lang="en-US"/>
          </a:p>
        </p:txBody>
      </p:sp>
      <p:sp>
        <p:nvSpPr>
          <p:cNvPr id="2" name="Titel 1"/>
          <p:cNvSpPr>
            <a:spLocks noGrp="1"/>
          </p:cNvSpPr>
          <p:nvPr>
            <p:ph type="title"/>
          </p:nvPr>
        </p:nvSpPr>
        <p:spPr>
          <a:xfrm>
            <a:off x="1764109" y="5123779"/>
            <a:ext cx="8064500" cy="755968"/>
          </a:xfrm>
        </p:spPr>
        <p:txBody>
          <a:bodyPr anchor="ctr"/>
          <a:lstStyle>
            <a:lvl1pPr algn="l">
              <a:buNone/>
              <a:defRPr sz="3100" b="0">
                <a:solidFill>
                  <a:srgbClr val="FFFFFF"/>
                </a:solidFill>
              </a:defRPr>
            </a:lvl1pPr>
          </a:lstStyle>
          <a:p>
            <a:r>
              <a:rPr kumimoji="0" lang="de-DE"/>
              <a:t>Titelmasterformat durch Klicken bearbeiten</a:t>
            </a:r>
            <a:endParaRPr kumimoji="0" lang="en-US"/>
          </a:p>
        </p:txBody>
      </p:sp>
      <p:sp>
        <p:nvSpPr>
          <p:cNvPr id="11" name="Rechteck 10"/>
          <p:cNvSpPr/>
          <p:nvPr/>
        </p:nvSpPr>
        <p:spPr bwMode="white">
          <a:xfrm>
            <a:off x="1596099" y="0"/>
            <a:ext cx="110887" cy="756975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eaLnBrk="1" latinLnBrk="0" hangingPunct="1"/>
            <a:endParaRPr kumimoji="0" lang="en-US"/>
          </a:p>
        </p:txBody>
      </p:sp>
      <p:sp>
        <p:nvSpPr>
          <p:cNvPr id="12" name="Datumsplatzhalter 11"/>
          <p:cNvSpPr>
            <a:spLocks noGrp="1"/>
          </p:cNvSpPr>
          <p:nvPr>
            <p:ph type="dt" sz="half" idx="10"/>
          </p:nvPr>
        </p:nvSpPr>
        <p:spPr>
          <a:xfrm>
            <a:off x="6888427" y="6887704"/>
            <a:ext cx="2940182" cy="402483"/>
          </a:xfrm>
        </p:spPr>
        <p:txBody>
          <a:bodyPr rtlCol="0"/>
          <a:lstStyle/>
          <a:p>
            <a:r>
              <a:rPr lang="de-DE" sz="1400"/>
              <a:t>&lt;Datum/Uhrzeit&gt;</a:t>
            </a:r>
            <a:endParaRPr lang="de-DE"/>
          </a:p>
        </p:txBody>
      </p:sp>
      <p:sp>
        <p:nvSpPr>
          <p:cNvPr id="13" name="Foliennummernplatzhalter 12"/>
          <p:cNvSpPr>
            <a:spLocks noGrp="1"/>
          </p:cNvSpPr>
          <p:nvPr>
            <p:ph type="sldNum" sz="quarter" idx="11"/>
          </p:nvPr>
        </p:nvSpPr>
        <p:spPr>
          <a:xfrm>
            <a:off x="0" y="5144778"/>
            <a:ext cx="1596099" cy="731472"/>
          </a:xfrm>
        </p:spPr>
        <p:txBody>
          <a:bodyPr rtlCol="0"/>
          <a:lstStyle>
            <a:lvl1pPr>
              <a:defRPr sz="3100"/>
            </a:lvl1pPr>
          </a:lstStyle>
          <a:p>
            <a:pPr algn="r"/>
            <a:fld id="{11612171-5131-4161-9121-71D1E19191A1}" type="slidenum">
              <a:rPr lang="de-DE" sz="1400" smtClean="0"/>
              <a:t>‹Nr.›</a:t>
            </a:fld>
            <a:endParaRPr lang="de-DE"/>
          </a:p>
        </p:txBody>
      </p:sp>
      <p:sp>
        <p:nvSpPr>
          <p:cNvPr id="14" name="Fußzeilenplatzhalter 13"/>
          <p:cNvSpPr>
            <a:spLocks noGrp="1"/>
          </p:cNvSpPr>
          <p:nvPr>
            <p:ph type="ftr" sz="quarter" idx="12"/>
          </p:nvPr>
        </p:nvSpPr>
        <p:spPr>
          <a:xfrm>
            <a:off x="1764109" y="6887490"/>
            <a:ext cx="5040313" cy="402483"/>
          </a:xfrm>
        </p:spPr>
        <p:txBody>
          <a:bodyPr rtlCol="0"/>
          <a:lstStyle/>
          <a:p>
            <a:pPr algn="ctr"/>
            <a:r>
              <a:rPr lang="de-DE" sz="1400"/>
              <a:t>&lt;Fußzeile&gt;</a:t>
            </a:r>
            <a:endParaRPr lang="de-DE"/>
          </a:p>
        </p:txBody>
      </p:sp>
      <p:sp>
        <p:nvSpPr>
          <p:cNvPr id="3" name="Bildplatzhalter 2"/>
          <p:cNvSpPr>
            <a:spLocks noGrp="1"/>
          </p:cNvSpPr>
          <p:nvPr>
            <p:ph type="pic" idx="1"/>
          </p:nvPr>
        </p:nvSpPr>
        <p:spPr>
          <a:xfrm>
            <a:off x="1720427" y="0"/>
            <a:ext cx="8360198" cy="5036423"/>
          </a:xfrm>
          <a:solidFill>
            <a:schemeClr val="accent1">
              <a:tint val="40000"/>
            </a:schemeClr>
          </a:solidFill>
          <a:ln>
            <a:noFill/>
          </a:ln>
        </p:spPr>
        <p:txBody>
          <a:bodyPr/>
          <a:lstStyle>
            <a:lvl1pPr marL="0" indent="0">
              <a:buNone/>
              <a:defRPr sz="3500"/>
            </a:lvl1pPr>
          </a:lstStyle>
          <a:p>
            <a:r>
              <a:rPr kumimoji="0" lang="de-DE"/>
              <a:t>Bild durch Klicken auf Symbol hinzufügen</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elplatzhalter 21"/>
          <p:cNvSpPr>
            <a:spLocks noGrp="1"/>
          </p:cNvSpPr>
          <p:nvPr>
            <p:ph type="title"/>
          </p:nvPr>
        </p:nvSpPr>
        <p:spPr>
          <a:xfrm>
            <a:off x="672042" y="251989"/>
            <a:ext cx="8988557" cy="1091953"/>
          </a:xfrm>
          <a:prstGeom prst="rect">
            <a:avLst/>
          </a:prstGeom>
        </p:spPr>
        <p:txBody>
          <a:bodyPr vert="horz" lIns="100794" tIns="50397" rIns="100794" bIns="50397" anchor="ctr">
            <a:normAutofit/>
          </a:bodyPr>
          <a:lstStyle/>
          <a:p>
            <a:r>
              <a:rPr kumimoji="0" lang="de-DE"/>
              <a:t>Titelmasterformat durch Klicken bearbeiten</a:t>
            </a:r>
            <a:endParaRPr kumimoji="0" lang="en-US"/>
          </a:p>
        </p:txBody>
      </p:sp>
      <p:sp>
        <p:nvSpPr>
          <p:cNvPr id="13" name="Textplatzhalter 12"/>
          <p:cNvSpPr>
            <a:spLocks noGrp="1"/>
          </p:cNvSpPr>
          <p:nvPr>
            <p:ph type="body" idx="1"/>
          </p:nvPr>
        </p:nvSpPr>
        <p:spPr>
          <a:xfrm>
            <a:off x="675402" y="1763924"/>
            <a:ext cx="8988557" cy="4989386"/>
          </a:xfrm>
          <a:prstGeom prst="rect">
            <a:avLst/>
          </a:prstGeom>
        </p:spPr>
        <p:txBody>
          <a:bodyPr vert="horz" lIns="100794" tIns="50397" rIns="100794" bIns="50397">
            <a:normAutofit/>
          </a:bodyPr>
          <a:lstStyle/>
          <a:p>
            <a:pPr lvl="0" eaLnBrk="1" latinLnBrk="0" hangingPunct="1"/>
            <a:r>
              <a:rPr kumimoji="0" lang="de-DE"/>
              <a:t>Textmasterformat bearbeiten</a:t>
            </a:r>
          </a:p>
          <a:p>
            <a:pPr lvl="1" eaLnBrk="1" latinLnBrk="0" hangingPunct="1"/>
            <a:r>
              <a:rPr kumimoji="0" lang="de-DE"/>
              <a:t>Zweite Ebene</a:t>
            </a:r>
          </a:p>
          <a:p>
            <a:pPr lvl="2" eaLnBrk="1" latinLnBrk="0" hangingPunct="1"/>
            <a:r>
              <a:rPr kumimoji="0" lang="de-DE"/>
              <a:t>Dritte Ebene</a:t>
            </a:r>
          </a:p>
          <a:p>
            <a:pPr lvl="3" eaLnBrk="1" latinLnBrk="0" hangingPunct="1"/>
            <a:r>
              <a:rPr kumimoji="0" lang="de-DE"/>
              <a:t>Vierte Ebene</a:t>
            </a:r>
          </a:p>
          <a:p>
            <a:pPr lvl="4" eaLnBrk="1" latinLnBrk="0" hangingPunct="1"/>
            <a:r>
              <a:rPr kumimoji="0" lang="de-DE"/>
              <a:t>Fünfte Ebene</a:t>
            </a:r>
            <a:endParaRPr kumimoji="0" lang="en-US"/>
          </a:p>
        </p:txBody>
      </p:sp>
      <p:sp>
        <p:nvSpPr>
          <p:cNvPr id="14" name="Datumsplatzhalter 13"/>
          <p:cNvSpPr>
            <a:spLocks noGrp="1"/>
          </p:cNvSpPr>
          <p:nvPr>
            <p:ph type="dt" sz="half" idx="2"/>
          </p:nvPr>
        </p:nvSpPr>
        <p:spPr>
          <a:xfrm>
            <a:off x="6720417" y="6887704"/>
            <a:ext cx="2940182" cy="402483"/>
          </a:xfrm>
          <a:prstGeom prst="rect">
            <a:avLst/>
          </a:prstGeom>
        </p:spPr>
        <p:txBody>
          <a:bodyPr vert="horz" lIns="100794" tIns="50397" rIns="100794" bIns="50397" anchor="ctr" anchorCtr="0"/>
          <a:lstStyle>
            <a:lvl1pPr algn="l" eaLnBrk="1" latinLnBrk="0" hangingPunct="1">
              <a:defRPr kumimoji="0" sz="1500">
                <a:solidFill>
                  <a:schemeClr val="tx2"/>
                </a:solidFill>
              </a:defRPr>
            </a:lvl1pPr>
          </a:lstStyle>
          <a:p>
            <a:r>
              <a:rPr lang="de-DE" sz="1400"/>
              <a:t>&lt;Datum/Uhrzeit&gt;</a:t>
            </a:r>
            <a:endParaRPr lang="de-DE"/>
          </a:p>
        </p:txBody>
      </p:sp>
      <p:sp>
        <p:nvSpPr>
          <p:cNvPr id="3" name="Fußzeilenplatzhalter 2"/>
          <p:cNvSpPr>
            <a:spLocks noGrp="1"/>
          </p:cNvSpPr>
          <p:nvPr>
            <p:ph type="ftr" sz="quarter" idx="3"/>
          </p:nvPr>
        </p:nvSpPr>
        <p:spPr>
          <a:xfrm>
            <a:off x="672042" y="6887490"/>
            <a:ext cx="5976368" cy="402483"/>
          </a:xfrm>
          <a:prstGeom prst="rect">
            <a:avLst/>
          </a:prstGeom>
        </p:spPr>
        <p:txBody>
          <a:bodyPr vert="horz" lIns="100794" tIns="50397" rIns="100794" bIns="50397" anchor="ctr"/>
          <a:lstStyle>
            <a:lvl1pPr algn="r" eaLnBrk="1" latinLnBrk="0" hangingPunct="1">
              <a:defRPr kumimoji="0" sz="1500">
                <a:solidFill>
                  <a:schemeClr val="tx2"/>
                </a:solidFill>
              </a:defRPr>
            </a:lvl1pPr>
          </a:lstStyle>
          <a:p>
            <a:pPr algn="ctr"/>
            <a:r>
              <a:rPr lang="de-DE" sz="1400"/>
              <a:t>&lt;Fußzeile&gt;</a:t>
            </a:r>
            <a:endParaRPr lang="de-DE"/>
          </a:p>
        </p:txBody>
      </p:sp>
      <p:sp>
        <p:nvSpPr>
          <p:cNvPr id="7" name="Rechteck 6"/>
          <p:cNvSpPr/>
          <p:nvPr/>
        </p:nvSpPr>
        <p:spPr bwMode="white">
          <a:xfrm>
            <a:off x="0" y="1360741"/>
            <a:ext cx="10080625" cy="35278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eaLnBrk="1" latinLnBrk="0" hangingPunct="1"/>
            <a:endParaRPr kumimoji="0" lang="en-US"/>
          </a:p>
        </p:txBody>
      </p:sp>
      <p:sp>
        <p:nvSpPr>
          <p:cNvPr id="8" name="Rechteck 7"/>
          <p:cNvSpPr/>
          <p:nvPr/>
        </p:nvSpPr>
        <p:spPr>
          <a:xfrm>
            <a:off x="0" y="1411139"/>
            <a:ext cx="588036" cy="251989"/>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eaLnBrk="1" latinLnBrk="0" hangingPunct="1"/>
            <a:endParaRPr kumimoji="0" lang="en-US"/>
          </a:p>
        </p:txBody>
      </p:sp>
      <p:sp>
        <p:nvSpPr>
          <p:cNvPr id="9" name="Rechteck 8"/>
          <p:cNvSpPr/>
          <p:nvPr/>
        </p:nvSpPr>
        <p:spPr>
          <a:xfrm>
            <a:off x="651040" y="1411139"/>
            <a:ext cx="9429585" cy="251989"/>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100794" tIns="50397" rIns="100794" bIns="50397" anchor="ctr"/>
          <a:lstStyle/>
          <a:p>
            <a:pPr algn="ctr" eaLnBrk="1" latinLnBrk="0" hangingPunct="1"/>
            <a:endParaRPr kumimoji="0" lang="en-US"/>
          </a:p>
        </p:txBody>
      </p:sp>
      <p:sp>
        <p:nvSpPr>
          <p:cNvPr id="23" name="Foliennummernplatzhalter 22"/>
          <p:cNvSpPr>
            <a:spLocks noGrp="1"/>
          </p:cNvSpPr>
          <p:nvPr>
            <p:ph type="sldNum" sz="quarter" idx="4"/>
          </p:nvPr>
        </p:nvSpPr>
        <p:spPr>
          <a:xfrm>
            <a:off x="0" y="1402389"/>
            <a:ext cx="588036" cy="269490"/>
          </a:xfrm>
          <a:prstGeom prst="rect">
            <a:avLst/>
          </a:prstGeom>
        </p:spPr>
        <p:txBody>
          <a:bodyPr vert="horz" lIns="100794" tIns="50397" rIns="100794" bIns="50397" anchor="ctr" anchorCtr="0">
            <a:normAutofit/>
          </a:bodyPr>
          <a:lstStyle>
            <a:lvl1pPr algn="ctr" eaLnBrk="1" latinLnBrk="0" hangingPunct="1">
              <a:defRPr kumimoji="0" sz="1500" b="1">
                <a:solidFill>
                  <a:srgbClr val="FFFFFF"/>
                </a:solidFill>
              </a:defRPr>
            </a:lvl1pPr>
          </a:lstStyle>
          <a:p>
            <a:pPr algn="r"/>
            <a:fld id="{11612171-5131-4161-9121-71D1E19191A1}" type="slidenum">
              <a:rPr lang="de-DE" sz="1400" smtClean="0"/>
              <a:t>‹Nr.›</a:t>
            </a:fld>
            <a:endParaRPr lang="de-DE"/>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sldNum="0" hdr="0" ftr="0" dt="0"/>
  <p:txStyles>
    <p:titleStyle>
      <a:lvl1pPr algn="l" rtl="0" eaLnBrk="1" latinLnBrk="0" hangingPunct="1">
        <a:spcBef>
          <a:spcPct val="0"/>
        </a:spcBef>
        <a:buNone/>
        <a:defRPr kumimoji="0" sz="4900" kern="1200">
          <a:solidFill>
            <a:schemeClr val="tx2"/>
          </a:solidFill>
          <a:latin typeface="+mj-lt"/>
          <a:ea typeface="+mj-ea"/>
          <a:cs typeface="+mj-cs"/>
        </a:defRPr>
      </a:lvl1pPr>
    </p:titleStyle>
    <p:bodyStyle>
      <a:lvl1pPr marL="352780" indent="-352780" algn="l" rtl="0" eaLnBrk="1" latinLnBrk="0" hangingPunct="1">
        <a:spcBef>
          <a:spcPts val="772"/>
        </a:spcBef>
        <a:buClr>
          <a:schemeClr val="accent2"/>
        </a:buClr>
        <a:buSzPct val="60000"/>
        <a:buFont typeface="Wingdings"/>
        <a:buChar char=""/>
        <a:defRPr kumimoji="0" sz="3200" kern="1200">
          <a:solidFill>
            <a:schemeClr val="tx1"/>
          </a:solidFill>
          <a:latin typeface="+mn-lt"/>
          <a:ea typeface="+mn-ea"/>
          <a:cs typeface="+mn-cs"/>
        </a:defRPr>
      </a:lvl1pPr>
      <a:lvl2pPr marL="705560" indent="-302383" algn="l" rtl="0" eaLnBrk="1" latinLnBrk="0" hangingPunct="1">
        <a:spcBef>
          <a:spcPts val="606"/>
        </a:spcBef>
        <a:buClr>
          <a:schemeClr val="accent1"/>
        </a:buClr>
        <a:buSzPct val="70000"/>
        <a:buFont typeface="Wingdings 2"/>
        <a:buChar char=""/>
        <a:defRPr kumimoji="0" sz="2900" kern="1200">
          <a:solidFill>
            <a:schemeClr val="tx1"/>
          </a:solidFill>
          <a:latin typeface="+mn-lt"/>
          <a:ea typeface="+mn-ea"/>
          <a:cs typeface="+mn-cs"/>
        </a:defRPr>
      </a:lvl2pPr>
      <a:lvl3pPr marL="1007943" indent="-251986" algn="l" rtl="0" eaLnBrk="1" latinLnBrk="0" hangingPunct="1">
        <a:spcBef>
          <a:spcPts val="551"/>
        </a:spcBef>
        <a:buClr>
          <a:schemeClr val="accent2"/>
        </a:buClr>
        <a:buSzPct val="75000"/>
        <a:buFont typeface="Wingdings"/>
        <a:buChar char=""/>
        <a:defRPr kumimoji="0" sz="2500" kern="1200">
          <a:solidFill>
            <a:schemeClr val="tx1"/>
          </a:solidFill>
          <a:latin typeface="+mn-lt"/>
          <a:ea typeface="+mn-ea"/>
          <a:cs typeface="+mn-cs"/>
        </a:defRPr>
      </a:lvl3pPr>
      <a:lvl4pPr marL="1511915" indent="-251986" algn="l" rtl="0" eaLnBrk="1" latinLnBrk="0" hangingPunct="1">
        <a:spcBef>
          <a:spcPts val="441"/>
        </a:spcBef>
        <a:buClr>
          <a:schemeClr val="accent3"/>
        </a:buClr>
        <a:buSzPct val="75000"/>
        <a:buFont typeface="Wingdings"/>
        <a:buChar char=""/>
        <a:defRPr kumimoji="0" sz="2200" kern="1200">
          <a:solidFill>
            <a:schemeClr val="tx1"/>
          </a:solidFill>
          <a:latin typeface="+mn-lt"/>
          <a:ea typeface="+mn-ea"/>
          <a:cs typeface="+mn-cs"/>
        </a:defRPr>
      </a:lvl4pPr>
      <a:lvl5pPr marL="2015886" indent="-251986" algn="l" rtl="0" eaLnBrk="1" latinLnBrk="0" hangingPunct="1">
        <a:spcBef>
          <a:spcPts val="441"/>
        </a:spcBef>
        <a:buClr>
          <a:schemeClr val="accent4"/>
        </a:buClr>
        <a:buSzPct val="65000"/>
        <a:buFont typeface="Wingdings"/>
        <a:buChar char=""/>
        <a:defRPr kumimoji="0" sz="2200" kern="1200">
          <a:solidFill>
            <a:schemeClr val="tx1"/>
          </a:solidFill>
          <a:latin typeface="+mn-lt"/>
          <a:ea typeface="+mn-ea"/>
          <a:cs typeface="+mn-cs"/>
        </a:defRPr>
      </a:lvl5pPr>
      <a:lvl6pPr marL="2318269" indent="-251986" algn="l" rtl="0" eaLnBrk="1" latinLnBrk="0" hangingPunct="1">
        <a:spcBef>
          <a:spcPct val="20000"/>
        </a:spcBef>
        <a:buClr>
          <a:schemeClr val="accent1"/>
        </a:buClr>
        <a:buFont typeface="Wingdings"/>
        <a:buChar char="§"/>
        <a:defRPr kumimoji="0" sz="2000" kern="1200" baseline="0">
          <a:solidFill>
            <a:schemeClr val="tx1"/>
          </a:solidFill>
          <a:latin typeface="+mn-lt"/>
          <a:ea typeface="+mn-ea"/>
          <a:cs typeface="+mn-cs"/>
        </a:defRPr>
      </a:lvl6pPr>
      <a:lvl7pPr marL="2620652" indent="-251986" algn="l" rtl="0" eaLnBrk="1" latinLnBrk="0" hangingPunct="1">
        <a:spcBef>
          <a:spcPct val="20000"/>
        </a:spcBef>
        <a:buClr>
          <a:schemeClr val="accent2"/>
        </a:buClr>
        <a:buFont typeface="Wingdings"/>
        <a:buChar char="§"/>
        <a:defRPr kumimoji="0" sz="2000" kern="1200" baseline="0">
          <a:solidFill>
            <a:schemeClr val="tx1"/>
          </a:solidFill>
          <a:latin typeface="+mn-lt"/>
          <a:ea typeface="+mn-ea"/>
          <a:cs typeface="+mn-cs"/>
        </a:defRPr>
      </a:lvl7pPr>
      <a:lvl8pPr marL="2923035" indent="-251986" algn="l" rtl="0" eaLnBrk="1" latinLnBrk="0" hangingPunct="1">
        <a:spcBef>
          <a:spcPct val="20000"/>
        </a:spcBef>
        <a:buClr>
          <a:schemeClr val="accent3"/>
        </a:buClr>
        <a:buFont typeface="Wingdings"/>
        <a:buChar char="§"/>
        <a:defRPr kumimoji="0" sz="2000" kern="1200" baseline="0">
          <a:solidFill>
            <a:schemeClr val="tx1"/>
          </a:solidFill>
          <a:latin typeface="+mn-lt"/>
          <a:ea typeface="+mn-ea"/>
          <a:cs typeface="+mn-cs"/>
        </a:defRPr>
      </a:lvl8pPr>
      <a:lvl9pPr marL="3225418" indent="-251986" algn="l" rtl="0" eaLnBrk="1" latinLnBrk="0" hangingPunct="1">
        <a:spcBef>
          <a:spcPct val="20000"/>
        </a:spcBef>
        <a:buClr>
          <a:schemeClr val="accent4"/>
        </a:buClr>
        <a:buFont typeface="Wingdings"/>
        <a:buChar char="§"/>
        <a:defRPr kumimoji="0" sz="20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503972" algn="l" rtl="0" eaLnBrk="1" latinLnBrk="0" hangingPunct="1">
        <a:defRPr kumimoji="0" kern="1200">
          <a:solidFill>
            <a:schemeClr val="tx1"/>
          </a:solidFill>
          <a:latin typeface="+mn-lt"/>
          <a:ea typeface="+mn-ea"/>
          <a:cs typeface="+mn-cs"/>
        </a:defRPr>
      </a:lvl2pPr>
      <a:lvl3pPr marL="1007943" algn="l" rtl="0" eaLnBrk="1" latinLnBrk="0" hangingPunct="1">
        <a:defRPr kumimoji="0" kern="1200">
          <a:solidFill>
            <a:schemeClr val="tx1"/>
          </a:solidFill>
          <a:latin typeface="+mn-lt"/>
          <a:ea typeface="+mn-ea"/>
          <a:cs typeface="+mn-cs"/>
        </a:defRPr>
      </a:lvl3pPr>
      <a:lvl4pPr marL="1511915" algn="l" rtl="0" eaLnBrk="1" latinLnBrk="0" hangingPunct="1">
        <a:defRPr kumimoji="0" kern="1200">
          <a:solidFill>
            <a:schemeClr val="tx1"/>
          </a:solidFill>
          <a:latin typeface="+mn-lt"/>
          <a:ea typeface="+mn-ea"/>
          <a:cs typeface="+mn-cs"/>
        </a:defRPr>
      </a:lvl4pPr>
      <a:lvl5pPr marL="2015886" algn="l" rtl="0" eaLnBrk="1" latinLnBrk="0" hangingPunct="1">
        <a:defRPr kumimoji="0" kern="1200">
          <a:solidFill>
            <a:schemeClr val="tx1"/>
          </a:solidFill>
          <a:latin typeface="+mn-lt"/>
          <a:ea typeface="+mn-ea"/>
          <a:cs typeface="+mn-cs"/>
        </a:defRPr>
      </a:lvl5pPr>
      <a:lvl6pPr marL="2519858" algn="l" rtl="0" eaLnBrk="1" latinLnBrk="0" hangingPunct="1">
        <a:defRPr kumimoji="0" kern="1200">
          <a:solidFill>
            <a:schemeClr val="tx1"/>
          </a:solidFill>
          <a:latin typeface="+mn-lt"/>
          <a:ea typeface="+mn-ea"/>
          <a:cs typeface="+mn-cs"/>
        </a:defRPr>
      </a:lvl6pPr>
      <a:lvl7pPr marL="3023829" algn="l" rtl="0" eaLnBrk="1" latinLnBrk="0" hangingPunct="1">
        <a:defRPr kumimoji="0" kern="1200">
          <a:solidFill>
            <a:schemeClr val="tx1"/>
          </a:solidFill>
          <a:latin typeface="+mn-lt"/>
          <a:ea typeface="+mn-ea"/>
          <a:cs typeface="+mn-cs"/>
        </a:defRPr>
      </a:lvl7pPr>
      <a:lvl8pPr marL="3527801" algn="l" rtl="0" eaLnBrk="1" latinLnBrk="0" hangingPunct="1">
        <a:defRPr kumimoji="0" kern="1200">
          <a:solidFill>
            <a:schemeClr val="tx1"/>
          </a:solidFill>
          <a:latin typeface="+mn-lt"/>
          <a:ea typeface="+mn-ea"/>
          <a:cs typeface="+mn-cs"/>
        </a:defRPr>
      </a:lvl8pPr>
      <a:lvl9pPr marL="4031772"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laus_messner@web.de" TargetMode="Externa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hyperlink" Target="http://www.elearning-freiburg.de/"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Line 2"/>
          <p:cNvSpPr/>
          <p:nvPr/>
        </p:nvSpPr>
        <p:spPr>
          <a:xfrm>
            <a:off x="180001" y="7092000"/>
            <a:ext cx="9720000" cy="0"/>
          </a:xfrm>
          <a:prstGeom prst="line">
            <a:avLst/>
          </a:prstGeom>
          <a:ln>
            <a:solidFill>
              <a:srgbClr val="808080"/>
            </a:solidFill>
          </a:ln>
        </p:spPr>
      </p:sp>
      <p:pic>
        <p:nvPicPr>
          <p:cNvPr id="39" name="Grafik 38"/>
          <p:cNvPicPr/>
          <p:nvPr/>
        </p:nvPicPr>
        <p:blipFill>
          <a:blip r:embed="rId2"/>
          <a:stretch>
            <a:fillRect/>
          </a:stretch>
        </p:blipFill>
        <p:spPr>
          <a:xfrm>
            <a:off x="235440" y="7183440"/>
            <a:ext cx="304920" cy="304920"/>
          </a:xfrm>
          <a:prstGeom prst="rect">
            <a:avLst/>
          </a:prstGeom>
        </p:spPr>
      </p:pic>
      <p:sp>
        <p:nvSpPr>
          <p:cNvPr id="40" name="TextShape 3"/>
          <p:cNvSpPr txBox="1"/>
          <p:nvPr/>
        </p:nvSpPr>
        <p:spPr>
          <a:xfrm>
            <a:off x="612000" y="7115040"/>
            <a:ext cx="9180000" cy="390960"/>
          </a:xfrm>
          <a:prstGeom prst="rect">
            <a:avLst/>
          </a:prstGeom>
        </p:spPr>
        <p:txBody>
          <a:bodyPr wrap="none" lIns="0" tIns="0" rIns="0" bIns="0" anchor="ctr"/>
          <a:lstStyle/>
          <a:p>
            <a:r>
              <a:rPr lang="de-DE" sz="2000" dirty="0">
                <a:hlinkClick r:id="rId3"/>
              </a:rPr>
              <a:t>klaus_messner@web.de</a:t>
            </a:r>
            <a:r>
              <a:rPr lang="de-DE" sz="2000" dirty="0"/>
              <a:t>			     		</a:t>
            </a:r>
            <a:r>
              <a:rPr lang="de-DE" sz="2000" dirty="0">
                <a:hlinkClick r:id="rId4"/>
              </a:rPr>
              <a:t>www.elearning-freiburg.de</a:t>
            </a:r>
            <a:endParaRPr dirty="0"/>
          </a:p>
        </p:txBody>
      </p:sp>
      <p:sp>
        <p:nvSpPr>
          <p:cNvPr id="5" name="Inhaltsplatzhalter 4"/>
          <p:cNvSpPr>
            <a:spLocks noGrp="1"/>
          </p:cNvSpPr>
          <p:nvPr>
            <p:ph sz="quarter" idx="1"/>
          </p:nvPr>
        </p:nvSpPr>
        <p:spPr/>
        <p:txBody>
          <a:bodyPr>
            <a:normAutofit/>
          </a:bodyPr>
          <a:lstStyle/>
          <a:p>
            <a:pPr marL="0" indent="0" algn="ctr">
              <a:buNone/>
            </a:pPr>
            <a:r>
              <a:rPr lang="de-DE" sz="4400" dirty="0">
                <a:solidFill>
                  <a:srgbClr val="2300DC"/>
                </a:solidFill>
              </a:rPr>
              <a:t>Abiturprüfung Mathematik </a:t>
            </a:r>
            <a:r>
              <a:rPr lang="de-DE" sz="4400" dirty="0" smtClean="0">
                <a:solidFill>
                  <a:srgbClr val="2300DC"/>
                </a:solidFill>
              </a:rPr>
              <a:t>2020 </a:t>
            </a:r>
            <a:r>
              <a:rPr lang="de-DE" sz="4400" dirty="0">
                <a:solidFill>
                  <a:srgbClr val="2300DC"/>
                </a:solidFill>
              </a:rPr>
              <a:t>Baden-Württemberg</a:t>
            </a:r>
            <a:endParaRPr lang="de-DE" sz="4400" dirty="0"/>
          </a:p>
          <a:p>
            <a:pPr marL="0" indent="0" algn="ctr">
              <a:buNone/>
            </a:pPr>
            <a:r>
              <a:rPr lang="de-DE" sz="4400" dirty="0">
                <a:solidFill>
                  <a:srgbClr val="2300DC"/>
                </a:solidFill>
              </a:rPr>
              <a:t>Allgemeinbildende Gymnasien</a:t>
            </a:r>
            <a:endParaRPr lang="de-DE" sz="4400" dirty="0"/>
          </a:p>
          <a:p>
            <a:pPr marL="0" indent="0" algn="ctr">
              <a:buNone/>
            </a:pPr>
            <a:r>
              <a:rPr lang="de-DE" sz="4400" dirty="0" err="1">
                <a:solidFill>
                  <a:srgbClr val="0000FF"/>
                </a:solidFill>
              </a:rPr>
              <a:t>Wahlteil</a:t>
            </a:r>
            <a:r>
              <a:rPr lang="de-DE" sz="4400" dirty="0">
                <a:solidFill>
                  <a:srgbClr val="0000FF"/>
                </a:solidFill>
              </a:rPr>
              <a:t> Stochastik C 1</a:t>
            </a:r>
            <a:endParaRPr lang="de-DE" sz="4400" dirty="0"/>
          </a:p>
          <a:p>
            <a:pPr marL="0" indent="0" algn="ctr">
              <a:buNone/>
            </a:pPr>
            <a:r>
              <a:rPr lang="de-DE" sz="4400" dirty="0">
                <a:solidFill>
                  <a:srgbClr val="FF0000"/>
                </a:solidFill>
              </a:rPr>
              <a:t>Lösung der Aufgabe C 1</a:t>
            </a:r>
            <a:endParaRPr lang="de-DE" sz="4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14" name="Inhaltsplatzhalter 13"/>
              <p:cNvSpPr>
                <a:spLocks noGrp="1"/>
              </p:cNvSpPr>
              <p:nvPr>
                <p:ph sz="quarter" idx="1"/>
              </p:nvPr>
            </p:nvSpPr>
            <p:spPr/>
            <p:txBody>
              <a:bodyPr>
                <a:noAutofit/>
              </a:bodyPr>
              <a:lstStyle/>
              <a:p>
                <a:pPr marL="0" indent="0">
                  <a:buClrTx/>
                  <a:buSzPct val="100000"/>
                  <a:buNone/>
                </a:pPr>
                <a14:m>
                  <m:oMath xmlns:m="http://schemas.openxmlformats.org/officeDocument/2006/math">
                    <m:sSup>
                      <m:sSupPr>
                        <m:ctrlPr>
                          <a:rPr lang="de-DE" sz="2200" i="1" dirty="0" smtClean="0">
                            <a:latin typeface="Cambria Math" panose="02040503050406030204" pitchFamily="18" charset="0"/>
                          </a:rPr>
                        </m:ctrlPr>
                      </m:sSupPr>
                      <m:e>
                        <m:r>
                          <a:rPr lang="de-DE" sz="2200" i="1" dirty="0">
                            <a:latin typeface="Cambria Math" panose="02040503050406030204" pitchFamily="18" charset="0"/>
                          </a:rPr>
                          <m:t>0,7</m:t>
                        </m:r>
                      </m:e>
                      <m:sup>
                        <m:r>
                          <a:rPr lang="de-DE" sz="2200" i="1" dirty="0">
                            <a:latin typeface="Cambria Math" panose="02040503050406030204" pitchFamily="18" charset="0"/>
                          </a:rPr>
                          <m:t>𝑛</m:t>
                        </m:r>
                      </m:sup>
                    </m:sSup>
                    <m:r>
                      <a:rPr lang="de-DE" sz="2200" b="0" i="1" dirty="0" smtClean="0">
                        <a:latin typeface="Cambria Math" panose="02040503050406030204" pitchFamily="18" charset="0"/>
                      </a:rPr>
                      <m:t>≤0,05</m:t>
                    </m:r>
                  </m:oMath>
                </a14:m>
                <a:r>
                  <a:rPr lang="de-DE" sz="2200" dirty="0" smtClean="0"/>
                  <a:t>		|</a:t>
                </a:r>
                <a14:m>
                  <m:oMath xmlns:m="http://schemas.openxmlformats.org/officeDocument/2006/math">
                    <m:r>
                      <m:rPr>
                        <m:sty m:val="p"/>
                      </m:rPr>
                      <a:rPr lang="de-DE" sz="2200" i="1" dirty="0" smtClean="0">
                        <a:latin typeface="Cambria Math" panose="02040503050406030204" pitchFamily="18" charset="0"/>
                      </a:rPr>
                      <m:t>ln</m:t>
                    </m:r>
                  </m:oMath>
                </a14:m>
                <a:endParaRPr lang="de-DE" sz="2200" dirty="0" smtClean="0"/>
              </a:p>
              <a:p>
                <a:pPr marL="0" indent="0">
                  <a:buClrTx/>
                  <a:buSzPct val="100000"/>
                  <a:buNone/>
                </a:pPr>
                <a14:m>
                  <m:oMath xmlns:m="http://schemas.openxmlformats.org/officeDocument/2006/math">
                    <m:r>
                      <a:rPr lang="de-DE" sz="2200" b="0" i="1" dirty="0" smtClean="0">
                        <a:latin typeface="Cambria Math" panose="02040503050406030204" pitchFamily="18" charset="0"/>
                      </a:rPr>
                      <m:t>𝑛</m:t>
                    </m:r>
                    <m:r>
                      <a:rPr lang="de-DE" sz="2200" b="0" i="1" dirty="0" smtClean="0">
                        <a:latin typeface="Cambria Math" panose="02040503050406030204" pitchFamily="18" charset="0"/>
                      </a:rPr>
                      <m:t>⋅</m:t>
                    </m:r>
                    <m:func>
                      <m:funcPr>
                        <m:ctrlPr>
                          <a:rPr lang="de-DE" sz="2200" b="0" i="1" dirty="0" smtClean="0">
                            <a:latin typeface="Cambria Math" panose="02040503050406030204" pitchFamily="18" charset="0"/>
                          </a:rPr>
                        </m:ctrlPr>
                      </m:funcPr>
                      <m:fName>
                        <m:r>
                          <m:rPr>
                            <m:sty m:val="p"/>
                          </m:rPr>
                          <a:rPr lang="de-DE" sz="2200" b="0" i="0" dirty="0" smtClean="0">
                            <a:latin typeface="Cambria Math" panose="02040503050406030204" pitchFamily="18" charset="0"/>
                          </a:rPr>
                          <m:t>ln</m:t>
                        </m:r>
                      </m:fName>
                      <m:e>
                        <m:d>
                          <m:dPr>
                            <m:ctrlPr>
                              <a:rPr lang="de-DE" sz="2200" b="0" i="1" dirty="0" smtClean="0">
                                <a:latin typeface="Cambria Math" panose="02040503050406030204" pitchFamily="18" charset="0"/>
                              </a:rPr>
                            </m:ctrlPr>
                          </m:dPr>
                          <m:e>
                            <m:r>
                              <a:rPr lang="de-DE" sz="2200" b="0" i="1" dirty="0" smtClean="0">
                                <a:latin typeface="Cambria Math" panose="02040503050406030204" pitchFamily="18" charset="0"/>
                              </a:rPr>
                              <m:t>0,7</m:t>
                            </m:r>
                          </m:e>
                        </m:d>
                      </m:e>
                    </m:func>
                    <m:r>
                      <a:rPr lang="de-DE" sz="2200" i="1" dirty="0">
                        <a:latin typeface="Cambria Math" panose="02040503050406030204" pitchFamily="18" charset="0"/>
                      </a:rPr>
                      <m:t>≤</m:t>
                    </m:r>
                    <m:r>
                      <m:rPr>
                        <m:sty m:val="p"/>
                      </m:rPr>
                      <a:rPr lang="de-DE" sz="2200" b="0" i="0" dirty="0" smtClean="0">
                        <a:latin typeface="Cambria Math" panose="02040503050406030204" pitchFamily="18" charset="0"/>
                      </a:rPr>
                      <m:t>ln</m:t>
                    </m:r>
                    <m:r>
                      <a:rPr lang="de-DE" sz="2200" b="0" i="1" dirty="0" smtClean="0">
                        <a:latin typeface="Cambria Math" panose="02040503050406030204" pitchFamily="18" charset="0"/>
                      </a:rPr>
                      <m:t>⁡(</m:t>
                    </m:r>
                    <m:r>
                      <a:rPr lang="de-DE" sz="2200" i="1" dirty="0">
                        <a:latin typeface="Cambria Math" panose="02040503050406030204" pitchFamily="18" charset="0"/>
                      </a:rPr>
                      <m:t>0,05</m:t>
                    </m:r>
                    <m:r>
                      <a:rPr lang="de-DE" sz="2200" b="0" i="1" dirty="0" smtClean="0">
                        <a:latin typeface="Cambria Math" panose="02040503050406030204" pitchFamily="18" charset="0"/>
                      </a:rPr>
                      <m:t>)</m:t>
                    </m:r>
                  </m:oMath>
                </a14:m>
                <a:r>
                  <a:rPr lang="de-DE" sz="2200" dirty="0"/>
                  <a:t>	|</a:t>
                </a:r>
                <a14:m>
                  <m:oMath xmlns:m="http://schemas.openxmlformats.org/officeDocument/2006/math">
                    <m:r>
                      <a:rPr lang="de-DE" sz="2200" b="0" i="0" dirty="0" smtClean="0">
                        <a:latin typeface="Cambria Math" panose="02040503050406030204" pitchFamily="18" charset="0"/>
                      </a:rPr>
                      <m:t>:</m:t>
                    </m:r>
                    <m:r>
                      <m:rPr>
                        <m:sty m:val="p"/>
                      </m:rPr>
                      <a:rPr lang="de-DE" sz="2200" i="1" dirty="0">
                        <a:latin typeface="Cambria Math" panose="02040503050406030204" pitchFamily="18" charset="0"/>
                      </a:rPr>
                      <m:t>ln</m:t>
                    </m:r>
                    <m:d>
                      <m:dPr>
                        <m:ctrlPr>
                          <a:rPr lang="de-DE" sz="2200" b="0" i="1" dirty="0" smtClean="0">
                            <a:latin typeface="Cambria Math" panose="02040503050406030204" pitchFamily="18" charset="0"/>
                          </a:rPr>
                        </m:ctrlPr>
                      </m:dPr>
                      <m:e>
                        <m:r>
                          <a:rPr lang="de-DE" sz="2200" b="0" i="1" dirty="0" smtClean="0">
                            <a:latin typeface="Cambria Math" panose="02040503050406030204" pitchFamily="18" charset="0"/>
                          </a:rPr>
                          <m:t>0,7</m:t>
                        </m:r>
                      </m:e>
                    </m:d>
                  </m:oMath>
                </a14:m>
                <a:r>
                  <a:rPr lang="de-DE" sz="2200" dirty="0" smtClean="0"/>
                  <a:t>, </a:t>
                </a:r>
                <a:r>
                  <a:rPr lang="de-DE" sz="2200" dirty="0"/>
                  <a:t>beachte, dass </a:t>
                </a:r>
                <a14:m>
                  <m:oMath xmlns:m="http://schemas.openxmlformats.org/officeDocument/2006/math">
                    <m:func>
                      <m:funcPr>
                        <m:ctrlPr>
                          <a:rPr lang="de-DE" sz="2200" i="1" dirty="0">
                            <a:latin typeface="Cambria Math" panose="02040503050406030204" pitchFamily="18" charset="0"/>
                          </a:rPr>
                        </m:ctrlPr>
                      </m:funcPr>
                      <m:fName>
                        <m:r>
                          <m:rPr>
                            <m:sty m:val="p"/>
                          </m:rPr>
                          <a:rPr lang="de-DE" sz="2200" dirty="0">
                            <a:latin typeface="Cambria Math" panose="02040503050406030204" pitchFamily="18" charset="0"/>
                          </a:rPr>
                          <m:t>ln</m:t>
                        </m:r>
                      </m:fName>
                      <m:e>
                        <m:d>
                          <m:dPr>
                            <m:ctrlPr>
                              <a:rPr lang="de-DE" sz="2200" i="1" dirty="0">
                                <a:latin typeface="Cambria Math" panose="02040503050406030204" pitchFamily="18" charset="0"/>
                              </a:rPr>
                            </m:ctrlPr>
                          </m:dPr>
                          <m:e>
                            <m:r>
                              <a:rPr lang="de-DE" sz="2200" i="1" dirty="0">
                                <a:latin typeface="Cambria Math" panose="02040503050406030204" pitchFamily="18" charset="0"/>
                              </a:rPr>
                              <m:t>0,7</m:t>
                            </m:r>
                          </m:e>
                        </m:d>
                      </m:e>
                    </m:func>
                  </m:oMath>
                </a14:m>
                <a:r>
                  <a:rPr lang="de-DE" sz="2200" dirty="0"/>
                  <a:t> negativ ist und </a:t>
                </a:r>
                <a:r>
                  <a:rPr lang="de-DE" sz="2200" dirty="0" smtClean="0"/>
                  <a:t/>
                </a:r>
                <a:br>
                  <a:rPr lang="de-DE" sz="2200" dirty="0" smtClean="0"/>
                </a:br>
                <a:r>
                  <a:rPr lang="de-DE" sz="2200" dirty="0" smtClean="0"/>
                  <a:t> 			   deswegen </a:t>
                </a:r>
                <a14:m>
                  <m:oMath xmlns:m="http://schemas.openxmlformats.org/officeDocument/2006/math">
                    <m:r>
                      <a:rPr lang="de-DE" sz="2200" i="1" dirty="0">
                        <a:latin typeface="Cambria Math" panose="02040503050406030204" pitchFamily="18" charset="0"/>
                      </a:rPr>
                      <m:t>≤</m:t>
                    </m:r>
                  </m:oMath>
                </a14:m>
                <a:r>
                  <a:rPr lang="de-DE" sz="2200" dirty="0"/>
                  <a:t> </a:t>
                </a:r>
                <a:r>
                  <a:rPr lang="de-DE" sz="2200" dirty="0" smtClean="0"/>
                  <a:t>zu </a:t>
                </a:r>
                <a14:m>
                  <m:oMath xmlns:m="http://schemas.openxmlformats.org/officeDocument/2006/math">
                    <m:r>
                      <a:rPr lang="de-DE" sz="2200" i="1" dirty="0">
                        <a:latin typeface="Cambria Math" panose="02040503050406030204" pitchFamily="18" charset="0"/>
                      </a:rPr>
                      <m:t>≥</m:t>
                    </m:r>
                  </m:oMath>
                </a14:m>
                <a:r>
                  <a:rPr lang="de-DE" sz="2200" dirty="0"/>
                  <a:t> wird</a:t>
                </a:r>
              </a:p>
              <a:p>
                <a:pPr marL="0" indent="0">
                  <a:buClrTx/>
                  <a:buSzPct val="100000"/>
                  <a:buNone/>
                </a:pPr>
                <a14:m>
                  <m:oMath xmlns:m="http://schemas.openxmlformats.org/officeDocument/2006/math">
                    <m:r>
                      <a:rPr lang="de-DE" sz="2200" i="1" dirty="0">
                        <a:latin typeface="Cambria Math" panose="02040503050406030204" pitchFamily="18" charset="0"/>
                      </a:rPr>
                      <m:t>𝑛</m:t>
                    </m:r>
                    <m:r>
                      <a:rPr lang="de-DE" sz="2200" b="0" i="1" dirty="0" smtClean="0">
                        <a:latin typeface="Cambria Math" panose="02040503050406030204" pitchFamily="18" charset="0"/>
                      </a:rPr>
                      <m:t>≥</m:t>
                    </m:r>
                    <m:f>
                      <m:fPr>
                        <m:ctrlPr>
                          <a:rPr lang="de-DE" sz="2200" b="0" i="1" dirty="0" smtClean="0">
                            <a:latin typeface="Cambria Math" panose="02040503050406030204" pitchFamily="18" charset="0"/>
                          </a:rPr>
                        </m:ctrlPr>
                      </m:fPr>
                      <m:num>
                        <m:func>
                          <m:funcPr>
                            <m:ctrlPr>
                              <a:rPr lang="de-DE" sz="2200" i="1" dirty="0">
                                <a:latin typeface="Cambria Math" panose="02040503050406030204" pitchFamily="18" charset="0"/>
                              </a:rPr>
                            </m:ctrlPr>
                          </m:funcPr>
                          <m:fName>
                            <m:r>
                              <m:rPr>
                                <m:sty m:val="p"/>
                              </m:rPr>
                              <a:rPr lang="de-DE" sz="2200" dirty="0">
                                <a:latin typeface="Cambria Math" panose="02040503050406030204" pitchFamily="18" charset="0"/>
                              </a:rPr>
                              <m:t>ln</m:t>
                            </m:r>
                          </m:fName>
                          <m:e>
                            <m:d>
                              <m:dPr>
                                <m:ctrlPr>
                                  <a:rPr lang="de-DE" sz="2200" i="1" dirty="0">
                                    <a:latin typeface="Cambria Math" panose="02040503050406030204" pitchFamily="18" charset="0"/>
                                  </a:rPr>
                                </m:ctrlPr>
                              </m:dPr>
                              <m:e>
                                <m:r>
                                  <a:rPr lang="de-DE" sz="2200" i="1" dirty="0">
                                    <a:latin typeface="Cambria Math" panose="02040503050406030204" pitchFamily="18" charset="0"/>
                                  </a:rPr>
                                  <m:t>0,05</m:t>
                                </m:r>
                              </m:e>
                            </m:d>
                          </m:e>
                        </m:func>
                      </m:num>
                      <m:den>
                        <m:func>
                          <m:funcPr>
                            <m:ctrlPr>
                              <a:rPr lang="de-DE" sz="2200" i="1" dirty="0">
                                <a:latin typeface="Cambria Math" panose="02040503050406030204" pitchFamily="18" charset="0"/>
                              </a:rPr>
                            </m:ctrlPr>
                          </m:funcPr>
                          <m:fName>
                            <m:r>
                              <m:rPr>
                                <m:sty m:val="p"/>
                              </m:rPr>
                              <a:rPr lang="de-DE" sz="2200" dirty="0">
                                <a:latin typeface="Cambria Math" panose="02040503050406030204" pitchFamily="18" charset="0"/>
                              </a:rPr>
                              <m:t>ln</m:t>
                            </m:r>
                          </m:fName>
                          <m:e>
                            <m:d>
                              <m:dPr>
                                <m:ctrlPr>
                                  <a:rPr lang="de-DE" sz="2200" i="1" dirty="0">
                                    <a:latin typeface="Cambria Math" panose="02040503050406030204" pitchFamily="18" charset="0"/>
                                  </a:rPr>
                                </m:ctrlPr>
                              </m:dPr>
                              <m:e>
                                <m:r>
                                  <a:rPr lang="de-DE" sz="2200" i="1" dirty="0">
                                    <a:latin typeface="Cambria Math" panose="02040503050406030204" pitchFamily="18" charset="0"/>
                                  </a:rPr>
                                  <m:t>0,7</m:t>
                                </m:r>
                              </m:e>
                            </m:d>
                          </m:e>
                        </m:func>
                      </m:den>
                    </m:f>
                    <m:r>
                      <a:rPr lang="de-DE" sz="2200" b="0" i="1" dirty="0" smtClean="0">
                        <a:latin typeface="Cambria Math" panose="02040503050406030204" pitchFamily="18" charset="0"/>
                      </a:rPr>
                      <m:t>≈8,4</m:t>
                    </m:r>
                  </m:oMath>
                </a14:m>
                <a:r>
                  <a:rPr lang="de-DE" sz="2200" dirty="0" smtClean="0"/>
                  <a:t> </a:t>
                </a:r>
              </a:p>
              <a:p>
                <a:pPr marL="0" indent="0">
                  <a:buClrTx/>
                  <a:buSzPct val="100000"/>
                  <a:buNone/>
                </a:pPr>
                <a:r>
                  <a:rPr lang="de-DE" sz="2200" dirty="0" smtClean="0"/>
                  <a:t>Da </a:t>
                </a:r>
                <a14:m>
                  <m:oMath xmlns:m="http://schemas.openxmlformats.org/officeDocument/2006/math">
                    <m:r>
                      <a:rPr lang="de-DE" sz="2200" i="1" dirty="0" smtClean="0">
                        <a:latin typeface="Cambria Math" panose="02040503050406030204" pitchFamily="18" charset="0"/>
                      </a:rPr>
                      <m:t>𝑛</m:t>
                    </m:r>
                  </m:oMath>
                </a14:m>
                <a:r>
                  <a:rPr lang="de-DE" sz="2200" dirty="0" smtClean="0"/>
                  <a:t> eine ganze Zahl sein muss, kann nur </a:t>
                </a:r>
                <a14:m>
                  <m:oMath xmlns:m="http://schemas.openxmlformats.org/officeDocument/2006/math">
                    <m:r>
                      <a:rPr lang="de-DE" sz="2200" i="1" dirty="0" smtClean="0">
                        <a:latin typeface="Cambria Math" panose="02040503050406030204" pitchFamily="18" charset="0"/>
                      </a:rPr>
                      <m:t>𝑛</m:t>
                    </m:r>
                    <m:r>
                      <a:rPr lang="de-DE" sz="2200" i="1" dirty="0" smtClean="0">
                        <a:latin typeface="Cambria Math" panose="02040503050406030204" pitchFamily="18" charset="0"/>
                      </a:rPr>
                      <m:t>=9</m:t>
                    </m:r>
                  </m:oMath>
                </a14:m>
                <a:r>
                  <a:rPr lang="de-DE" sz="2200" dirty="0" smtClean="0"/>
                  <a:t> die Lösung sein.</a:t>
                </a:r>
              </a:p>
              <a:p>
                <a:pPr marL="0" indent="0">
                  <a:buClrTx/>
                  <a:buSzPct val="100000"/>
                  <a:buNone/>
                </a:pPr>
                <a:endParaRPr lang="de-DE" sz="2200" b="1" dirty="0" smtClean="0"/>
              </a:p>
              <a:p>
                <a:pPr marL="0" indent="0">
                  <a:buClrTx/>
                  <a:buSzPct val="100000"/>
                  <a:buNone/>
                </a:pPr>
                <a:r>
                  <a:rPr lang="de-DE" sz="2200" b="1" dirty="0" smtClean="0"/>
                  <a:t>Ergebnis:</a:t>
                </a:r>
                <a:r>
                  <a:rPr lang="de-DE" sz="2200" dirty="0" smtClean="0"/>
                  <a:t> </a:t>
                </a:r>
              </a:p>
              <a:p>
                <a:pPr marL="0" indent="0">
                  <a:buClrTx/>
                  <a:buSzPct val="100000"/>
                  <a:buNone/>
                </a:pPr>
                <a:r>
                  <a:rPr lang="de-DE" sz="2200" dirty="0" smtClean="0"/>
                  <a:t>Man muss mindestens </a:t>
                </a:r>
                <a14:m>
                  <m:oMath xmlns:m="http://schemas.openxmlformats.org/officeDocument/2006/math">
                    <m:r>
                      <a:rPr lang="de-DE" sz="2200" i="1" dirty="0" smtClean="0">
                        <a:latin typeface="Cambria Math" panose="02040503050406030204" pitchFamily="18" charset="0"/>
                      </a:rPr>
                      <m:t>9</m:t>
                    </m:r>
                  </m:oMath>
                </a14:m>
                <a:r>
                  <a:rPr lang="de-DE" sz="2200" dirty="0" smtClean="0"/>
                  <a:t> Muscheln öffnen, damit man mit einer Wahrscheinlichkeit von mindestens </a:t>
                </a:r>
                <a14:m>
                  <m:oMath xmlns:m="http://schemas.openxmlformats.org/officeDocument/2006/math">
                    <m:r>
                      <a:rPr lang="de-DE" sz="2200" i="1" dirty="0" smtClean="0">
                        <a:latin typeface="Cambria Math" panose="02040503050406030204" pitchFamily="18" charset="0"/>
                      </a:rPr>
                      <m:t>95%</m:t>
                    </m:r>
                  </m:oMath>
                </a14:m>
                <a:r>
                  <a:rPr lang="de-DE" sz="2200" dirty="0" smtClean="0"/>
                  <a:t> </a:t>
                </a:r>
                <a:r>
                  <a:rPr lang="de-DE" sz="2200" dirty="0" smtClean="0"/>
                  <a:t>mindestens eine </a:t>
                </a:r>
                <a:r>
                  <a:rPr lang="de-DE" sz="2200" dirty="0" smtClean="0"/>
                  <a:t>Perle bekommt. </a:t>
                </a:r>
                <a:endParaRPr lang="de-DE" sz="2200" dirty="0"/>
              </a:p>
              <a:p>
                <a:pPr marL="0" indent="0">
                  <a:buClrTx/>
                  <a:buSzPct val="100000"/>
                  <a:buNone/>
                </a:pPr>
                <a:endParaRPr lang="de-DE" sz="2200" dirty="0"/>
              </a:p>
            </p:txBody>
          </p:sp>
        </mc:Choice>
        <mc:Fallback>
          <p:sp>
            <p:nvSpPr>
              <p:cNvPr id="14" name="Inhaltsplatzhalter 13"/>
              <p:cNvSpPr>
                <a:spLocks noGrp="1" noRot="1" noChangeAspect="1" noMove="1" noResize="1" noEditPoints="1" noAdjustHandles="1" noChangeArrowheads="1" noChangeShapeType="1" noTextEdit="1"/>
              </p:cNvSpPr>
              <p:nvPr>
                <p:ph sz="quarter" idx="1"/>
              </p:nvPr>
            </p:nvSpPr>
            <p:spPr>
              <a:blipFill>
                <a:blip r:embed="rId2"/>
                <a:stretch>
                  <a:fillRect l="-814" t="-738"/>
                </a:stretch>
              </a:blipFill>
            </p:spPr>
            <p:txBody>
              <a:bodyPr/>
              <a:lstStyle/>
              <a:p>
                <a:r>
                  <a:rPr lang="de-DE">
                    <a:noFill/>
                  </a:rPr>
                  <a:t> </a:t>
                </a:r>
              </a:p>
            </p:txBody>
          </p:sp>
        </mc:Fallback>
      </mc:AlternateContent>
      <p:sp>
        <p:nvSpPr>
          <p:cNvPr id="13" name="Titel 12"/>
          <p:cNvSpPr>
            <a:spLocks noGrp="1"/>
          </p:cNvSpPr>
          <p:nvPr>
            <p:ph type="title"/>
          </p:nvPr>
        </p:nvSpPr>
        <p:spPr/>
        <p:txBody>
          <a:bodyPr>
            <a:normAutofit/>
          </a:bodyPr>
          <a:lstStyle/>
          <a:p>
            <a:r>
              <a:rPr lang="de-DE" sz="4000" dirty="0" err="1"/>
              <a:t>Wahlteil</a:t>
            </a:r>
            <a:r>
              <a:rPr lang="de-DE" sz="4000" dirty="0"/>
              <a:t> </a:t>
            </a:r>
            <a:r>
              <a:rPr lang="de-DE" sz="4000" dirty="0" smtClean="0"/>
              <a:t>2020 </a:t>
            </a:r>
            <a:r>
              <a:rPr lang="de-DE" sz="4000" dirty="0"/>
              <a:t>– Aufgabe C </a:t>
            </a:r>
            <a:r>
              <a:rPr lang="de-DE" sz="4000" dirty="0" smtClean="0"/>
              <a:t>1</a:t>
            </a:r>
            <a:endParaRPr lang="de-DE" sz="4000" dirty="0"/>
          </a:p>
        </p:txBody>
      </p:sp>
      <p:cxnSp>
        <p:nvCxnSpPr>
          <p:cNvPr id="4" name="Gerader Verbinder 3"/>
          <p:cNvCxnSpPr/>
          <p:nvPr/>
        </p:nvCxnSpPr>
        <p:spPr>
          <a:xfrm>
            <a:off x="2005928" y="5312101"/>
            <a:ext cx="2664296" cy="0"/>
          </a:xfrm>
          <a:prstGeom prst="line">
            <a:avLst/>
          </a:prstGeom>
          <a:ln w="25400">
            <a:solidFill>
              <a:srgbClr val="FF66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09127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4" name="Inhaltsplatzhalter 13"/>
              <p:cNvSpPr>
                <a:spLocks noGrp="1"/>
              </p:cNvSpPr>
              <p:nvPr>
                <p:ph sz="quarter" idx="1"/>
              </p:nvPr>
            </p:nvSpPr>
            <p:spPr/>
            <p:txBody>
              <a:bodyPr>
                <a:noAutofit/>
              </a:bodyPr>
              <a:lstStyle/>
              <a:p>
                <a:pPr marL="0" lvl="0" indent="0">
                  <a:buClrTx/>
                  <a:buSzPct val="100000"/>
                  <a:buNone/>
                </a:pPr>
                <a:r>
                  <a:rPr lang="de-DE" sz="2200" b="1" dirty="0" smtClean="0"/>
                  <a:t>c) Entscheidungsregel</a:t>
                </a:r>
              </a:p>
              <a:p>
                <a:pPr marL="0" lvl="0" indent="0">
                  <a:buClrTx/>
                  <a:buSzPct val="100000"/>
                  <a:buNone/>
                </a:pPr>
                <a14:m>
                  <m:oMath xmlns:m="http://schemas.openxmlformats.org/officeDocument/2006/math">
                    <m:sSub>
                      <m:sSubPr>
                        <m:ctrlPr>
                          <a:rPr lang="de-DE" sz="2200" i="1" dirty="0" smtClean="0">
                            <a:latin typeface="Cambria Math" panose="02040503050406030204" pitchFamily="18" charset="0"/>
                          </a:rPr>
                        </m:ctrlPr>
                      </m:sSubPr>
                      <m:e>
                        <m:r>
                          <a:rPr lang="de-DE" sz="2200" i="1" dirty="0" smtClean="0">
                            <a:latin typeface="Cambria Math" panose="02040503050406030204" pitchFamily="18" charset="0"/>
                          </a:rPr>
                          <m:t>𝐻</m:t>
                        </m:r>
                      </m:e>
                      <m:sub>
                        <m:r>
                          <a:rPr lang="de-DE" sz="2200" i="1" dirty="0" smtClean="0">
                            <a:latin typeface="Cambria Math" panose="02040503050406030204" pitchFamily="18" charset="0"/>
                          </a:rPr>
                          <m:t>0</m:t>
                        </m:r>
                      </m:sub>
                    </m:sSub>
                    <m:r>
                      <a:rPr lang="de-DE" sz="2200" i="1" dirty="0" smtClean="0">
                        <a:latin typeface="Cambria Math" panose="02040503050406030204" pitchFamily="18" charset="0"/>
                      </a:rPr>
                      <m:t>: </m:t>
                    </m:r>
                    <m:r>
                      <a:rPr lang="de-DE" sz="2200" i="1" dirty="0" smtClean="0">
                        <a:latin typeface="Cambria Math" panose="02040503050406030204" pitchFamily="18" charset="0"/>
                      </a:rPr>
                      <m:t>𝑝</m:t>
                    </m:r>
                    <m:r>
                      <a:rPr lang="de-DE" sz="2200" i="1" dirty="0" smtClean="0">
                        <a:latin typeface="Cambria Math" panose="02040503050406030204" pitchFamily="18" charset="0"/>
                      </a:rPr>
                      <m:t>≤0,3</m:t>
                    </m:r>
                  </m:oMath>
                </a14:m>
                <a:r>
                  <a:rPr lang="de-DE" sz="2200" dirty="0" smtClean="0"/>
                  <a:t>,  </a:t>
                </a:r>
                <a14:m>
                  <m:oMath xmlns:m="http://schemas.openxmlformats.org/officeDocument/2006/math">
                    <m:r>
                      <a:rPr lang="de-DE" sz="2200" b="0" i="1" dirty="0" smtClean="0">
                        <a:latin typeface="Cambria Math" panose="02040503050406030204" pitchFamily="18" charset="0"/>
                      </a:rPr>
                      <m:t>𝑛</m:t>
                    </m:r>
                    <m:r>
                      <a:rPr lang="de-DE" sz="2200" b="0" i="1" dirty="0" smtClean="0">
                        <a:latin typeface="Cambria Math" panose="02040503050406030204" pitchFamily="18" charset="0"/>
                      </a:rPr>
                      <m:t>=200</m:t>
                    </m:r>
                  </m:oMath>
                </a14:m>
                <a:r>
                  <a:rPr lang="de-DE" sz="2200" dirty="0" smtClean="0"/>
                  <a:t>, </a:t>
                </a:r>
                <a14:m>
                  <m:oMath xmlns:m="http://schemas.openxmlformats.org/officeDocument/2006/math">
                    <m:r>
                      <a:rPr lang="de-DE" sz="2200" b="0" i="1" dirty="0" smtClean="0">
                        <a:latin typeface="Cambria Math" panose="02040503050406030204" pitchFamily="18" charset="0"/>
                      </a:rPr>
                      <m:t>𝛼</m:t>
                    </m:r>
                    <m:r>
                      <a:rPr lang="de-DE" sz="2200" b="0" i="1" dirty="0" smtClean="0">
                        <a:latin typeface="Cambria Math" panose="02040503050406030204" pitchFamily="18" charset="0"/>
                      </a:rPr>
                      <m:t>≤5%</m:t>
                    </m:r>
                  </m:oMath>
                </a14:m>
                <a:r>
                  <a:rPr lang="de-DE" sz="2200" dirty="0" smtClean="0"/>
                  <a:t>.</a:t>
                </a:r>
              </a:p>
              <a:p>
                <a:pPr marL="0" lvl="0" indent="0">
                  <a:buClrTx/>
                  <a:buSzPct val="100000"/>
                  <a:buNone/>
                </a:pPr>
                <a:r>
                  <a:rPr lang="de-DE" sz="2200" dirty="0" smtClean="0"/>
                  <a:t>Es sei </a:t>
                </a:r>
                <a14:m>
                  <m:oMath xmlns:m="http://schemas.openxmlformats.org/officeDocument/2006/math">
                    <m:r>
                      <a:rPr lang="de-DE" sz="2200" i="1" dirty="0" smtClean="0">
                        <a:latin typeface="Cambria Math" panose="02040503050406030204" pitchFamily="18" charset="0"/>
                      </a:rPr>
                      <m:t>𝑋</m:t>
                    </m:r>
                  </m:oMath>
                </a14:m>
                <a:r>
                  <a:rPr lang="de-DE" sz="2200" dirty="0" smtClean="0"/>
                  <a:t> die Zufallsvariable, die die Anzahl der Muscheln mit Perle misst.</a:t>
                </a:r>
              </a:p>
              <a:p>
                <a:pPr marL="0" lvl="0" indent="0">
                  <a:buClrTx/>
                  <a:buSzPct val="100000"/>
                  <a:buNone/>
                </a:pPr>
                <a14:m>
                  <m:oMath xmlns:m="http://schemas.openxmlformats.org/officeDocument/2006/math">
                    <m:r>
                      <a:rPr lang="de-DE" sz="2200" i="1" dirty="0" smtClean="0">
                        <a:latin typeface="Cambria Math" panose="02040503050406030204" pitchFamily="18" charset="0"/>
                      </a:rPr>
                      <m:t>𝑋</m:t>
                    </m:r>
                  </m:oMath>
                </a14:m>
                <a:r>
                  <a:rPr lang="de-DE" sz="2200" dirty="0" smtClean="0"/>
                  <a:t> ist höchstens binomialverteilt (mit den oben angegebenen Parametern).</a:t>
                </a:r>
              </a:p>
              <a:p>
                <a:pPr marL="0" lvl="0" indent="0">
                  <a:buClrTx/>
                  <a:buSzPct val="100000"/>
                  <a:buNone/>
                </a:pPr>
                <a:r>
                  <a:rPr lang="de-DE" sz="2200" dirty="0" smtClean="0"/>
                  <a:t>Es handelt sich um einen rechtsseitigen Test, denn wenn wir mehr als eine gewisse Menge </a:t>
                </a:r>
                <a14:m>
                  <m:oMath xmlns:m="http://schemas.openxmlformats.org/officeDocument/2006/math">
                    <m:r>
                      <a:rPr lang="de-DE" sz="2200" i="1" dirty="0" smtClean="0">
                        <a:latin typeface="Cambria Math" panose="02040503050406030204" pitchFamily="18" charset="0"/>
                      </a:rPr>
                      <m:t>𝑘</m:t>
                    </m:r>
                  </m:oMath>
                </a14:m>
                <a:r>
                  <a:rPr lang="de-DE" sz="2200" dirty="0" smtClean="0"/>
                  <a:t> an Muscheln mit Perle in der Stichprobe vorfinden, so deutet dies darauf hin, dass </a:t>
                </a:r>
                <a14:m>
                  <m:oMath xmlns:m="http://schemas.openxmlformats.org/officeDocument/2006/math">
                    <m:r>
                      <a:rPr lang="de-DE" sz="2200" i="1" dirty="0" smtClean="0">
                        <a:latin typeface="Cambria Math" panose="02040503050406030204" pitchFamily="18" charset="0"/>
                      </a:rPr>
                      <m:t>𝑝</m:t>
                    </m:r>
                    <m:r>
                      <a:rPr lang="de-DE" sz="2200" i="1" dirty="0" smtClean="0">
                        <a:latin typeface="Cambria Math" panose="02040503050406030204" pitchFamily="18" charset="0"/>
                      </a:rPr>
                      <m:t>&gt;0,3</m:t>
                    </m:r>
                  </m:oMath>
                </a14:m>
                <a:r>
                  <a:rPr lang="de-DE" sz="2200" dirty="0" smtClean="0"/>
                  <a:t> ist.</a:t>
                </a:r>
              </a:p>
              <a:p>
                <a:pPr marL="0" lvl="0" indent="0">
                  <a:buClrTx/>
                  <a:buSzPct val="100000"/>
                  <a:buNone/>
                </a:pPr>
                <a:r>
                  <a:rPr lang="de-DE" sz="2200" dirty="0" smtClean="0"/>
                  <a:t>Der Ablehnungsbereich muss demnach </a:t>
                </a:r>
                <a14:m>
                  <m:oMath xmlns:m="http://schemas.openxmlformats.org/officeDocument/2006/math">
                    <m:d>
                      <m:dPr>
                        <m:begChr m:val="["/>
                        <m:endChr m:val="]"/>
                        <m:ctrlPr>
                          <a:rPr lang="de-DE" sz="2200" i="1" dirty="0" smtClean="0">
                            <a:latin typeface="Cambria Math" panose="02040503050406030204" pitchFamily="18" charset="0"/>
                          </a:rPr>
                        </m:ctrlPr>
                      </m:dPr>
                      <m:e>
                        <m:r>
                          <a:rPr lang="de-DE" sz="2200" i="1" dirty="0" smtClean="0">
                            <a:latin typeface="Cambria Math" panose="02040503050406030204" pitchFamily="18" charset="0"/>
                          </a:rPr>
                          <m:t>𝑘</m:t>
                        </m:r>
                        <m:r>
                          <a:rPr lang="de-DE" sz="2200" i="1" dirty="0" smtClean="0">
                            <a:latin typeface="Cambria Math" panose="02040503050406030204" pitchFamily="18" charset="0"/>
                          </a:rPr>
                          <m:t>,…,200</m:t>
                        </m:r>
                      </m:e>
                    </m:d>
                  </m:oMath>
                </a14:m>
                <a:r>
                  <a:rPr lang="de-DE" sz="2200" dirty="0" smtClean="0"/>
                  <a:t> für ein gewisses </a:t>
                </a:r>
                <a14:m>
                  <m:oMath xmlns:m="http://schemas.openxmlformats.org/officeDocument/2006/math">
                    <m:r>
                      <a:rPr lang="de-DE" sz="2200" i="1" dirty="0" smtClean="0">
                        <a:latin typeface="Cambria Math" panose="02040503050406030204" pitchFamily="18" charset="0"/>
                      </a:rPr>
                      <m:t>𝑘</m:t>
                    </m:r>
                  </m:oMath>
                </a14:m>
                <a:r>
                  <a:rPr lang="de-DE" sz="2200" dirty="0" smtClean="0"/>
                  <a:t> lauten.</a:t>
                </a:r>
              </a:p>
              <a:p>
                <a:pPr marL="0" lvl="0" indent="0">
                  <a:buClrTx/>
                  <a:buSzPct val="100000"/>
                  <a:buNone/>
                </a:pPr>
                <a:r>
                  <a:rPr lang="de-DE" sz="2200" dirty="0" smtClean="0"/>
                  <a:t>Wir müssen demnach ein kleinstmögliches </a:t>
                </a:r>
                <a14:m>
                  <m:oMath xmlns:m="http://schemas.openxmlformats.org/officeDocument/2006/math">
                    <m:r>
                      <a:rPr lang="de-DE" sz="2200" i="1" dirty="0" smtClean="0">
                        <a:latin typeface="Cambria Math" panose="02040503050406030204" pitchFamily="18" charset="0"/>
                      </a:rPr>
                      <m:t>𝑘</m:t>
                    </m:r>
                  </m:oMath>
                </a14:m>
                <a:r>
                  <a:rPr lang="de-DE" sz="2200" dirty="0" smtClean="0"/>
                  <a:t> finden mit </a:t>
                </a:r>
                <a14:m>
                  <m:oMath xmlns:m="http://schemas.openxmlformats.org/officeDocument/2006/math">
                    <m:r>
                      <a:rPr lang="de-DE" sz="2200" i="1" dirty="0" smtClean="0">
                        <a:latin typeface="Cambria Math" panose="02040503050406030204" pitchFamily="18" charset="0"/>
                      </a:rPr>
                      <m:t>𝑃</m:t>
                    </m:r>
                    <m:d>
                      <m:dPr>
                        <m:ctrlPr>
                          <a:rPr lang="de-DE" sz="2200" i="1" dirty="0" smtClean="0">
                            <a:latin typeface="Cambria Math" panose="02040503050406030204" pitchFamily="18" charset="0"/>
                          </a:rPr>
                        </m:ctrlPr>
                      </m:dPr>
                      <m:e>
                        <m:r>
                          <a:rPr lang="de-DE" sz="2200" i="1" dirty="0" smtClean="0">
                            <a:latin typeface="Cambria Math" panose="02040503050406030204" pitchFamily="18" charset="0"/>
                          </a:rPr>
                          <m:t>𝑋</m:t>
                        </m:r>
                        <m:r>
                          <a:rPr lang="de-DE" sz="2200" i="1" dirty="0" smtClean="0">
                            <a:latin typeface="Cambria Math" panose="02040503050406030204" pitchFamily="18" charset="0"/>
                          </a:rPr>
                          <m:t>≥</m:t>
                        </m:r>
                        <m:r>
                          <a:rPr lang="de-DE" sz="2200" i="1" dirty="0" smtClean="0">
                            <a:latin typeface="Cambria Math" panose="02040503050406030204" pitchFamily="18" charset="0"/>
                          </a:rPr>
                          <m:t>𝑘</m:t>
                        </m:r>
                      </m:e>
                    </m:d>
                    <m:r>
                      <a:rPr lang="de-DE" sz="2200" i="1" dirty="0" smtClean="0">
                        <a:latin typeface="Cambria Math" panose="02040503050406030204" pitchFamily="18" charset="0"/>
                      </a:rPr>
                      <m:t>≤0,05</m:t>
                    </m:r>
                  </m:oMath>
                </a14:m>
                <a:r>
                  <a:rPr lang="de-DE" sz="2200" dirty="0" smtClean="0"/>
                  <a:t>.</a:t>
                </a:r>
              </a:p>
              <a:p>
                <a:pPr marL="0" lvl="0" indent="0">
                  <a:buClrTx/>
                  <a:buSzPct val="100000"/>
                  <a:buNone/>
                </a:pPr>
                <a:r>
                  <a:rPr lang="de-DE" sz="2200" dirty="0" smtClean="0"/>
                  <a:t>Dies formen wir nun um, damit wir nachher mit den Taschenrechner einen konkreten Wert für </a:t>
                </a:r>
                <a14:m>
                  <m:oMath xmlns:m="http://schemas.openxmlformats.org/officeDocument/2006/math">
                    <m:r>
                      <a:rPr lang="de-DE" sz="2200" i="1" dirty="0" smtClean="0">
                        <a:latin typeface="Cambria Math" panose="02040503050406030204" pitchFamily="18" charset="0"/>
                      </a:rPr>
                      <m:t>𝑘</m:t>
                    </m:r>
                  </m:oMath>
                </a14:m>
                <a:r>
                  <a:rPr lang="de-DE" sz="2200" dirty="0" smtClean="0"/>
                  <a:t> bestimmen können.</a:t>
                </a:r>
              </a:p>
            </p:txBody>
          </p:sp>
        </mc:Choice>
        <mc:Fallback xmlns="">
          <p:sp>
            <p:nvSpPr>
              <p:cNvPr id="14" name="Inhaltsplatzhalter 13"/>
              <p:cNvSpPr>
                <a:spLocks noGrp="1" noRot="1" noChangeAspect="1" noMove="1" noResize="1" noEditPoints="1" noAdjustHandles="1" noChangeArrowheads="1" noChangeShapeType="1" noTextEdit="1"/>
              </p:cNvSpPr>
              <p:nvPr>
                <p:ph sz="quarter" idx="1"/>
              </p:nvPr>
            </p:nvSpPr>
            <p:spPr>
              <a:blipFill>
                <a:blip r:embed="rId2"/>
                <a:stretch>
                  <a:fillRect l="-814" t="-738" r="-136"/>
                </a:stretch>
              </a:blipFill>
            </p:spPr>
            <p:txBody>
              <a:bodyPr/>
              <a:lstStyle/>
              <a:p>
                <a:r>
                  <a:rPr lang="de-DE">
                    <a:noFill/>
                  </a:rPr>
                  <a:t> </a:t>
                </a:r>
              </a:p>
            </p:txBody>
          </p:sp>
        </mc:Fallback>
      </mc:AlternateContent>
      <p:sp>
        <p:nvSpPr>
          <p:cNvPr id="13" name="Titel 12"/>
          <p:cNvSpPr>
            <a:spLocks noGrp="1"/>
          </p:cNvSpPr>
          <p:nvPr>
            <p:ph type="title"/>
          </p:nvPr>
        </p:nvSpPr>
        <p:spPr/>
        <p:txBody>
          <a:bodyPr>
            <a:normAutofit/>
          </a:bodyPr>
          <a:lstStyle/>
          <a:p>
            <a:r>
              <a:rPr lang="de-DE" sz="4000" dirty="0" err="1"/>
              <a:t>Wahlteil</a:t>
            </a:r>
            <a:r>
              <a:rPr lang="de-DE" sz="4000" dirty="0"/>
              <a:t> </a:t>
            </a:r>
            <a:r>
              <a:rPr lang="de-DE" sz="4000" dirty="0" smtClean="0"/>
              <a:t>2020 </a:t>
            </a:r>
            <a:r>
              <a:rPr lang="de-DE" sz="4000" dirty="0"/>
              <a:t>– Aufgabe C </a:t>
            </a:r>
            <a:r>
              <a:rPr lang="de-DE" sz="4000" dirty="0" smtClean="0"/>
              <a:t>1</a:t>
            </a:r>
            <a:endParaRPr lang="de-DE" sz="4000" dirty="0"/>
          </a:p>
        </p:txBody>
      </p:sp>
    </p:spTree>
    <p:extLst>
      <p:ext uri="{BB962C8B-B14F-4D97-AF65-F5344CB8AC3E}">
        <p14:creationId xmlns:p14="http://schemas.microsoft.com/office/powerpoint/2010/main" val="25388196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4" name="Inhaltsplatzhalter 13"/>
              <p:cNvSpPr>
                <a:spLocks noGrp="1"/>
              </p:cNvSpPr>
              <p:nvPr>
                <p:ph sz="quarter" idx="1"/>
              </p:nvPr>
            </p:nvSpPr>
            <p:spPr/>
            <p:txBody>
              <a:bodyPr>
                <a:noAutofit/>
              </a:bodyPr>
              <a:lstStyle/>
              <a:p>
                <a:pPr marL="0" lvl="0" indent="0">
                  <a:buClrTx/>
                  <a:buSzPct val="100000"/>
                  <a:buNone/>
                </a:pPr>
                <a14:m>
                  <m:oMath xmlns:m="http://schemas.openxmlformats.org/officeDocument/2006/math">
                    <m:r>
                      <a:rPr lang="de-DE" sz="2200" i="1" dirty="0" smtClean="0">
                        <a:latin typeface="Cambria Math" panose="02040503050406030204" pitchFamily="18" charset="0"/>
                      </a:rPr>
                      <m:t>𝑃</m:t>
                    </m:r>
                    <m:d>
                      <m:dPr>
                        <m:ctrlPr>
                          <a:rPr lang="de-DE" sz="2200" i="1" dirty="0">
                            <a:latin typeface="Cambria Math" panose="02040503050406030204" pitchFamily="18" charset="0"/>
                          </a:rPr>
                        </m:ctrlPr>
                      </m:dPr>
                      <m:e>
                        <m:r>
                          <a:rPr lang="de-DE" sz="2200" i="1" dirty="0">
                            <a:latin typeface="Cambria Math" panose="02040503050406030204" pitchFamily="18" charset="0"/>
                          </a:rPr>
                          <m:t>𝑋</m:t>
                        </m:r>
                        <m:r>
                          <a:rPr lang="de-DE" sz="2200" i="1" dirty="0">
                            <a:latin typeface="Cambria Math" panose="02040503050406030204" pitchFamily="18" charset="0"/>
                          </a:rPr>
                          <m:t>≥</m:t>
                        </m:r>
                        <m:r>
                          <a:rPr lang="de-DE" sz="2200" i="1" dirty="0">
                            <a:latin typeface="Cambria Math" panose="02040503050406030204" pitchFamily="18" charset="0"/>
                          </a:rPr>
                          <m:t>𝑘</m:t>
                        </m:r>
                      </m:e>
                    </m:d>
                    <m:r>
                      <a:rPr lang="de-DE" sz="2200" b="0" i="1" dirty="0" smtClean="0">
                        <a:latin typeface="Cambria Math" panose="02040503050406030204" pitchFamily="18" charset="0"/>
                      </a:rPr>
                      <m:t>≤0,05 ⇒ 1−</m:t>
                    </m:r>
                    <m:r>
                      <a:rPr lang="de-DE" sz="2200" b="0" i="1" dirty="0" smtClean="0">
                        <a:latin typeface="Cambria Math" panose="02040503050406030204" pitchFamily="18" charset="0"/>
                      </a:rPr>
                      <m:t>𝑃</m:t>
                    </m:r>
                    <m:d>
                      <m:dPr>
                        <m:ctrlPr>
                          <a:rPr lang="de-DE" sz="2200" b="0" i="1" dirty="0" smtClean="0">
                            <a:latin typeface="Cambria Math" panose="02040503050406030204" pitchFamily="18" charset="0"/>
                          </a:rPr>
                        </m:ctrlPr>
                      </m:dPr>
                      <m:e>
                        <m:r>
                          <a:rPr lang="de-DE" sz="2200" b="0" i="1" dirty="0" smtClean="0">
                            <a:latin typeface="Cambria Math" panose="02040503050406030204" pitchFamily="18" charset="0"/>
                          </a:rPr>
                          <m:t>𝑋</m:t>
                        </m:r>
                        <m:r>
                          <a:rPr lang="de-DE" sz="2200" b="0" i="1" dirty="0" smtClean="0">
                            <a:latin typeface="Cambria Math" panose="02040503050406030204" pitchFamily="18" charset="0"/>
                          </a:rPr>
                          <m:t>&lt;</m:t>
                        </m:r>
                        <m:r>
                          <a:rPr lang="de-DE" sz="2200" b="0" i="1" dirty="0" smtClean="0">
                            <a:latin typeface="Cambria Math" panose="02040503050406030204" pitchFamily="18" charset="0"/>
                          </a:rPr>
                          <m:t>𝑘</m:t>
                        </m:r>
                      </m:e>
                    </m:d>
                    <m:r>
                      <a:rPr lang="de-DE" sz="2200" b="0" i="1" dirty="0" smtClean="0">
                        <a:latin typeface="Cambria Math" panose="02040503050406030204" pitchFamily="18" charset="0"/>
                      </a:rPr>
                      <m:t>≤0,05 ⇒ </m:t>
                    </m:r>
                    <m:r>
                      <a:rPr lang="de-DE" sz="2200" i="1" dirty="0">
                        <a:latin typeface="Cambria Math" panose="02040503050406030204" pitchFamily="18" charset="0"/>
                      </a:rPr>
                      <m:t>𝑃</m:t>
                    </m:r>
                    <m:d>
                      <m:dPr>
                        <m:ctrlPr>
                          <a:rPr lang="de-DE" sz="2200" i="1" dirty="0">
                            <a:latin typeface="Cambria Math" panose="02040503050406030204" pitchFamily="18" charset="0"/>
                          </a:rPr>
                        </m:ctrlPr>
                      </m:dPr>
                      <m:e>
                        <m:r>
                          <a:rPr lang="de-DE" sz="2200" i="1" dirty="0">
                            <a:latin typeface="Cambria Math" panose="02040503050406030204" pitchFamily="18" charset="0"/>
                          </a:rPr>
                          <m:t>𝑋</m:t>
                        </m:r>
                        <m:r>
                          <a:rPr lang="de-DE" sz="2200" i="1" dirty="0">
                            <a:latin typeface="Cambria Math" panose="02040503050406030204" pitchFamily="18" charset="0"/>
                          </a:rPr>
                          <m:t>&lt;</m:t>
                        </m:r>
                        <m:r>
                          <a:rPr lang="de-DE" sz="2200" i="1" dirty="0">
                            <a:latin typeface="Cambria Math" panose="02040503050406030204" pitchFamily="18" charset="0"/>
                          </a:rPr>
                          <m:t>𝑘</m:t>
                        </m:r>
                      </m:e>
                    </m:d>
                    <m:r>
                      <a:rPr lang="de-DE" sz="2200" b="0" i="1" dirty="0" smtClean="0">
                        <a:latin typeface="Cambria Math" panose="02040503050406030204" pitchFamily="18" charset="0"/>
                      </a:rPr>
                      <m:t>≥0,95⇒</m:t>
                    </m:r>
                    <m:r>
                      <a:rPr lang="de-DE" sz="2200" b="0" i="1" dirty="0" smtClean="0">
                        <a:latin typeface="Cambria Math" panose="02040503050406030204" pitchFamily="18" charset="0"/>
                      </a:rPr>
                      <m:t>𝑃</m:t>
                    </m:r>
                    <m:d>
                      <m:dPr>
                        <m:ctrlPr>
                          <a:rPr lang="de-DE" sz="2200" i="1" dirty="0">
                            <a:latin typeface="Cambria Math" panose="02040503050406030204" pitchFamily="18" charset="0"/>
                          </a:rPr>
                        </m:ctrlPr>
                      </m:dPr>
                      <m:e>
                        <m:r>
                          <a:rPr lang="de-DE" sz="2200" i="1" dirty="0">
                            <a:latin typeface="Cambria Math" panose="02040503050406030204" pitchFamily="18" charset="0"/>
                          </a:rPr>
                          <m:t>𝑋</m:t>
                        </m:r>
                        <m:r>
                          <a:rPr lang="de-DE" sz="2200" i="1" dirty="0">
                            <a:latin typeface="Cambria Math" panose="02040503050406030204" pitchFamily="18" charset="0"/>
                          </a:rPr>
                          <m:t>≤</m:t>
                        </m:r>
                        <m:r>
                          <a:rPr lang="de-DE" sz="2200" i="1" dirty="0">
                            <a:latin typeface="Cambria Math" panose="02040503050406030204" pitchFamily="18" charset="0"/>
                          </a:rPr>
                          <m:t>𝑘</m:t>
                        </m:r>
                        <m:r>
                          <a:rPr lang="de-DE" sz="2200" b="0" i="1" dirty="0" smtClean="0">
                            <a:latin typeface="Cambria Math" panose="02040503050406030204" pitchFamily="18" charset="0"/>
                          </a:rPr>
                          <m:t>−1</m:t>
                        </m:r>
                      </m:e>
                    </m:d>
                    <m:r>
                      <a:rPr lang="de-DE" sz="2200" i="1" dirty="0">
                        <a:latin typeface="Cambria Math" panose="02040503050406030204" pitchFamily="18" charset="0"/>
                      </a:rPr>
                      <m:t>≥0,95</m:t>
                    </m:r>
                  </m:oMath>
                </a14:m>
                <a:r>
                  <a:rPr lang="de-DE" sz="2200" dirty="0" smtClean="0"/>
                  <a:t>.</a:t>
                </a:r>
              </a:p>
              <a:p>
                <a:pPr marL="0" lvl="0" indent="0">
                  <a:buClrTx/>
                  <a:buSzPct val="100000"/>
                  <a:buNone/>
                </a:pPr>
                <a:r>
                  <a:rPr lang="de-DE" sz="2200" dirty="0" smtClean="0"/>
                  <a:t>Dies lässt sich nun mit dem Taschenrechner bestimmen (z.B. mit dem GTR über </a:t>
                </a:r>
                <a:r>
                  <a:rPr lang="de-DE" sz="2000" dirty="0" smtClean="0">
                    <a:latin typeface="Tw Cen MT Condensed" pitchFamily="34" charset="0"/>
                  </a:rPr>
                  <a:t>1-binomcdf(200,0.3,X) </a:t>
                </a:r>
                <a:r>
                  <a:rPr lang="de-DE" sz="2200" dirty="0" smtClean="0"/>
                  <a:t>).</a:t>
                </a:r>
                <a:br>
                  <a:rPr lang="de-DE" sz="2200" dirty="0" smtClean="0"/>
                </a:br>
                <a:r>
                  <a:rPr lang="de-DE" sz="2200" dirty="0" smtClean="0"/>
                  <a:t>Man erhält </a:t>
                </a:r>
                <a14:m>
                  <m:oMath xmlns:m="http://schemas.openxmlformats.org/officeDocument/2006/math">
                    <m:r>
                      <a:rPr lang="de-DE" sz="2200" i="1" dirty="0" smtClean="0">
                        <a:latin typeface="Cambria Math" panose="02040503050406030204" pitchFamily="18" charset="0"/>
                      </a:rPr>
                      <m:t>𝑃</m:t>
                    </m:r>
                    <m:d>
                      <m:dPr>
                        <m:ctrlPr>
                          <a:rPr lang="de-DE" sz="2200" i="1" dirty="0" smtClean="0">
                            <a:latin typeface="Cambria Math" panose="02040503050406030204" pitchFamily="18" charset="0"/>
                          </a:rPr>
                        </m:ctrlPr>
                      </m:dPr>
                      <m:e>
                        <m:r>
                          <a:rPr lang="de-DE" sz="2200" i="1" dirty="0" smtClean="0">
                            <a:latin typeface="Cambria Math" panose="02040503050406030204" pitchFamily="18" charset="0"/>
                          </a:rPr>
                          <m:t>𝑋</m:t>
                        </m:r>
                        <m:r>
                          <a:rPr lang="de-DE" sz="2200" i="1" dirty="0" smtClean="0">
                            <a:latin typeface="Cambria Math" panose="02040503050406030204" pitchFamily="18" charset="0"/>
                          </a:rPr>
                          <m:t>≤70</m:t>
                        </m:r>
                      </m:e>
                    </m:d>
                    <m:r>
                      <a:rPr lang="de-DE" sz="2200" i="1" dirty="0" smtClean="0">
                        <a:latin typeface="Cambria Math" panose="02040503050406030204" pitchFamily="18" charset="0"/>
                      </a:rPr>
                      <m:t>≈0,946</m:t>
                    </m:r>
                  </m:oMath>
                </a14:m>
                <a:r>
                  <a:rPr lang="de-DE" sz="2200" dirty="0" smtClean="0"/>
                  <a:t> und </a:t>
                </a:r>
                <a14:m>
                  <m:oMath xmlns:m="http://schemas.openxmlformats.org/officeDocument/2006/math">
                    <m:r>
                      <a:rPr lang="de-DE" sz="2200" i="1" dirty="0" smtClean="0">
                        <a:latin typeface="Cambria Math" panose="02040503050406030204" pitchFamily="18" charset="0"/>
                      </a:rPr>
                      <m:t>𝑃</m:t>
                    </m:r>
                    <m:d>
                      <m:dPr>
                        <m:ctrlPr>
                          <a:rPr lang="de-DE" sz="2200" i="1" dirty="0" smtClean="0">
                            <a:latin typeface="Cambria Math" panose="02040503050406030204" pitchFamily="18" charset="0"/>
                          </a:rPr>
                        </m:ctrlPr>
                      </m:dPr>
                      <m:e>
                        <m:r>
                          <a:rPr lang="de-DE" sz="2200" i="1" dirty="0" smtClean="0">
                            <a:latin typeface="Cambria Math" panose="02040503050406030204" pitchFamily="18" charset="0"/>
                          </a:rPr>
                          <m:t>𝑋</m:t>
                        </m:r>
                        <m:r>
                          <a:rPr lang="de-DE" sz="2200" i="1" dirty="0" smtClean="0">
                            <a:latin typeface="Cambria Math" panose="02040503050406030204" pitchFamily="18" charset="0"/>
                          </a:rPr>
                          <m:t>≤71</m:t>
                        </m:r>
                      </m:e>
                    </m:d>
                    <m:r>
                      <a:rPr lang="de-DE" sz="2200" i="1" dirty="0" smtClean="0">
                        <a:latin typeface="Cambria Math" panose="02040503050406030204" pitchFamily="18" charset="0"/>
                      </a:rPr>
                      <m:t>≈0,96</m:t>
                    </m:r>
                  </m:oMath>
                </a14:m>
                <a:r>
                  <a:rPr lang="de-DE" sz="2200" dirty="0" smtClean="0"/>
                  <a:t>.</a:t>
                </a:r>
              </a:p>
              <a:p>
                <a:pPr marL="0" lvl="0" indent="0">
                  <a:buClrTx/>
                  <a:buSzPct val="100000"/>
                  <a:buNone/>
                </a:pPr>
                <a:r>
                  <a:rPr lang="de-DE" sz="2200" dirty="0" smtClean="0"/>
                  <a:t>Für </a:t>
                </a:r>
                <a14:m>
                  <m:oMath xmlns:m="http://schemas.openxmlformats.org/officeDocument/2006/math">
                    <m:r>
                      <a:rPr lang="de-DE" sz="2200" i="1" dirty="0" smtClean="0">
                        <a:latin typeface="Cambria Math" panose="02040503050406030204" pitchFamily="18" charset="0"/>
                      </a:rPr>
                      <m:t>𝑘</m:t>
                    </m:r>
                    <m:r>
                      <a:rPr lang="de-DE" sz="2200" i="1" dirty="0" smtClean="0">
                        <a:latin typeface="Cambria Math" panose="02040503050406030204" pitchFamily="18" charset="0"/>
                      </a:rPr>
                      <m:t>−1=71</m:t>
                    </m:r>
                  </m:oMath>
                </a14:m>
                <a:r>
                  <a:rPr lang="de-DE" sz="2200" dirty="0" smtClean="0"/>
                  <a:t> also </a:t>
                </a:r>
                <a14:m>
                  <m:oMath xmlns:m="http://schemas.openxmlformats.org/officeDocument/2006/math">
                    <m:r>
                      <a:rPr lang="de-DE" sz="2200" i="1" dirty="0" smtClean="0">
                        <a:latin typeface="Cambria Math" panose="02040503050406030204" pitchFamily="18" charset="0"/>
                      </a:rPr>
                      <m:t>𝑘</m:t>
                    </m:r>
                    <m:r>
                      <a:rPr lang="de-DE" sz="2200" i="1" dirty="0" smtClean="0">
                        <a:latin typeface="Cambria Math" panose="02040503050406030204" pitchFamily="18" charset="0"/>
                      </a:rPr>
                      <m:t>=72</m:t>
                    </m:r>
                  </m:oMath>
                </a14:m>
                <a:r>
                  <a:rPr lang="de-DE" sz="2200" dirty="0" smtClean="0"/>
                  <a:t> ist die obige Bedingung erstmals erfüllt.</a:t>
                </a:r>
                <a:br>
                  <a:rPr lang="de-DE" sz="2200" dirty="0" smtClean="0"/>
                </a:br>
                <a:endParaRPr lang="de-DE" sz="2200" dirty="0" smtClean="0"/>
              </a:p>
              <a:p>
                <a:pPr marL="0" lvl="0" indent="0">
                  <a:buClrTx/>
                  <a:buSzPct val="100000"/>
                  <a:buNone/>
                </a:pPr>
                <a:r>
                  <a:rPr lang="de-DE" sz="2200" dirty="0" smtClean="0"/>
                  <a:t>Das liefert uns die folgende </a:t>
                </a:r>
                <a:r>
                  <a:rPr lang="de-DE" sz="2200" b="1" dirty="0" smtClean="0"/>
                  <a:t>Entscheidungsregel:</a:t>
                </a:r>
              </a:p>
              <a:p>
                <a:pPr marL="0" lvl="0" indent="0">
                  <a:buClrTx/>
                  <a:buSzPct val="100000"/>
                  <a:buNone/>
                </a:pPr>
                <a:r>
                  <a:rPr lang="de-DE" sz="2200" dirty="0" smtClean="0"/>
                  <a:t>Falls wir </a:t>
                </a:r>
                <a14:m>
                  <m:oMath xmlns:m="http://schemas.openxmlformats.org/officeDocument/2006/math">
                    <m:r>
                      <a:rPr lang="de-DE" sz="2200" i="1" dirty="0" smtClean="0">
                        <a:latin typeface="Cambria Math" panose="02040503050406030204" pitchFamily="18" charset="0"/>
                      </a:rPr>
                      <m:t>72</m:t>
                    </m:r>
                  </m:oMath>
                </a14:m>
                <a:r>
                  <a:rPr lang="de-DE" sz="2200" dirty="0" smtClean="0"/>
                  <a:t> oder mehr Muscheln mit Perle in der Stichprobe vorfinden, so müssen wir die Nullhypothese ablehnen (mit einer Irrtumswahrscheinlichkeit von höchsten </a:t>
                </a:r>
                <a14:m>
                  <m:oMath xmlns:m="http://schemas.openxmlformats.org/officeDocument/2006/math">
                    <m:r>
                      <a:rPr lang="de-DE" sz="2200" i="1" dirty="0" smtClean="0">
                        <a:latin typeface="Cambria Math" panose="02040503050406030204" pitchFamily="18" charset="0"/>
                      </a:rPr>
                      <m:t>5%</m:t>
                    </m:r>
                  </m:oMath>
                </a14:m>
                <a:r>
                  <a:rPr lang="de-DE" sz="2200" dirty="0" smtClean="0"/>
                  <a:t>), andernfalls nehmen wir sie an.</a:t>
                </a:r>
              </a:p>
            </p:txBody>
          </p:sp>
        </mc:Choice>
        <mc:Fallback xmlns="">
          <p:sp>
            <p:nvSpPr>
              <p:cNvPr id="14" name="Inhaltsplatzhalter 13"/>
              <p:cNvSpPr>
                <a:spLocks noGrp="1" noRot="1" noChangeAspect="1" noMove="1" noResize="1" noEditPoints="1" noAdjustHandles="1" noChangeArrowheads="1" noChangeShapeType="1" noTextEdit="1"/>
              </p:cNvSpPr>
              <p:nvPr>
                <p:ph sz="quarter" idx="1"/>
              </p:nvPr>
            </p:nvSpPr>
            <p:spPr>
              <a:blipFill>
                <a:blip r:embed="rId2"/>
                <a:stretch>
                  <a:fillRect l="-814" r="-678"/>
                </a:stretch>
              </a:blipFill>
            </p:spPr>
            <p:txBody>
              <a:bodyPr/>
              <a:lstStyle/>
              <a:p>
                <a:r>
                  <a:rPr lang="de-DE">
                    <a:noFill/>
                  </a:rPr>
                  <a:t> </a:t>
                </a:r>
              </a:p>
            </p:txBody>
          </p:sp>
        </mc:Fallback>
      </mc:AlternateContent>
      <p:sp>
        <p:nvSpPr>
          <p:cNvPr id="13" name="Titel 12"/>
          <p:cNvSpPr>
            <a:spLocks noGrp="1"/>
          </p:cNvSpPr>
          <p:nvPr>
            <p:ph type="title"/>
          </p:nvPr>
        </p:nvSpPr>
        <p:spPr/>
        <p:txBody>
          <a:bodyPr>
            <a:normAutofit/>
          </a:bodyPr>
          <a:lstStyle/>
          <a:p>
            <a:r>
              <a:rPr lang="de-DE" sz="4000" dirty="0" err="1"/>
              <a:t>Wahlteil</a:t>
            </a:r>
            <a:r>
              <a:rPr lang="de-DE" sz="4000" dirty="0"/>
              <a:t> </a:t>
            </a:r>
            <a:r>
              <a:rPr lang="de-DE" sz="4000" dirty="0" smtClean="0"/>
              <a:t>2020 </a:t>
            </a:r>
            <a:r>
              <a:rPr lang="de-DE" sz="4000" dirty="0"/>
              <a:t>– Aufgabe C </a:t>
            </a:r>
            <a:r>
              <a:rPr lang="de-DE" sz="4000" dirty="0" smtClean="0"/>
              <a:t>1</a:t>
            </a:r>
            <a:endParaRPr lang="de-DE" sz="4000" dirty="0"/>
          </a:p>
        </p:txBody>
      </p:sp>
      <p:cxnSp>
        <p:nvCxnSpPr>
          <p:cNvPr id="4" name="Gerader Verbinder 3"/>
          <p:cNvCxnSpPr/>
          <p:nvPr/>
        </p:nvCxnSpPr>
        <p:spPr>
          <a:xfrm>
            <a:off x="1754248" y="5261861"/>
            <a:ext cx="3801982" cy="0"/>
          </a:xfrm>
          <a:prstGeom prst="line">
            <a:avLst/>
          </a:prstGeom>
          <a:ln w="25400">
            <a:solidFill>
              <a:srgbClr val="FF66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00877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4" name="Inhaltsplatzhalter 13"/>
              <p:cNvSpPr>
                <a:spLocks noGrp="1"/>
              </p:cNvSpPr>
              <p:nvPr>
                <p:ph sz="quarter" idx="1"/>
              </p:nvPr>
            </p:nvSpPr>
            <p:spPr/>
            <p:txBody>
              <a:bodyPr>
                <a:noAutofit/>
              </a:bodyPr>
              <a:lstStyle/>
              <a:p>
                <a:pPr marL="0" lvl="0" indent="0">
                  <a:buClrTx/>
                  <a:buSzPct val="100000"/>
                  <a:buNone/>
                </a:pPr>
                <a:r>
                  <a:rPr lang="de-DE" sz="2200" b="1" dirty="0" smtClean="0"/>
                  <a:t>d) Anzahl weiße und schwarze Perlen </a:t>
                </a:r>
              </a:p>
              <a:p>
                <a:pPr marL="0" lvl="0" indent="0">
                  <a:buClrTx/>
                  <a:buSzPct val="100000"/>
                  <a:buNone/>
                </a:pPr>
                <a:r>
                  <a:rPr lang="de-DE" sz="2200" dirty="0" smtClean="0"/>
                  <a:t>Es sei </a:t>
                </a:r>
                <a14:m>
                  <m:oMath xmlns:m="http://schemas.openxmlformats.org/officeDocument/2006/math">
                    <m:r>
                      <a:rPr lang="de-DE" sz="2200" i="1" dirty="0" smtClean="0">
                        <a:latin typeface="Cambria Math" panose="02040503050406030204" pitchFamily="18" charset="0"/>
                      </a:rPr>
                      <m:t>𝑤</m:t>
                    </m:r>
                  </m:oMath>
                </a14:m>
                <a:r>
                  <a:rPr lang="de-DE" sz="2200" dirty="0" smtClean="0"/>
                  <a:t> die Anzahl der weißen Perlen. Wenn wir </a:t>
                </a:r>
                <a14:m>
                  <m:oMath xmlns:m="http://schemas.openxmlformats.org/officeDocument/2006/math">
                    <m:r>
                      <a:rPr lang="de-DE" sz="2200" i="1" dirty="0" smtClean="0">
                        <a:latin typeface="Cambria Math" panose="02040503050406030204" pitchFamily="18" charset="0"/>
                      </a:rPr>
                      <m:t>21</m:t>
                    </m:r>
                  </m:oMath>
                </a14:m>
                <a:r>
                  <a:rPr lang="de-DE" sz="2200" dirty="0" smtClean="0"/>
                  <a:t> Perlen haben, dann muss </a:t>
                </a:r>
                <a14:m>
                  <m:oMath xmlns:m="http://schemas.openxmlformats.org/officeDocument/2006/math">
                    <m:r>
                      <a:rPr lang="de-DE" sz="2200" i="1" dirty="0" smtClean="0">
                        <a:latin typeface="Cambria Math" panose="02040503050406030204" pitchFamily="18" charset="0"/>
                      </a:rPr>
                      <m:t>𝑠</m:t>
                    </m:r>
                    <m:r>
                      <a:rPr lang="de-DE" sz="2200" i="1" dirty="0" smtClean="0">
                        <a:latin typeface="Cambria Math" panose="02040503050406030204" pitchFamily="18" charset="0"/>
                      </a:rPr>
                      <m:t>=21−</m:t>
                    </m:r>
                    <m:r>
                      <a:rPr lang="de-DE" sz="2200" i="1" dirty="0" smtClean="0">
                        <a:latin typeface="Cambria Math" panose="02040503050406030204" pitchFamily="18" charset="0"/>
                      </a:rPr>
                      <m:t>𝑤</m:t>
                    </m:r>
                  </m:oMath>
                </a14:m>
                <a:r>
                  <a:rPr lang="de-DE" sz="2200" dirty="0" smtClean="0"/>
                  <a:t> die Anzahl der schwarzen Perlen sein. </a:t>
                </a:r>
                <a:br>
                  <a:rPr lang="de-DE" sz="2200" dirty="0" smtClean="0"/>
                </a:br>
                <a:r>
                  <a:rPr lang="de-DE" sz="2200" dirty="0" smtClean="0"/>
                  <a:t>Das Ereignis „unterschiedliche Farben“ wird realisiert durch die Ereignismenge </a:t>
                </a:r>
                <a14:m>
                  <m:oMath xmlns:m="http://schemas.openxmlformats.org/officeDocument/2006/math">
                    <m:r>
                      <a:rPr lang="de-DE" sz="2200" i="1" dirty="0" smtClean="0">
                        <a:latin typeface="Cambria Math" panose="02040503050406030204" pitchFamily="18" charset="0"/>
                      </a:rPr>
                      <m:t>𝐸</m:t>
                    </m:r>
                    <m:r>
                      <a:rPr lang="de-DE" sz="2200" i="1" dirty="0" smtClean="0">
                        <a:latin typeface="Cambria Math" panose="02040503050406030204" pitchFamily="18" charset="0"/>
                      </a:rPr>
                      <m:t>={</m:t>
                    </m:r>
                    <m:d>
                      <m:dPr>
                        <m:ctrlPr>
                          <a:rPr lang="de-DE" sz="2200" b="0" i="1" dirty="0" smtClean="0">
                            <a:latin typeface="Cambria Math" panose="02040503050406030204" pitchFamily="18" charset="0"/>
                          </a:rPr>
                        </m:ctrlPr>
                      </m:dPr>
                      <m:e>
                        <m:r>
                          <a:rPr lang="de-DE" sz="2200" b="0" i="1" dirty="0" smtClean="0">
                            <a:latin typeface="Cambria Math" panose="02040503050406030204" pitchFamily="18" charset="0"/>
                          </a:rPr>
                          <m:t>𝑊</m:t>
                        </m:r>
                        <m:r>
                          <a:rPr lang="de-DE" sz="2200" i="1" dirty="0" smtClean="0">
                            <a:latin typeface="Cambria Math" panose="02040503050406030204" pitchFamily="18" charset="0"/>
                          </a:rPr>
                          <m:t>, </m:t>
                        </m:r>
                        <m:r>
                          <a:rPr lang="de-DE" sz="2200" b="0" i="1" dirty="0" smtClean="0">
                            <a:latin typeface="Cambria Math" panose="02040503050406030204" pitchFamily="18" charset="0"/>
                          </a:rPr>
                          <m:t>𝑆</m:t>
                        </m:r>
                      </m:e>
                    </m:d>
                    <m:r>
                      <a:rPr lang="de-DE" sz="2200" i="1" dirty="0" smtClean="0">
                        <a:latin typeface="Cambria Math" panose="02040503050406030204" pitchFamily="18" charset="0"/>
                      </a:rPr>
                      <m:t>, (</m:t>
                    </m:r>
                    <m:r>
                      <a:rPr lang="de-DE" sz="2200" b="0" i="1" dirty="0" smtClean="0">
                        <a:latin typeface="Cambria Math" panose="02040503050406030204" pitchFamily="18" charset="0"/>
                      </a:rPr>
                      <m:t>𝑆</m:t>
                    </m:r>
                    <m:r>
                      <a:rPr lang="de-DE" sz="2200" i="1" dirty="0" smtClean="0">
                        <a:latin typeface="Cambria Math" panose="02040503050406030204" pitchFamily="18" charset="0"/>
                      </a:rPr>
                      <m:t>, </m:t>
                    </m:r>
                    <m:r>
                      <a:rPr lang="de-DE" sz="2200" b="0" i="1" dirty="0" smtClean="0">
                        <a:latin typeface="Cambria Math" panose="02040503050406030204" pitchFamily="18" charset="0"/>
                      </a:rPr>
                      <m:t>𝑊</m:t>
                    </m:r>
                    <m:r>
                      <a:rPr lang="de-DE" sz="2200" i="1" dirty="0" smtClean="0">
                        <a:latin typeface="Cambria Math" panose="02040503050406030204" pitchFamily="18" charset="0"/>
                      </a:rPr>
                      <m:t>)}</m:t>
                    </m:r>
                  </m:oMath>
                </a14:m>
                <a:endParaRPr lang="de-DE" sz="2200" dirty="0" smtClean="0"/>
              </a:p>
              <a:p>
                <a:pPr marL="0" lvl="0" indent="0">
                  <a:buClrTx/>
                  <a:buSzPct val="100000"/>
                  <a:buNone/>
                </a:pPr>
                <a:r>
                  <a:rPr lang="de-DE" sz="2200" dirty="0" smtClean="0"/>
                  <a:t>Beim Ziehen ohne zurückzulegen haben wir nun folgende Einzelwahrscheinlichkeiten:  </a:t>
                </a:r>
              </a:p>
              <a:p>
                <a:pPr marL="0" lvl="0" indent="0">
                  <a:buClrTx/>
                  <a:buSzPct val="100000"/>
                  <a:buNone/>
                </a:pPr>
                <a14:m>
                  <m:oMath xmlns:m="http://schemas.openxmlformats.org/officeDocument/2006/math">
                    <m:r>
                      <a:rPr lang="de-DE" sz="2200" i="1" dirty="0" smtClean="0">
                        <a:latin typeface="Cambria Math" panose="02040503050406030204" pitchFamily="18" charset="0"/>
                      </a:rPr>
                      <m:t>𝑃</m:t>
                    </m:r>
                    <m:d>
                      <m:dPr>
                        <m:ctrlPr>
                          <a:rPr lang="de-DE" sz="2200" i="1" dirty="0" smtClean="0">
                            <a:latin typeface="Cambria Math" panose="02040503050406030204" pitchFamily="18" charset="0"/>
                          </a:rPr>
                        </m:ctrlPr>
                      </m:dPr>
                      <m:e>
                        <m:r>
                          <a:rPr lang="de-DE" sz="2200" b="0" i="1" dirty="0" smtClean="0">
                            <a:latin typeface="Cambria Math" panose="02040503050406030204" pitchFamily="18" charset="0"/>
                          </a:rPr>
                          <m:t>𝑊</m:t>
                        </m:r>
                        <m:r>
                          <a:rPr lang="de-DE" sz="2200" b="0" i="1" dirty="0" smtClean="0">
                            <a:latin typeface="Cambria Math" panose="02040503050406030204" pitchFamily="18" charset="0"/>
                          </a:rPr>
                          <m:t>,</m:t>
                        </m:r>
                        <m:r>
                          <a:rPr lang="de-DE" sz="2200" b="0" i="1" dirty="0" smtClean="0">
                            <a:latin typeface="Cambria Math" panose="02040503050406030204" pitchFamily="18" charset="0"/>
                          </a:rPr>
                          <m:t>𝑆</m:t>
                        </m:r>
                      </m:e>
                    </m:d>
                    <m:r>
                      <a:rPr lang="de-DE" sz="2200" i="1" dirty="0" smtClean="0">
                        <a:latin typeface="Cambria Math" panose="02040503050406030204" pitchFamily="18" charset="0"/>
                      </a:rPr>
                      <m:t>=</m:t>
                    </m:r>
                    <m:f>
                      <m:fPr>
                        <m:ctrlPr>
                          <a:rPr lang="de-DE" sz="2200" i="1" dirty="0" smtClean="0">
                            <a:latin typeface="Cambria Math" panose="02040503050406030204" pitchFamily="18" charset="0"/>
                          </a:rPr>
                        </m:ctrlPr>
                      </m:fPr>
                      <m:num>
                        <m:r>
                          <a:rPr lang="de-DE" sz="2200" i="1" dirty="0" smtClean="0">
                            <a:latin typeface="Cambria Math" panose="02040503050406030204" pitchFamily="18" charset="0"/>
                          </a:rPr>
                          <m:t>𝑤</m:t>
                        </m:r>
                      </m:num>
                      <m:den>
                        <m:r>
                          <a:rPr lang="de-DE" sz="2200" i="1" dirty="0" smtClean="0">
                            <a:latin typeface="Cambria Math" panose="02040503050406030204" pitchFamily="18" charset="0"/>
                          </a:rPr>
                          <m:t>21</m:t>
                        </m:r>
                      </m:den>
                    </m:f>
                    <m:r>
                      <a:rPr lang="de-DE" sz="2200" i="1" dirty="0" smtClean="0">
                        <a:latin typeface="Cambria Math" panose="02040503050406030204" pitchFamily="18" charset="0"/>
                      </a:rPr>
                      <m:t>⋅</m:t>
                    </m:r>
                    <m:f>
                      <m:fPr>
                        <m:ctrlPr>
                          <a:rPr lang="de-DE" sz="2200" i="1" dirty="0" smtClean="0">
                            <a:latin typeface="Cambria Math" panose="02040503050406030204" pitchFamily="18" charset="0"/>
                          </a:rPr>
                        </m:ctrlPr>
                      </m:fPr>
                      <m:num>
                        <m:r>
                          <a:rPr lang="de-DE" sz="2200" b="0" i="1" dirty="0" smtClean="0">
                            <a:latin typeface="Cambria Math" panose="02040503050406030204" pitchFamily="18" charset="0"/>
                          </a:rPr>
                          <m:t>21−</m:t>
                        </m:r>
                        <m:r>
                          <a:rPr lang="de-DE" sz="2200" b="0" i="1" dirty="0" smtClean="0">
                            <a:latin typeface="Cambria Math" panose="02040503050406030204" pitchFamily="18" charset="0"/>
                          </a:rPr>
                          <m:t>𝑤</m:t>
                        </m:r>
                      </m:num>
                      <m:den>
                        <m:r>
                          <a:rPr lang="de-DE" sz="2200" i="1" dirty="0" smtClean="0">
                            <a:latin typeface="Cambria Math" panose="02040503050406030204" pitchFamily="18" charset="0"/>
                          </a:rPr>
                          <m:t>20</m:t>
                        </m:r>
                      </m:den>
                    </m:f>
                    <m:r>
                      <a:rPr lang="de-DE" sz="2200" i="0" dirty="0" smtClean="0">
                        <a:latin typeface="Cambria Math" panose="02040503050406030204" pitchFamily="18" charset="0"/>
                      </a:rPr>
                      <m:t> </m:t>
                    </m:r>
                  </m:oMath>
                </a14:m>
                <a:r>
                  <a:rPr lang="de-DE" sz="2200" dirty="0" smtClean="0"/>
                  <a:t> und </a:t>
                </a:r>
                <a:r>
                  <a:rPr lang="de-DE" sz="2200" i="1" dirty="0" smtClean="0">
                    <a:latin typeface="Cambria Math" panose="02040503050406030204" pitchFamily="18" charset="0"/>
                  </a:rPr>
                  <a:t> </a:t>
                </a:r>
                <a14:m>
                  <m:oMath xmlns:m="http://schemas.openxmlformats.org/officeDocument/2006/math">
                    <m:r>
                      <a:rPr lang="de-DE" sz="2200" i="1" dirty="0" smtClean="0">
                        <a:latin typeface="Cambria Math" panose="02040503050406030204" pitchFamily="18" charset="0"/>
                      </a:rPr>
                      <m:t>𝑃</m:t>
                    </m:r>
                    <m:d>
                      <m:dPr>
                        <m:ctrlPr>
                          <a:rPr lang="de-DE" sz="2200" i="1" dirty="0" smtClean="0">
                            <a:latin typeface="Cambria Math" panose="02040503050406030204" pitchFamily="18" charset="0"/>
                          </a:rPr>
                        </m:ctrlPr>
                      </m:dPr>
                      <m:e>
                        <m:r>
                          <a:rPr lang="de-DE" sz="2200" b="0" i="1" dirty="0" smtClean="0">
                            <a:latin typeface="Cambria Math" panose="02040503050406030204" pitchFamily="18" charset="0"/>
                          </a:rPr>
                          <m:t>𝑆</m:t>
                        </m:r>
                        <m:r>
                          <a:rPr lang="de-DE" sz="2200" b="0" i="1" dirty="0" smtClean="0">
                            <a:latin typeface="Cambria Math" panose="02040503050406030204" pitchFamily="18" charset="0"/>
                          </a:rPr>
                          <m:t>,</m:t>
                        </m:r>
                        <m:r>
                          <a:rPr lang="de-DE" sz="2200" b="0" i="1" dirty="0" smtClean="0">
                            <a:latin typeface="Cambria Math" panose="02040503050406030204" pitchFamily="18" charset="0"/>
                          </a:rPr>
                          <m:t>𝑊</m:t>
                        </m:r>
                      </m:e>
                    </m:d>
                    <m:r>
                      <a:rPr lang="de-DE" sz="2200" b="0" i="1" dirty="0" smtClean="0">
                        <a:latin typeface="Cambria Math" panose="02040503050406030204" pitchFamily="18" charset="0"/>
                      </a:rPr>
                      <m:t>=</m:t>
                    </m:r>
                    <m:f>
                      <m:fPr>
                        <m:ctrlPr>
                          <a:rPr lang="de-DE" sz="2200" b="0" i="1" dirty="0" smtClean="0">
                            <a:latin typeface="Cambria Math" panose="02040503050406030204" pitchFamily="18" charset="0"/>
                          </a:rPr>
                        </m:ctrlPr>
                      </m:fPr>
                      <m:num>
                        <m:r>
                          <a:rPr lang="de-DE" sz="2200" b="0" i="1" dirty="0" smtClean="0">
                            <a:latin typeface="Cambria Math" panose="02040503050406030204" pitchFamily="18" charset="0"/>
                          </a:rPr>
                          <m:t>21−</m:t>
                        </m:r>
                        <m:r>
                          <a:rPr lang="de-DE" sz="2200" b="0" i="1" dirty="0" smtClean="0">
                            <a:latin typeface="Cambria Math" panose="02040503050406030204" pitchFamily="18" charset="0"/>
                          </a:rPr>
                          <m:t>𝑤</m:t>
                        </m:r>
                      </m:num>
                      <m:den>
                        <m:r>
                          <a:rPr lang="de-DE" sz="2200" b="0" i="1" dirty="0" smtClean="0">
                            <a:latin typeface="Cambria Math" panose="02040503050406030204" pitchFamily="18" charset="0"/>
                          </a:rPr>
                          <m:t>21</m:t>
                        </m:r>
                      </m:den>
                    </m:f>
                    <m:r>
                      <a:rPr lang="de-DE" sz="2200" b="0" i="1" dirty="0" smtClean="0">
                        <a:latin typeface="Cambria Math" panose="02040503050406030204" pitchFamily="18" charset="0"/>
                      </a:rPr>
                      <m:t>⋅</m:t>
                    </m:r>
                    <m:f>
                      <m:fPr>
                        <m:ctrlPr>
                          <a:rPr lang="de-DE" sz="2200" b="0" i="1" dirty="0" smtClean="0">
                            <a:latin typeface="Cambria Math" panose="02040503050406030204" pitchFamily="18" charset="0"/>
                          </a:rPr>
                        </m:ctrlPr>
                      </m:fPr>
                      <m:num>
                        <m:r>
                          <a:rPr lang="de-DE" sz="2200" b="0" i="1" dirty="0" smtClean="0">
                            <a:latin typeface="Cambria Math" panose="02040503050406030204" pitchFamily="18" charset="0"/>
                          </a:rPr>
                          <m:t>𝑤</m:t>
                        </m:r>
                      </m:num>
                      <m:den>
                        <m:r>
                          <a:rPr lang="de-DE" sz="2200" b="0" i="1" dirty="0" smtClean="0">
                            <a:latin typeface="Cambria Math" panose="02040503050406030204" pitchFamily="18" charset="0"/>
                          </a:rPr>
                          <m:t>20</m:t>
                        </m:r>
                      </m:den>
                    </m:f>
                    <m:r>
                      <a:rPr lang="de-DE" sz="2200" b="0" i="1" dirty="0" smtClean="0">
                        <a:latin typeface="Cambria Math" panose="02040503050406030204" pitchFamily="18" charset="0"/>
                      </a:rPr>
                      <m:t>=</m:t>
                    </m:r>
                    <m:r>
                      <a:rPr lang="de-DE" sz="2200" b="0" i="1" dirty="0" smtClean="0">
                        <a:latin typeface="Cambria Math" panose="02040503050406030204" pitchFamily="18" charset="0"/>
                      </a:rPr>
                      <m:t>𝑃</m:t>
                    </m:r>
                    <m:d>
                      <m:dPr>
                        <m:ctrlPr>
                          <a:rPr lang="de-DE" sz="2200" b="0" i="1" dirty="0" smtClean="0">
                            <a:latin typeface="Cambria Math" panose="02040503050406030204" pitchFamily="18" charset="0"/>
                          </a:rPr>
                        </m:ctrlPr>
                      </m:dPr>
                      <m:e>
                        <m:r>
                          <a:rPr lang="de-DE" sz="2200" b="0" i="1" dirty="0" smtClean="0">
                            <a:latin typeface="Cambria Math" panose="02040503050406030204" pitchFamily="18" charset="0"/>
                          </a:rPr>
                          <m:t>𝑊</m:t>
                        </m:r>
                        <m:r>
                          <a:rPr lang="de-DE" sz="2200" b="0" i="1" dirty="0" smtClean="0">
                            <a:latin typeface="Cambria Math" panose="02040503050406030204" pitchFamily="18" charset="0"/>
                          </a:rPr>
                          <m:t>,</m:t>
                        </m:r>
                        <m:r>
                          <a:rPr lang="de-DE" sz="2200" b="0" i="1" dirty="0" smtClean="0">
                            <a:latin typeface="Cambria Math" panose="02040503050406030204" pitchFamily="18" charset="0"/>
                          </a:rPr>
                          <m:t>𝑆</m:t>
                        </m:r>
                      </m:e>
                    </m:d>
                  </m:oMath>
                </a14:m>
                <a:endParaRPr lang="de-DE" sz="2200" dirty="0" smtClean="0"/>
              </a:p>
              <a:p>
                <a:pPr marL="0" lvl="0" indent="0">
                  <a:buClrTx/>
                  <a:buSzPct val="100000"/>
                  <a:buNone/>
                </a:pPr>
                <a:r>
                  <a:rPr lang="de-DE" sz="2200" dirty="0" smtClean="0"/>
                  <a:t>Damit gilt </a:t>
                </a:r>
                <a14:m>
                  <m:oMath xmlns:m="http://schemas.openxmlformats.org/officeDocument/2006/math">
                    <m:r>
                      <a:rPr lang="de-DE" sz="2200" i="1" dirty="0" smtClean="0">
                        <a:latin typeface="Cambria Math" panose="02040503050406030204" pitchFamily="18" charset="0"/>
                      </a:rPr>
                      <m:t>𝑃</m:t>
                    </m:r>
                    <m:d>
                      <m:dPr>
                        <m:ctrlPr>
                          <a:rPr lang="de-DE" sz="2200" i="1" dirty="0" smtClean="0">
                            <a:latin typeface="Cambria Math" panose="02040503050406030204" pitchFamily="18" charset="0"/>
                          </a:rPr>
                        </m:ctrlPr>
                      </m:dPr>
                      <m:e>
                        <m:r>
                          <a:rPr lang="de-DE" sz="2200" i="1" dirty="0" smtClean="0">
                            <a:latin typeface="Cambria Math" panose="02040503050406030204" pitchFamily="18" charset="0"/>
                          </a:rPr>
                          <m:t>𝐸</m:t>
                        </m:r>
                      </m:e>
                    </m:d>
                    <m:r>
                      <a:rPr lang="de-DE" sz="2200" b="0" i="1" dirty="0" smtClean="0">
                        <a:latin typeface="Cambria Math" panose="02040503050406030204" pitchFamily="18" charset="0"/>
                      </a:rPr>
                      <m:t>=2⋅</m:t>
                    </m:r>
                    <m:f>
                      <m:fPr>
                        <m:ctrlPr>
                          <a:rPr lang="de-DE" sz="2200" b="0" i="1" dirty="0" smtClean="0">
                            <a:latin typeface="Cambria Math" panose="02040503050406030204" pitchFamily="18" charset="0"/>
                          </a:rPr>
                        </m:ctrlPr>
                      </m:fPr>
                      <m:num>
                        <m:r>
                          <a:rPr lang="de-DE" sz="2200" b="0" i="1" dirty="0" smtClean="0">
                            <a:latin typeface="Cambria Math" panose="02040503050406030204" pitchFamily="18" charset="0"/>
                          </a:rPr>
                          <m:t>𝑤</m:t>
                        </m:r>
                      </m:num>
                      <m:den>
                        <m:r>
                          <a:rPr lang="de-DE" sz="2200" b="0" i="1" dirty="0" smtClean="0">
                            <a:latin typeface="Cambria Math" panose="02040503050406030204" pitchFamily="18" charset="0"/>
                          </a:rPr>
                          <m:t>21</m:t>
                        </m:r>
                      </m:den>
                    </m:f>
                    <m:r>
                      <a:rPr lang="de-DE" sz="2200" b="0" i="1" dirty="0" smtClean="0">
                        <a:latin typeface="Cambria Math" panose="02040503050406030204" pitchFamily="18" charset="0"/>
                      </a:rPr>
                      <m:t>⋅</m:t>
                    </m:r>
                    <m:f>
                      <m:fPr>
                        <m:ctrlPr>
                          <a:rPr lang="de-DE" sz="2200" b="0" i="1" dirty="0" smtClean="0">
                            <a:latin typeface="Cambria Math" panose="02040503050406030204" pitchFamily="18" charset="0"/>
                          </a:rPr>
                        </m:ctrlPr>
                      </m:fPr>
                      <m:num>
                        <m:r>
                          <a:rPr lang="de-DE" sz="2200" b="0" i="1" dirty="0" smtClean="0">
                            <a:latin typeface="Cambria Math" panose="02040503050406030204" pitchFamily="18" charset="0"/>
                          </a:rPr>
                          <m:t>21−</m:t>
                        </m:r>
                        <m:r>
                          <a:rPr lang="de-DE" sz="2200" b="0" i="1" dirty="0" smtClean="0">
                            <a:latin typeface="Cambria Math" panose="02040503050406030204" pitchFamily="18" charset="0"/>
                          </a:rPr>
                          <m:t>𝑤</m:t>
                        </m:r>
                      </m:num>
                      <m:den>
                        <m:r>
                          <a:rPr lang="de-DE" sz="2200" b="0" i="1" dirty="0" smtClean="0">
                            <a:latin typeface="Cambria Math" panose="02040503050406030204" pitchFamily="18" charset="0"/>
                          </a:rPr>
                          <m:t>20</m:t>
                        </m:r>
                      </m:den>
                    </m:f>
                    <m:r>
                      <a:rPr lang="de-DE" sz="2200" b="0" i="1" dirty="0" smtClean="0">
                        <a:latin typeface="Cambria Math" panose="02040503050406030204" pitchFamily="18" charset="0"/>
                      </a:rPr>
                      <m:t>=</m:t>
                    </m:r>
                    <m:f>
                      <m:fPr>
                        <m:ctrlPr>
                          <a:rPr lang="de-DE" sz="2200" i="1" dirty="0">
                            <a:latin typeface="Cambria Math" panose="02040503050406030204" pitchFamily="18" charset="0"/>
                          </a:rPr>
                        </m:ctrlPr>
                      </m:fPr>
                      <m:num>
                        <m:r>
                          <a:rPr lang="de-DE" sz="2200" i="1" dirty="0">
                            <a:latin typeface="Cambria Math" panose="02040503050406030204" pitchFamily="18" charset="0"/>
                          </a:rPr>
                          <m:t>𝑤</m:t>
                        </m:r>
                      </m:num>
                      <m:den>
                        <m:r>
                          <a:rPr lang="de-DE" sz="2200" i="1" dirty="0">
                            <a:latin typeface="Cambria Math" panose="02040503050406030204" pitchFamily="18" charset="0"/>
                          </a:rPr>
                          <m:t>21</m:t>
                        </m:r>
                      </m:den>
                    </m:f>
                    <m:r>
                      <a:rPr lang="de-DE" sz="2200" i="1" dirty="0">
                        <a:latin typeface="Cambria Math" panose="02040503050406030204" pitchFamily="18" charset="0"/>
                      </a:rPr>
                      <m:t>⋅</m:t>
                    </m:r>
                    <m:f>
                      <m:fPr>
                        <m:ctrlPr>
                          <a:rPr lang="de-DE" sz="2200" i="1" dirty="0">
                            <a:latin typeface="Cambria Math" panose="02040503050406030204" pitchFamily="18" charset="0"/>
                          </a:rPr>
                        </m:ctrlPr>
                      </m:fPr>
                      <m:num>
                        <m:r>
                          <a:rPr lang="de-DE" sz="2200" i="1" dirty="0">
                            <a:latin typeface="Cambria Math" panose="02040503050406030204" pitchFamily="18" charset="0"/>
                          </a:rPr>
                          <m:t>21−</m:t>
                        </m:r>
                        <m:r>
                          <a:rPr lang="de-DE" sz="2200" i="1" dirty="0">
                            <a:latin typeface="Cambria Math" panose="02040503050406030204" pitchFamily="18" charset="0"/>
                          </a:rPr>
                          <m:t>𝑤</m:t>
                        </m:r>
                      </m:num>
                      <m:den>
                        <m:r>
                          <a:rPr lang="de-DE" sz="2200" b="0" i="1" dirty="0" smtClean="0">
                            <a:latin typeface="Cambria Math" panose="02040503050406030204" pitchFamily="18" charset="0"/>
                          </a:rPr>
                          <m:t>1</m:t>
                        </m:r>
                        <m:r>
                          <a:rPr lang="de-DE" sz="2200" i="1" dirty="0">
                            <a:latin typeface="Cambria Math" panose="02040503050406030204" pitchFamily="18" charset="0"/>
                          </a:rPr>
                          <m:t>0</m:t>
                        </m:r>
                      </m:den>
                    </m:f>
                  </m:oMath>
                </a14:m>
                <a:endParaRPr lang="de-DE" sz="2200" dirty="0" smtClean="0"/>
              </a:p>
              <a:p>
                <a:pPr marL="0" lvl="0" indent="0">
                  <a:buClrTx/>
                  <a:buSzPct val="100000"/>
                  <a:buNone/>
                </a:pPr>
                <a:r>
                  <a:rPr lang="de-DE" sz="2200" dirty="0" smtClean="0"/>
                  <a:t>Laut Aufgabenstellung ist </a:t>
                </a:r>
                <a14:m>
                  <m:oMath xmlns:m="http://schemas.openxmlformats.org/officeDocument/2006/math">
                    <m:r>
                      <a:rPr lang="de-DE" sz="2200" i="1" dirty="0">
                        <a:latin typeface="Cambria Math" panose="02040503050406030204" pitchFamily="18" charset="0"/>
                      </a:rPr>
                      <m:t>𝑃</m:t>
                    </m:r>
                    <m:d>
                      <m:dPr>
                        <m:ctrlPr>
                          <a:rPr lang="de-DE" sz="2200" i="1" dirty="0">
                            <a:latin typeface="Cambria Math" panose="02040503050406030204" pitchFamily="18" charset="0"/>
                          </a:rPr>
                        </m:ctrlPr>
                      </m:dPr>
                      <m:e>
                        <m:r>
                          <a:rPr lang="de-DE" sz="2200" i="1" dirty="0">
                            <a:latin typeface="Cambria Math" panose="02040503050406030204" pitchFamily="18" charset="0"/>
                          </a:rPr>
                          <m:t>𝐸</m:t>
                        </m:r>
                      </m:e>
                    </m:d>
                    <m:r>
                      <a:rPr lang="de-DE" sz="2200" b="0" i="1" dirty="0" smtClean="0">
                        <a:latin typeface="Cambria Math" panose="02040503050406030204" pitchFamily="18" charset="0"/>
                      </a:rPr>
                      <m:t>=</m:t>
                    </m:r>
                    <m:f>
                      <m:fPr>
                        <m:ctrlPr>
                          <a:rPr lang="de-DE" sz="2200" i="1" dirty="0" smtClean="0">
                            <a:latin typeface="Cambria Math" panose="02040503050406030204" pitchFamily="18" charset="0"/>
                          </a:rPr>
                        </m:ctrlPr>
                      </m:fPr>
                      <m:num>
                        <m:r>
                          <a:rPr lang="de-DE" sz="2200" i="1" dirty="0" smtClean="0">
                            <a:latin typeface="Cambria Math" panose="02040503050406030204" pitchFamily="18" charset="0"/>
                          </a:rPr>
                          <m:t>8</m:t>
                        </m:r>
                      </m:num>
                      <m:den>
                        <m:r>
                          <a:rPr lang="de-DE" sz="2200" i="1" dirty="0" smtClean="0">
                            <a:latin typeface="Cambria Math" panose="02040503050406030204" pitchFamily="18" charset="0"/>
                          </a:rPr>
                          <m:t>21</m:t>
                        </m:r>
                      </m:den>
                    </m:f>
                  </m:oMath>
                </a14:m>
                <a:r>
                  <a:rPr lang="de-DE" sz="2200" dirty="0" smtClean="0"/>
                  <a:t>, also haben wir </a:t>
                </a:r>
                <a14:m>
                  <m:oMath xmlns:m="http://schemas.openxmlformats.org/officeDocument/2006/math">
                    <m:r>
                      <a:rPr lang="de-DE" sz="2200" i="1" dirty="0">
                        <a:latin typeface="Cambria Math" panose="02040503050406030204" pitchFamily="18" charset="0"/>
                      </a:rPr>
                      <m:t>𝑃</m:t>
                    </m:r>
                    <m:d>
                      <m:dPr>
                        <m:ctrlPr>
                          <a:rPr lang="de-DE" sz="2200" i="1" dirty="0">
                            <a:latin typeface="Cambria Math" panose="02040503050406030204" pitchFamily="18" charset="0"/>
                          </a:rPr>
                        </m:ctrlPr>
                      </m:dPr>
                      <m:e>
                        <m:r>
                          <a:rPr lang="de-DE" sz="2200" i="1" dirty="0">
                            <a:latin typeface="Cambria Math" panose="02040503050406030204" pitchFamily="18" charset="0"/>
                          </a:rPr>
                          <m:t>𝐸</m:t>
                        </m:r>
                      </m:e>
                    </m:d>
                    <m:r>
                      <a:rPr lang="de-DE" sz="2200" i="1" dirty="0">
                        <a:latin typeface="Cambria Math" panose="02040503050406030204" pitchFamily="18" charset="0"/>
                      </a:rPr>
                      <m:t>=</m:t>
                    </m:r>
                    <m:f>
                      <m:fPr>
                        <m:ctrlPr>
                          <a:rPr lang="de-DE" sz="2200" i="1" dirty="0">
                            <a:latin typeface="Cambria Math" panose="02040503050406030204" pitchFamily="18" charset="0"/>
                          </a:rPr>
                        </m:ctrlPr>
                      </m:fPr>
                      <m:num>
                        <m:r>
                          <a:rPr lang="de-DE" sz="2200" i="1" dirty="0">
                            <a:latin typeface="Cambria Math" panose="02040503050406030204" pitchFamily="18" charset="0"/>
                          </a:rPr>
                          <m:t>𝑤</m:t>
                        </m:r>
                      </m:num>
                      <m:den>
                        <m:r>
                          <a:rPr lang="de-DE" sz="2200" i="1" dirty="0">
                            <a:latin typeface="Cambria Math" panose="02040503050406030204" pitchFamily="18" charset="0"/>
                          </a:rPr>
                          <m:t>21</m:t>
                        </m:r>
                      </m:den>
                    </m:f>
                    <m:r>
                      <a:rPr lang="de-DE" sz="2200" i="1" dirty="0">
                        <a:latin typeface="Cambria Math" panose="02040503050406030204" pitchFamily="18" charset="0"/>
                      </a:rPr>
                      <m:t>⋅</m:t>
                    </m:r>
                    <m:f>
                      <m:fPr>
                        <m:ctrlPr>
                          <a:rPr lang="de-DE" sz="2200" i="1" dirty="0">
                            <a:latin typeface="Cambria Math" panose="02040503050406030204" pitchFamily="18" charset="0"/>
                          </a:rPr>
                        </m:ctrlPr>
                      </m:fPr>
                      <m:num>
                        <m:r>
                          <a:rPr lang="de-DE" sz="2200" i="1" dirty="0">
                            <a:latin typeface="Cambria Math" panose="02040503050406030204" pitchFamily="18" charset="0"/>
                          </a:rPr>
                          <m:t>21−</m:t>
                        </m:r>
                        <m:r>
                          <a:rPr lang="de-DE" sz="2200" i="1" dirty="0">
                            <a:latin typeface="Cambria Math" panose="02040503050406030204" pitchFamily="18" charset="0"/>
                          </a:rPr>
                          <m:t>𝑤</m:t>
                        </m:r>
                      </m:num>
                      <m:den>
                        <m:r>
                          <a:rPr lang="de-DE" sz="2200" i="1" dirty="0">
                            <a:latin typeface="Cambria Math" panose="02040503050406030204" pitchFamily="18" charset="0"/>
                          </a:rPr>
                          <m:t>10</m:t>
                        </m:r>
                      </m:den>
                    </m:f>
                    <m:r>
                      <a:rPr lang="de-DE" sz="2200" b="0" i="1" dirty="0" smtClean="0">
                        <a:latin typeface="Cambria Math" panose="02040503050406030204" pitchFamily="18" charset="0"/>
                      </a:rPr>
                      <m:t>=</m:t>
                    </m:r>
                    <m:f>
                      <m:fPr>
                        <m:ctrlPr>
                          <a:rPr lang="de-DE" sz="2200" b="0" i="1" dirty="0" smtClean="0">
                            <a:latin typeface="Cambria Math" panose="02040503050406030204" pitchFamily="18" charset="0"/>
                          </a:rPr>
                        </m:ctrlPr>
                      </m:fPr>
                      <m:num>
                        <m:r>
                          <a:rPr lang="de-DE" sz="2200" b="0" i="1" dirty="0" smtClean="0">
                            <a:latin typeface="Cambria Math" panose="02040503050406030204" pitchFamily="18" charset="0"/>
                          </a:rPr>
                          <m:t>8</m:t>
                        </m:r>
                      </m:num>
                      <m:den>
                        <m:r>
                          <a:rPr lang="de-DE" sz="2200" b="0" i="1" dirty="0" smtClean="0">
                            <a:latin typeface="Cambria Math" panose="02040503050406030204" pitchFamily="18" charset="0"/>
                          </a:rPr>
                          <m:t>21</m:t>
                        </m:r>
                      </m:den>
                    </m:f>
                  </m:oMath>
                </a14:m>
                <a:r>
                  <a:rPr lang="de-DE" sz="2200" dirty="0" smtClean="0"/>
                  <a:t>.</a:t>
                </a:r>
              </a:p>
              <a:p>
                <a:pPr marL="0" lvl="0" indent="0">
                  <a:buClrTx/>
                  <a:buSzPct val="100000"/>
                  <a:buNone/>
                </a:pPr>
                <a:r>
                  <a:rPr lang="de-DE" sz="2200" dirty="0" smtClean="0"/>
                  <a:t>Dies lösen wir nun nach </a:t>
                </a:r>
                <a14:m>
                  <m:oMath xmlns:m="http://schemas.openxmlformats.org/officeDocument/2006/math">
                    <m:r>
                      <a:rPr lang="de-DE" sz="2200" i="1" dirty="0" smtClean="0">
                        <a:latin typeface="Cambria Math" panose="02040503050406030204" pitchFamily="18" charset="0"/>
                      </a:rPr>
                      <m:t>𝑤</m:t>
                    </m:r>
                  </m:oMath>
                </a14:m>
                <a:r>
                  <a:rPr lang="de-DE" sz="2200" dirty="0" smtClean="0"/>
                  <a:t> auf.</a:t>
                </a:r>
                <a:endParaRPr lang="de-DE" sz="2200" dirty="0"/>
              </a:p>
            </p:txBody>
          </p:sp>
        </mc:Choice>
        <mc:Fallback xmlns="">
          <p:sp>
            <p:nvSpPr>
              <p:cNvPr id="14" name="Inhaltsplatzhalter 13"/>
              <p:cNvSpPr>
                <a:spLocks noGrp="1" noRot="1" noChangeAspect="1" noMove="1" noResize="1" noEditPoints="1" noAdjustHandles="1" noChangeArrowheads="1" noChangeShapeType="1" noTextEdit="1"/>
              </p:cNvSpPr>
              <p:nvPr>
                <p:ph sz="quarter" idx="1"/>
              </p:nvPr>
            </p:nvSpPr>
            <p:spPr>
              <a:blipFill>
                <a:blip r:embed="rId2"/>
                <a:stretch>
                  <a:fillRect l="-814" t="-738" r="-1425"/>
                </a:stretch>
              </a:blipFill>
            </p:spPr>
            <p:txBody>
              <a:bodyPr/>
              <a:lstStyle/>
              <a:p>
                <a:r>
                  <a:rPr lang="de-DE">
                    <a:noFill/>
                  </a:rPr>
                  <a:t> </a:t>
                </a:r>
              </a:p>
            </p:txBody>
          </p:sp>
        </mc:Fallback>
      </mc:AlternateContent>
      <p:sp>
        <p:nvSpPr>
          <p:cNvPr id="13" name="Titel 12"/>
          <p:cNvSpPr>
            <a:spLocks noGrp="1"/>
          </p:cNvSpPr>
          <p:nvPr>
            <p:ph type="title"/>
          </p:nvPr>
        </p:nvSpPr>
        <p:spPr/>
        <p:txBody>
          <a:bodyPr>
            <a:normAutofit/>
          </a:bodyPr>
          <a:lstStyle/>
          <a:p>
            <a:r>
              <a:rPr lang="de-DE" sz="4000" dirty="0" err="1"/>
              <a:t>Wahlteil</a:t>
            </a:r>
            <a:r>
              <a:rPr lang="de-DE" sz="4000" dirty="0"/>
              <a:t> </a:t>
            </a:r>
            <a:r>
              <a:rPr lang="de-DE" sz="4000" dirty="0" smtClean="0"/>
              <a:t>2020 </a:t>
            </a:r>
            <a:r>
              <a:rPr lang="de-DE" sz="4000" dirty="0"/>
              <a:t>– Aufgabe C </a:t>
            </a:r>
            <a:r>
              <a:rPr lang="de-DE" sz="4000" dirty="0" smtClean="0"/>
              <a:t>1</a:t>
            </a:r>
            <a:endParaRPr lang="de-DE" sz="4000" dirty="0"/>
          </a:p>
        </p:txBody>
      </p:sp>
    </p:spTree>
    <p:extLst>
      <p:ext uri="{BB962C8B-B14F-4D97-AF65-F5344CB8AC3E}">
        <p14:creationId xmlns:p14="http://schemas.microsoft.com/office/powerpoint/2010/main" val="30749071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4" name="Inhaltsplatzhalter 13"/>
              <p:cNvSpPr>
                <a:spLocks noGrp="1"/>
              </p:cNvSpPr>
              <p:nvPr>
                <p:ph sz="quarter" idx="1"/>
              </p:nvPr>
            </p:nvSpPr>
            <p:spPr/>
            <p:txBody>
              <a:bodyPr>
                <a:noAutofit/>
              </a:bodyPr>
              <a:lstStyle/>
              <a:p>
                <a:pPr marL="0" lvl="0" indent="0">
                  <a:buClrTx/>
                  <a:buSzPct val="100000"/>
                  <a:buNone/>
                </a:pPr>
                <a14:m>
                  <m:oMath xmlns:m="http://schemas.openxmlformats.org/officeDocument/2006/math">
                    <m:f>
                      <m:fPr>
                        <m:ctrlPr>
                          <a:rPr lang="de-DE" sz="2200" i="1" dirty="0" smtClean="0">
                            <a:latin typeface="Cambria Math" panose="02040503050406030204" pitchFamily="18" charset="0"/>
                          </a:rPr>
                        </m:ctrlPr>
                      </m:fPr>
                      <m:num>
                        <m:r>
                          <a:rPr lang="de-DE" sz="2200" i="1" dirty="0">
                            <a:latin typeface="Cambria Math" panose="02040503050406030204" pitchFamily="18" charset="0"/>
                          </a:rPr>
                          <m:t>𝑤</m:t>
                        </m:r>
                      </m:num>
                      <m:den>
                        <m:r>
                          <a:rPr lang="de-DE" sz="2200" i="1" dirty="0">
                            <a:latin typeface="Cambria Math" panose="02040503050406030204" pitchFamily="18" charset="0"/>
                          </a:rPr>
                          <m:t>21</m:t>
                        </m:r>
                      </m:den>
                    </m:f>
                    <m:r>
                      <a:rPr lang="de-DE" sz="2200" i="1" dirty="0">
                        <a:latin typeface="Cambria Math" panose="02040503050406030204" pitchFamily="18" charset="0"/>
                      </a:rPr>
                      <m:t>⋅</m:t>
                    </m:r>
                    <m:f>
                      <m:fPr>
                        <m:ctrlPr>
                          <a:rPr lang="de-DE" sz="2200" i="1" dirty="0">
                            <a:latin typeface="Cambria Math" panose="02040503050406030204" pitchFamily="18" charset="0"/>
                          </a:rPr>
                        </m:ctrlPr>
                      </m:fPr>
                      <m:num>
                        <m:r>
                          <a:rPr lang="de-DE" sz="2200" i="1" dirty="0">
                            <a:latin typeface="Cambria Math" panose="02040503050406030204" pitchFamily="18" charset="0"/>
                          </a:rPr>
                          <m:t>21−</m:t>
                        </m:r>
                        <m:r>
                          <a:rPr lang="de-DE" sz="2200" i="1" dirty="0">
                            <a:latin typeface="Cambria Math" panose="02040503050406030204" pitchFamily="18" charset="0"/>
                          </a:rPr>
                          <m:t>𝑤</m:t>
                        </m:r>
                      </m:num>
                      <m:den>
                        <m:r>
                          <a:rPr lang="de-DE" sz="2200" i="1" dirty="0">
                            <a:latin typeface="Cambria Math" panose="02040503050406030204" pitchFamily="18" charset="0"/>
                          </a:rPr>
                          <m:t>10</m:t>
                        </m:r>
                      </m:den>
                    </m:f>
                    <m:r>
                      <a:rPr lang="de-DE" sz="2200" b="0" i="1" dirty="0" smtClean="0">
                        <a:latin typeface="Cambria Math" panose="02040503050406030204" pitchFamily="18" charset="0"/>
                      </a:rPr>
                      <m:t>=</m:t>
                    </m:r>
                    <m:f>
                      <m:fPr>
                        <m:ctrlPr>
                          <a:rPr lang="de-DE" sz="2200" b="0" i="1" dirty="0" smtClean="0">
                            <a:latin typeface="Cambria Math" panose="02040503050406030204" pitchFamily="18" charset="0"/>
                          </a:rPr>
                        </m:ctrlPr>
                      </m:fPr>
                      <m:num>
                        <m:r>
                          <a:rPr lang="de-DE" sz="2200" b="0" i="1" dirty="0" smtClean="0">
                            <a:latin typeface="Cambria Math" panose="02040503050406030204" pitchFamily="18" charset="0"/>
                          </a:rPr>
                          <m:t>8</m:t>
                        </m:r>
                      </m:num>
                      <m:den>
                        <m:r>
                          <a:rPr lang="de-DE" sz="2200" b="0" i="1" dirty="0" smtClean="0">
                            <a:latin typeface="Cambria Math" panose="02040503050406030204" pitchFamily="18" charset="0"/>
                          </a:rPr>
                          <m:t>21</m:t>
                        </m:r>
                      </m:den>
                    </m:f>
                  </m:oMath>
                </a14:m>
                <a:r>
                  <a:rPr lang="de-DE" sz="2200" dirty="0" smtClean="0"/>
                  <a:t> 		|</a:t>
                </a:r>
                <a14:m>
                  <m:oMath xmlns:m="http://schemas.openxmlformats.org/officeDocument/2006/math">
                    <m:r>
                      <a:rPr lang="de-DE" sz="2200" i="1" dirty="0" smtClean="0">
                        <a:latin typeface="Cambria Math" panose="02040503050406030204" pitchFamily="18" charset="0"/>
                      </a:rPr>
                      <m:t>⋅21⋅10</m:t>
                    </m:r>
                  </m:oMath>
                </a14:m>
                <a:endParaRPr lang="de-DE" sz="2200" dirty="0" smtClean="0"/>
              </a:p>
              <a:p>
                <a:pPr marL="0" indent="0">
                  <a:buClrTx/>
                  <a:buSzPct val="100000"/>
                  <a:buNone/>
                </a:pPr>
                <a14:m>
                  <m:oMath xmlns:m="http://schemas.openxmlformats.org/officeDocument/2006/math">
                    <m:r>
                      <a:rPr lang="de-DE" sz="2200" b="0" i="1" dirty="0" smtClean="0">
                        <a:latin typeface="Cambria Math" panose="02040503050406030204" pitchFamily="18" charset="0"/>
                      </a:rPr>
                      <m:t>𝑤</m:t>
                    </m:r>
                    <m:r>
                      <a:rPr lang="de-DE" sz="2200" i="1" dirty="0">
                        <a:latin typeface="Cambria Math" panose="02040503050406030204" pitchFamily="18" charset="0"/>
                      </a:rPr>
                      <m:t>⋅</m:t>
                    </m:r>
                    <m:d>
                      <m:dPr>
                        <m:ctrlPr>
                          <a:rPr lang="de-DE" sz="2200" b="0" i="1" dirty="0" smtClean="0">
                            <a:latin typeface="Cambria Math" panose="02040503050406030204" pitchFamily="18" charset="0"/>
                          </a:rPr>
                        </m:ctrlPr>
                      </m:dPr>
                      <m:e>
                        <m:r>
                          <a:rPr lang="de-DE" sz="2200" b="0" i="1" dirty="0" smtClean="0">
                            <a:latin typeface="Cambria Math" panose="02040503050406030204" pitchFamily="18" charset="0"/>
                          </a:rPr>
                          <m:t>21−</m:t>
                        </m:r>
                        <m:r>
                          <a:rPr lang="de-DE" sz="2200" b="0" i="1" dirty="0" smtClean="0">
                            <a:latin typeface="Cambria Math" panose="02040503050406030204" pitchFamily="18" charset="0"/>
                          </a:rPr>
                          <m:t>𝑤</m:t>
                        </m:r>
                      </m:e>
                    </m:d>
                    <m:r>
                      <a:rPr lang="de-DE" sz="2200" i="1" dirty="0">
                        <a:latin typeface="Cambria Math" panose="02040503050406030204" pitchFamily="18" charset="0"/>
                      </a:rPr>
                      <m:t>=</m:t>
                    </m:r>
                    <m:r>
                      <a:rPr lang="de-DE" sz="2200" b="0" i="1" dirty="0" smtClean="0">
                        <a:latin typeface="Cambria Math" panose="02040503050406030204" pitchFamily="18" charset="0"/>
                      </a:rPr>
                      <m:t>80</m:t>
                    </m:r>
                  </m:oMath>
                </a14:m>
                <a:r>
                  <a:rPr lang="de-DE" sz="2200" dirty="0" smtClean="0"/>
                  <a:t> 	|</a:t>
                </a:r>
                <a14:m>
                  <m:oMath xmlns:m="http://schemas.openxmlformats.org/officeDocument/2006/math">
                    <m:r>
                      <a:rPr lang="de-DE" sz="2200" i="1" dirty="0" smtClean="0">
                        <a:latin typeface="Cambria Math" panose="02040503050406030204" pitchFamily="18" charset="0"/>
                      </a:rPr>
                      <m:t>−80</m:t>
                    </m:r>
                  </m:oMath>
                </a14:m>
                <a:r>
                  <a:rPr lang="de-DE" sz="2200" dirty="0" smtClean="0"/>
                  <a:t> und ausmultiplzizeren</a:t>
                </a:r>
              </a:p>
              <a:p>
                <a:pPr marL="0" indent="0">
                  <a:buClrTx/>
                  <a:buSzPct val="100000"/>
                  <a:buNone/>
                </a:pPr>
                <a14:m>
                  <m:oMath xmlns:m="http://schemas.openxmlformats.org/officeDocument/2006/math">
                    <m:r>
                      <a:rPr lang="de-DE" sz="2200" i="1" dirty="0" smtClean="0">
                        <a:latin typeface="Cambria Math" panose="02040503050406030204" pitchFamily="18" charset="0"/>
                      </a:rPr>
                      <m:t>−</m:t>
                    </m:r>
                    <m:sSup>
                      <m:sSupPr>
                        <m:ctrlPr>
                          <a:rPr lang="de-DE" sz="2200" i="1" dirty="0" smtClean="0">
                            <a:latin typeface="Cambria Math" panose="02040503050406030204" pitchFamily="18" charset="0"/>
                          </a:rPr>
                        </m:ctrlPr>
                      </m:sSupPr>
                      <m:e>
                        <m:r>
                          <a:rPr lang="de-DE" sz="2200" i="1" dirty="0" smtClean="0">
                            <a:latin typeface="Cambria Math" panose="02040503050406030204" pitchFamily="18" charset="0"/>
                          </a:rPr>
                          <m:t>𝑤</m:t>
                        </m:r>
                      </m:e>
                      <m:sup>
                        <m:r>
                          <a:rPr lang="de-DE" sz="2200" i="1" dirty="0" smtClean="0">
                            <a:latin typeface="Cambria Math" panose="02040503050406030204" pitchFamily="18" charset="0"/>
                          </a:rPr>
                          <m:t>2</m:t>
                        </m:r>
                      </m:sup>
                    </m:sSup>
                    <m:r>
                      <a:rPr lang="de-DE" sz="2200" i="1" dirty="0" smtClean="0">
                        <a:latin typeface="Cambria Math" panose="02040503050406030204" pitchFamily="18" charset="0"/>
                      </a:rPr>
                      <m:t>+21</m:t>
                    </m:r>
                    <m:r>
                      <a:rPr lang="de-DE" sz="2200" i="1" dirty="0" smtClean="0">
                        <a:latin typeface="Cambria Math" panose="02040503050406030204" pitchFamily="18" charset="0"/>
                      </a:rPr>
                      <m:t>𝑤</m:t>
                    </m:r>
                    <m:r>
                      <a:rPr lang="de-DE" sz="2200" i="1" dirty="0" smtClean="0">
                        <a:latin typeface="Cambria Math" panose="02040503050406030204" pitchFamily="18" charset="0"/>
                      </a:rPr>
                      <m:t>−80=0</m:t>
                    </m:r>
                  </m:oMath>
                </a14:m>
                <a:r>
                  <a:rPr lang="de-DE" sz="2200" dirty="0" smtClean="0"/>
                  <a:t> 	|</a:t>
                </a:r>
                <a14:m>
                  <m:oMath xmlns:m="http://schemas.openxmlformats.org/officeDocument/2006/math">
                    <m:r>
                      <a:rPr lang="de-DE" sz="2200" b="0" i="1" dirty="0" smtClean="0">
                        <a:latin typeface="Cambria Math" panose="02040503050406030204" pitchFamily="18" charset="0"/>
                      </a:rPr>
                      <m:t>⋅</m:t>
                    </m:r>
                    <m:r>
                      <a:rPr lang="de-DE" sz="2200" i="1" dirty="0" smtClean="0">
                        <a:latin typeface="Cambria Math" panose="02040503050406030204" pitchFamily="18" charset="0"/>
                      </a:rPr>
                      <m:t>(−1)</m:t>
                    </m:r>
                  </m:oMath>
                </a14:m>
                <a:endParaRPr lang="de-DE" sz="2200" dirty="0" smtClean="0"/>
              </a:p>
              <a:p>
                <a:pPr marL="0" indent="0">
                  <a:buClrTx/>
                  <a:buSzPct val="100000"/>
                  <a:buNone/>
                </a:pPr>
                <a14:m>
                  <m:oMath xmlns:m="http://schemas.openxmlformats.org/officeDocument/2006/math">
                    <m:sSup>
                      <m:sSupPr>
                        <m:ctrlPr>
                          <a:rPr lang="de-DE" sz="2200" i="1" dirty="0">
                            <a:latin typeface="Cambria Math" panose="02040503050406030204" pitchFamily="18" charset="0"/>
                          </a:rPr>
                        </m:ctrlPr>
                      </m:sSupPr>
                      <m:e>
                        <m:r>
                          <a:rPr lang="de-DE" sz="2200" i="1" dirty="0">
                            <a:latin typeface="Cambria Math" panose="02040503050406030204" pitchFamily="18" charset="0"/>
                          </a:rPr>
                          <m:t>𝑤</m:t>
                        </m:r>
                      </m:e>
                      <m:sup>
                        <m:r>
                          <a:rPr lang="de-DE" sz="2200" i="1" dirty="0">
                            <a:latin typeface="Cambria Math" panose="02040503050406030204" pitchFamily="18" charset="0"/>
                          </a:rPr>
                          <m:t>2</m:t>
                        </m:r>
                      </m:sup>
                    </m:sSup>
                    <m:r>
                      <a:rPr lang="de-DE" sz="2200" b="0" i="1" dirty="0" smtClean="0">
                        <a:latin typeface="Cambria Math" panose="02040503050406030204" pitchFamily="18" charset="0"/>
                      </a:rPr>
                      <m:t>−</m:t>
                    </m:r>
                    <m:r>
                      <a:rPr lang="de-DE" sz="2200" i="1" dirty="0">
                        <a:latin typeface="Cambria Math" panose="02040503050406030204" pitchFamily="18" charset="0"/>
                      </a:rPr>
                      <m:t>21</m:t>
                    </m:r>
                    <m:r>
                      <a:rPr lang="de-DE" sz="2200" i="1" dirty="0">
                        <a:latin typeface="Cambria Math" panose="02040503050406030204" pitchFamily="18" charset="0"/>
                      </a:rPr>
                      <m:t>𝑤</m:t>
                    </m:r>
                    <m:r>
                      <a:rPr lang="de-DE" sz="2200" b="0" i="1" dirty="0" smtClean="0">
                        <a:latin typeface="Cambria Math" panose="02040503050406030204" pitchFamily="18" charset="0"/>
                      </a:rPr>
                      <m:t>+</m:t>
                    </m:r>
                    <m:r>
                      <a:rPr lang="de-DE" sz="2200" i="1" dirty="0">
                        <a:latin typeface="Cambria Math" panose="02040503050406030204" pitchFamily="18" charset="0"/>
                      </a:rPr>
                      <m:t>80=0</m:t>
                    </m:r>
                  </m:oMath>
                </a14:m>
                <a:r>
                  <a:rPr lang="de-DE" sz="2200" dirty="0"/>
                  <a:t> 	|</a:t>
                </a:r>
                <a14:m>
                  <m:oMath xmlns:m="http://schemas.openxmlformats.org/officeDocument/2006/math">
                    <m:r>
                      <a:rPr lang="de-DE" sz="2200" b="0" i="1" dirty="0" smtClean="0">
                        <a:latin typeface="Cambria Math" panose="02040503050406030204" pitchFamily="18" charset="0"/>
                      </a:rPr>
                      <m:t>𝑝𝑞</m:t>
                    </m:r>
                  </m:oMath>
                </a14:m>
                <a:r>
                  <a:rPr lang="de-DE" sz="2200" dirty="0" smtClean="0"/>
                  <a:t>-Formel</a:t>
                </a:r>
              </a:p>
              <a:p>
                <a:pPr marL="0" indent="0">
                  <a:buClrTx/>
                  <a:buSzPct val="100000"/>
                  <a:buNone/>
                </a:pPr>
                <a14:m>
                  <m:oMath xmlns:m="http://schemas.openxmlformats.org/officeDocument/2006/math">
                    <m:sSub>
                      <m:sSubPr>
                        <m:ctrlPr>
                          <a:rPr lang="de-DE" sz="2200" b="0" i="1" dirty="0" smtClean="0">
                            <a:latin typeface="Cambria Math" panose="02040503050406030204" pitchFamily="18" charset="0"/>
                          </a:rPr>
                        </m:ctrlPr>
                      </m:sSubPr>
                      <m:e>
                        <m:r>
                          <a:rPr lang="de-DE" sz="2200" b="0" i="1" dirty="0" smtClean="0">
                            <a:latin typeface="Cambria Math" panose="02040503050406030204" pitchFamily="18" charset="0"/>
                          </a:rPr>
                          <m:t>𝑤</m:t>
                        </m:r>
                      </m:e>
                      <m:sub>
                        <m:r>
                          <a:rPr lang="de-DE" sz="2200" i="1" dirty="0" smtClean="0">
                            <a:latin typeface="Cambria Math" panose="02040503050406030204" pitchFamily="18" charset="0"/>
                          </a:rPr>
                          <m:t>1,2</m:t>
                        </m:r>
                      </m:sub>
                    </m:sSub>
                    <m:r>
                      <a:rPr lang="de-DE" sz="2200" i="1" dirty="0" smtClean="0">
                        <a:latin typeface="Cambria Math" panose="02040503050406030204" pitchFamily="18" charset="0"/>
                      </a:rPr>
                      <m:t>=</m:t>
                    </m:r>
                    <m:f>
                      <m:fPr>
                        <m:ctrlPr>
                          <a:rPr lang="de-DE" sz="2200" i="1" dirty="0" smtClean="0">
                            <a:latin typeface="Cambria Math" panose="02040503050406030204" pitchFamily="18" charset="0"/>
                          </a:rPr>
                        </m:ctrlPr>
                      </m:fPr>
                      <m:num>
                        <m:r>
                          <a:rPr lang="de-DE" sz="2200" i="1" dirty="0" smtClean="0">
                            <a:latin typeface="Cambria Math" panose="02040503050406030204" pitchFamily="18" charset="0"/>
                          </a:rPr>
                          <m:t>21</m:t>
                        </m:r>
                      </m:num>
                      <m:den>
                        <m:r>
                          <a:rPr lang="de-DE" sz="2200" i="1" dirty="0" smtClean="0">
                            <a:latin typeface="Cambria Math" panose="02040503050406030204" pitchFamily="18" charset="0"/>
                          </a:rPr>
                          <m:t>2</m:t>
                        </m:r>
                      </m:den>
                    </m:f>
                    <m:r>
                      <a:rPr lang="de-DE" sz="2200" b="0" i="1" dirty="0" smtClean="0">
                        <a:latin typeface="Cambria Math" panose="02040503050406030204" pitchFamily="18" charset="0"/>
                      </a:rPr>
                      <m:t>±</m:t>
                    </m:r>
                    <m:rad>
                      <m:radPr>
                        <m:degHide m:val="on"/>
                        <m:ctrlPr>
                          <a:rPr lang="de-DE" sz="2200" b="0" i="1" dirty="0" smtClean="0">
                            <a:latin typeface="Cambria Math" panose="02040503050406030204" pitchFamily="18" charset="0"/>
                          </a:rPr>
                        </m:ctrlPr>
                      </m:radPr>
                      <m:deg/>
                      <m:e>
                        <m:f>
                          <m:fPr>
                            <m:ctrlPr>
                              <a:rPr lang="de-DE" sz="2200" b="0" i="1" dirty="0" smtClean="0">
                                <a:latin typeface="Cambria Math" panose="02040503050406030204" pitchFamily="18" charset="0"/>
                              </a:rPr>
                            </m:ctrlPr>
                          </m:fPr>
                          <m:num>
                            <m:r>
                              <a:rPr lang="de-DE" sz="2200" b="0" i="1" dirty="0" smtClean="0">
                                <a:latin typeface="Cambria Math" panose="02040503050406030204" pitchFamily="18" charset="0"/>
                              </a:rPr>
                              <m:t>441</m:t>
                            </m:r>
                          </m:num>
                          <m:den>
                            <m:r>
                              <a:rPr lang="de-DE" sz="2200" b="0" i="1" dirty="0" smtClean="0">
                                <a:latin typeface="Cambria Math" panose="02040503050406030204" pitchFamily="18" charset="0"/>
                              </a:rPr>
                              <m:t>4</m:t>
                            </m:r>
                          </m:den>
                        </m:f>
                        <m:r>
                          <a:rPr lang="de-DE" sz="2200" b="0" i="1" dirty="0" smtClean="0">
                            <a:latin typeface="Cambria Math" panose="02040503050406030204" pitchFamily="18" charset="0"/>
                          </a:rPr>
                          <m:t>−</m:t>
                        </m:r>
                        <m:f>
                          <m:fPr>
                            <m:ctrlPr>
                              <a:rPr lang="de-DE" sz="2200" b="0" i="1" dirty="0" smtClean="0">
                                <a:latin typeface="Cambria Math" panose="02040503050406030204" pitchFamily="18" charset="0"/>
                              </a:rPr>
                            </m:ctrlPr>
                          </m:fPr>
                          <m:num>
                            <m:r>
                              <a:rPr lang="de-DE" sz="2200" b="0" i="1" dirty="0" smtClean="0">
                                <a:latin typeface="Cambria Math" panose="02040503050406030204" pitchFamily="18" charset="0"/>
                              </a:rPr>
                              <m:t>320</m:t>
                            </m:r>
                          </m:num>
                          <m:den>
                            <m:r>
                              <a:rPr lang="de-DE" sz="2200" b="0" i="1" dirty="0" smtClean="0">
                                <a:latin typeface="Cambria Math" panose="02040503050406030204" pitchFamily="18" charset="0"/>
                              </a:rPr>
                              <m:t>4</m:t>
                            </m:r>
                          </m:den>
                        </m:f>
                      </m:e>
                    </m:rad>
                    <m:r>
                      <a:rPr lang="de-DE" sz="2200" b="0" i="1" dirty="0" smtClean="0">
                        <a:latin typeface="Cambria Math" panose="02040503050406030204" pitchFamily="18" charset="0"/>
                      </a:rPr>
                      <m:t>=</m:t>
                    </m:r>
                    <m:f>
                      <m:fPr>
                        <m:ctrlPr>
                          <a:rPr lang="de-DE" sz="2200" i="1" dirty="0">
                            <a:latin typeface="Cambria Math" panose="02040503050406030204" pitchFamily="18" charset="0"/>
                          </a:rPr>
                        </m:ctrlPr>
                      </m:fPr>
                      <m:num>
                        <m:r>
                          <a:rPr lang="de-DE" sz="2200" i="1" dirty="0">
                            <a:latin typeface="Cambria Math" panose="02040503050406030204" pitchFamily="18" charset="0"/>
                          </a:rPr>
                          <m:t>21</m:t>
                        </m:r>
                      </m:num>
                      <m:den>
                        <m:r>
                          <a:rPr lang="de-DE" sz="2200" i="1" dirty="0">
                            <a:latin typeface="Cambria Math" panose="02040503050406030204" pitchFamily="18" charset="0"/>
                          </a:rPr>
                          <m:t>2</m:t>
                        </m:r>
                      </m:den>
                    </m:f>
                    <m:r>
                      <a:rPr lang="de-DE" sz="2200" i="1" dirty="0">
                        <a:latin typeface="Cambria Math" panose="02040503050406030204" pitchFamily="18" charset="0"/>
                      </a:rPr>
                      <m:t>±</m:t>
                    </m:r>
                    <m:rad>
                      <m:radPr>
                        <m:degHide m:val="on"/>
                        <m:ctrlPr>
                          <a:rPr lang="de-DE" sz="2200" i="1" dirty="0">
                            <a:latin typeface="Cambria Math" panose="02040503050406030204" pitchFamily="18" charset="0"/>
                          </a:rPr>
                        </m:ctrlPr>
                      </m:radPr>
                      <m:deg/>
                      <m:e>
                        <m:f>
                          <m:fPr>
                            <m:ctrlPr>
                              <a:rPr lang="de-DE" sz="2200" i="1" dirty="0">
                                <a:latin typeface="Cambria Math" panose="02040503050406030204" pitchFamily="18" charset="0"/>
                              </a:rPr>
                            </m:ctrlPr>
                          </m:fPr>
                          <m:num>
                            <m:r>
                              <a:rPr lang="de-DE" sz="2200" b="0" i="1" dirty="0" smtClean="0">
                                <a:latin typeface="Cambria Math" panose="02040503050406030204" pitchFamily="18" charset="0"/>
                              </a:rPr>
                              <m:t>121</m:t>
                            </m:r>
                          </m:num>
                          <m:den>
                            <m:r>
                              <a:rPr lang="de-DE" sz="2200" i="1" dirty="0">
                                <a:latin typeface="Cambria Math" panose="02040503050406030204" pitchFamily="18" charset="0"/>
                              </a:rPr>
                              <m:t>4</m:t>
                            </m:r>
                          </m:den>
                        </m:f>
                      </m:e>
                    </m:rad>
                    <m:r>
                      <a:rPr lang="de-DE" sz="2200" b="0" i="1" dirty="0" smtClean="0">
                        <a:latin typeface="Cambria Math" panose="02040503050406030204" pitchFamily="18" charset="0"/>
                      </a:rPr>
                      <m:t>=</m:t>
                    </m:r>
                    <m:f>
                      <m:fPr>
                        <m:ctrlPr>
                          <a:rPr lang="de-DE" sz="2200" b="0" i="1" dirty="0" smtClean="0">
                            <a:latin typeface="Cambria Math" panose="02040503050406030204" pitchFamily="18" charset="0"/>
                          </a:rPr>
                        </m:ctrlPr>
                      </m:fPr>
                      <m:num>
                        <m:r>
                          <a:rPr lang="de-DE" sz="2200" b="0" i="1" dirty="0" smtClean="0">
                            <a:latin typeface="Cambria Math" panose="02040503050406030204" pitchFamily="18" charset="0"/>
                          </a:rPr>
                          <m:t>21</m:t>
                        </m:r>
                      </m:num>
                      <m:den>
                        <m:r>
                          <a:rPr lang="de-DE" sz="2200" b="0" i="1" dirty="0" smtClean="0">
                            <a:latin typeface="Cambria Math" panose="02040503050406030204" pitchFamily="18" charset="0"/>
                          </a:rPr>
                          <m:t>2</m:t>
                        </m:r>
                      </m:den>
                    </m:f>
                    <m:r>
                      <a:rPr lang="de-DE" sz="2200" b="0" i="1" dirty="0" smtClean="0">
                        <a:latin typeface="Cambria Math" panose="02040503050406030204" pitchFamily="18" charset="0"/>
                      </a:rPr>
                      <m:t>±</m:t>
                    </m:r>
                    <m:f>
                      <m:fPr>
                        <m:ctrlPr>
                          <a:rPr lang="de-DE" sz="2200" b="0" i="1" dirty="0" smtClean="0">
                            <a:latin typeface="Cambria Math" panose="02040503050406030204" pitchFamily="18" charset="0"/>
                          </a:rPr>
                        </m:ctrlPr>
                      </m:fPr>
                      <m:num>
                        <m:r>
                          <a:rPr lang="de-DE" sz="2200" b="0" i="1" dirty="0" smtClean="0">
                            <a:latin typeface="Cambria Math" panose="02040503050406030204" pitchFamily="18" charset="0"/>
                          </a:rPr>
                          <m:t>11</m:t>
                        </m:r>
                      </m:num>
                      <m:den>
                        <m:r>
                          <a:rPr lang="de-DE" sz="2200" b="0" i="1" dirty="0" smtClean="0">
                            <a:latin typeface="Cambria Math" panose="02040503050406030204" pitchFamily="18" charset="0"/>
                          </a:rPr>
                          <m:t>2</m:t>
                        </m:r>
                      </m:den>
                    </m:f>
                  </m:oMath>
                </a14:m>
                <a:r>
                  <a:rPr lang="de-DE" sz="2200" dirty="0" smtClean="0"/>
                  <a:t> </a:t>
                </a:r>
              </a:p>
              <a:p>
                <a:pPr marL="0" indent="0">
                  <a:buClrTx/>
                  <a:buSzPct val="100000"/>
                  <a:buNone/>
                </a:pPr>
                <a14:m>
                  <m:oMath xmlns:m="http://schemas.openxmlformats.org/officeDocument/2006/math">
                    <m:sSub>
                      <m:sSubPr>
                        <m:ctrlPr>
                          <a:rPr lang="de-DE" sz="2200" i="1" dirty="0">
                            <a:latin typeface="Cambria Math" panose="02040503050406030204" pitchFamily="18" charset="0"/>
                          </a:rPr>
                        </m:ctrlPr>
                      </m:sSubPr>
                      <m:e>
                        <m:r>
                          <a:rPr lang="de-DE" sz="2200" i="1" dirty="0">
                            <a:latin typeface="Cambria Math" panose="02040503050406030204" pitchFamily="18" charset="0"/>
                          </a:rPr>
                          <m:t>𝑤</m:t>
                        </m:r>
                      </m:e>
                      <m:sub>
                        <m:r>
                          <a:rPr lang="de-DE" sz="2200" i="1" dirty="0">
                            <a:latin typeface="Cambria Math" panose="02040503050406030204" pitchFamily="18" charset="0"/>
                          </a:rPr>
                          <m:t>1</m:t>
                        </m:r>
                      </m:sub>
                    </m:sSub>
                    <m:r>
                      <a:rPr lang="de-DE" sz="2200" i="1" dirty="0">
                        <a:latin typeface="Cambria Math" panose="02040503050406030204" pitchFamily="18" charset="0"/>
                      </a:rPr>
                      <m:t>=</m:t>
                    </m:r>
                    <m:r>
                      <a:rPr lang="de-DE" sz="2200" b="0" i="1" dirty="0" smtClean="0">
                        <a:latin typeface="Cambria Math" panose="02040503050406030204" pitchFamily="18" charset="0"/>
                      </a:rPr>
                      <m:t>16</m:t>
                    </m:r>
                  </m:oMath>
                </a14:m>
                <a:r>
                  <a:rPr lang="de-DE" sz="2200" dirty="0" smtClean="0"/>
                  <a:t>, </a:t>
                </a:r>
                <a14:m>
                  <m:oMath xmlns:m="http://schemas.openxmlformats.org/officeDocument/2006/math">
                    <m:sSub>
                      <m:sSubPr>
                        <m:ctrlPr>
                          <a:rPr lang="de-DE" sz="2200" i="1" dirty="0">
                            <a:latin typeface="Cambria Math" panose="02040503050406030204" pitchFamily="18" charset="0"/>
                          </a:rPr>
                        </m:ctrlPr>
                      </m:sSubPr>
                      <m:e>
                        <m:r>
                          <a:rPr lang="de-DE" sz="2200" i="1" dirty="0">
                            <a:latin typeface="Cambria Math" panose="02040503050406030204" pitchFamily="18" charset="0"/>
                          </a:rPr>
                          <m:t>𝑤</m:t>
                        </m:r>
                      </m:e>
                      <m:sub>
                        <m:r>
                          <a:rPr lang="de-DE" sz="2200" b="0" i="1" dirty="0" smtClean="0">
                            <a:latin typeface="Cambria Math" panose="02040503050406030204" pitchFamily="18" charset="0"/>
                          </a:rPr>
                          <m:t>2</m:t>
                        </m:r>
                      </m:sub>
                    </m:sSub>
                    <m:r>
                      <a:rPr lang="de-DE" sz="2200" i="1" dirty="0">
                        <a:latin typeface="Cambria Math" panose="02040503050406030204" pitchFamily="18" charset="0"/>
                      </a:rPr>
                      <m:t>=</m:t>
                    </m:r>
                    <m:r>
                      <a:rPr lang="de-DE" sz="2200" b="0" i="1" dirty="0" smtClean="0">
                        <a:latin typeface="Cambria Math" panose="02040503050406030204" pitchFamily="18" charset="0"/>
                      </a:rPr>
                      <m:t>5</m:t>
                    </m:r>
                  </m:oMath>
                </a14:m>
                <a:endParaRPr lang="de-DE" sz="2200" dirty="0" smtClean="0"/>
              </a:p>
              <a:p>
                <a:pPr marL="0" indent="0">
                  <a:buClrTx/>
                  <a:buSzPct val="100000"/>
                  <a:buNone/>
                </a:pPr>
                <a:r>
                  <a:rPr lang="de-DE" sz="2200" dirty="0" smtClean="0"/>
                  <a:t>Weil es mehr schwarze Perlen gibt als weiße, kann nur </a:t>
                </a:r>
                <a14:m>
                  <m:oMath xmlns:m="http://schemas.openxmlformats.org/officeDocument/2006/math">
                    <m:r>
                      <a:rPr lang="de-DE" sz="2200" i="1" dirty="0" smtClean="0">
                        <a:latin typeface="Cambria Math" panose="02040503050406030204" pitchFamily="18" charset="0"/>
                      </a:rPr>
                      <m:t>𝑤</m:t>
                    </m:r>
                    <m:r>
                      <a:rPr lang="de-DE" sz="2200" i="1" dirty="0" smtClean="0">
                        <a:latin typeface="Cambria Math" panose="02040503050406030204" pitchFamily="18" charset="0"/>
                      </a:rPr>
                      <m:t>=5</m:t>
                    </m:r>
                  </m:oMath>
                </a14:m>
                <a:r>
                  <a:rPr lang="de-DE" sz="2200" dirty="0" smtClean="0"/>
                  <a:t> und damit </a:t>
                </a:r>
                <a14:m>
                  <m:oMath xmlns:m="http://schemas.openxmlformats.org/officeDocument/2006/math">
                    <m:r>
                      <a:rPr lang="de-DE" sz="2200" i="1" dirty="0" smtClean="0">
                        <a:latin typeface="Cambria Math" panose="02040503050406030204" pitchFamily="18" charset="0"/>
                      </a:rPr>
                      <m:t>𝑠</m:t>
                    </m:r>
                    <m:r>
                      <a:rPr lang="de-DE" sz="2200" i="1" dirty="0" smtClean="0">
                        <a:latin typeface="Cambria Math" panose="02040503050406030204" pitchFamily="18" charset="0"/>
                      </a:rPr>
                      <m:t>=21−5=16</m:t>
                    </m:r>
                  </m:oMath>
                </a14:m>
                <a:r>
                  <a:rPr lang="de-DE" sz="2200" dirty="0" smtClean="0"/>
                  <a:t> die Lösung sein. </a:t>
                </a:r>
                <a:endParaRPr lang="de-DE" sz="2200" dirty="0"/>
              </a:p>
              <a:p>
                <a:pPr marL="0" indent="0">
                  <a:buClrTx/>
                  <a:buSzPct val="100000"/>
                  <a:buNone/>
                </a:pPr>
                <a:r>
                  <a:rPr lang="de-DE" sz="800" dirty="0"/>
                  <a:t/>
                </a:r>
                <a:br>
                  <a:rPr lang="de-DE" sz="800" dirty="0"/>
                </a:br>
                <a:r>
                  <a:rPr lang="de-DE" sz="2200" b="1" dirty="0" smtClean="0"/>
                  <a:t>Ergebnis:</a:t>
                </a:r>
                <a:r>
                  <a:rPr lang="de-DE" sz="2200" dirty="0" smtClean="0"/>
                  <a:t> </a:t>
                </a:r>
                <a:br>
                  <a:rPr lang="de-DE" sz="2200" dirty="0" smtClean="0"/>
                </a:br>
                <a:r>
                  <a:rPr lang="de-DE" sz="2200" dirty="0" smtClean="0"/>
                  <a:t>Die Schale enthielt (vor der Ziehung) </a:t>
                </a:r>
                <a14:m>
                  <m:oMath xmlns:m="http://schemas.openxmlformats.org/officeDocument/2006/math">
                    <m:r>
                      <a:rPr lang="de-DE" sz="2200" i="1" dirty="0" smtClean="0">
                        <a:latin typeface="Cambria Math" panose="02040503050406030204" pitchFamily="18" charset="0"/>
                      </a:rPr>
                      <m:t>5</m:t>
                    </m:r>
                  </m:oMath>
                </a14:m>
                <a:r>
                  <a:rPr lang="de-DE" sz="2200" dirty="0" smtClean="0"/>
                  <a:t> weiße und </a:t>
                </a:r>
                <a14:m>
                  <m:oMath xmlns:m="http://schemas.openxmlformats.org/officeDocument/2006/math">
                    <m:r>
                      <a:rPr lang="de-DE" sz="2200" i="1" dirty="0" smtClean="0">
                        <a:latin typeface="Cambria Math" panose="02040503050406030204" pitchFamily="18" charset="0"/>
                      </a:rPr>
                      <m:t>16</m:t>
                    </m:r>
                  </m:oMath>
                </a14:m>
                <a:r>
                  <a:rPr lang="de-DE" sz="2200" dirty="0" smtClean="0"/>
                  <a:t> schwarze Perlen.</a:t>
                </a:r>
                <a:endParaRPr lang="de-DE" sz="2200" dirty="0"/>
              </a:p>
            </p:txBody>
          </p:sp>
        </mc:Choice>
        <mc:Fallback xmlns="">
          <p:sp>
            <p:nvSpPr>
              <p:cNvPr id="14" name="Inhaltsplatzhalter 13"/>
              <p:cNvSpPr>
                <a:spLocks noGrp="1" noRot="1" noChangeAspect="1" noMove="1" noResize="1" noEditPoints="1" noAdjustHandles="1" noChangeArrowheads="1" noChangeShapeType="1" noTextEdit="1"/>
              </p:cNvSpPr>
              <p:nvPr>
                <p:ph sz="quarter" idx="1"/>
              </p:nvPr>
            </p:nvSpPr>
            <p:spPr>
              <a:blipFill>
                <a:blip r:embed="rId2"/>
                <a:stretch>
                  <a:fillRect l="-814"/>
                </a:stretch>
              </a:blipFill>
            </p:spPr>
            <p:txBody>
              <a:bodyPr/>
              <a:lstStyle/>
              <a:p>
                <a:r>
                  <a:rPr lang="de-DE">
                    <a:noFill/>
                  </a:rPr>
                  <a:t> </a:t>
                </a:r>
              </a:p>
            </p:txBody>
          </p:sp>
        </mc:Fallback>
      </mc:AlternateContent>
      <p:sp>
        <p:nvSpPr>
          <p:cNvPr id="13" name="Titel 12"/>
          <p:cNvSpPr>
            <a:spLocks noGrp="1"/>
          </p:cNvSpPr>
          <p:nvPr>
            <p:ph type="title"/>
          </p:nvPr>
        </p:nvSpPr>
        <p:spPr/>
        <p:txBody>
          <a:bodyPr>
            <a:normAutofit/>
          </a:bodyPr>
          <a:lstStyle/>
          <a:p>
            <a:r>
              <a:rPr lang="de-DE" sz="4000" dirty="0" err="1"/>
              <a:t>Wahlteil</a:t>
            </a:r>
            <a:r>
              <a:rPr lang="de-DE" sz="4000" dirty="0"/>
              <a:t> </a:t>
            </a:r>
            <a:r>
              <a:rPr lang="de-DE" sz="4000" dirty="0" smtClean="0"/>
              <a:t>2020 </a:t>
            </a:r>
            <a:r>
              <a:rPr lang="de-DE" sz="4000" dirty="0"/>
              <a:t>– Aufgabe C </a:t>
            </a:r>
            <a:r>
              <a:rPr lang="de-DE" sz="4000" dirty="0" smtClean="0"/>
              <a:t>1</a:t>
            </a:r>
            <a:endParaRPr lang="de-DE" sz="4000" dirty="0"/>
          </a:p>
        </p:txBody>
      </p:sp>
      <p:cxnSp>
        <p:nvCxnSpPr>
          <p:cNvPr id="4" name="Gerader Verbinder 3"/>
          <p:cNvCxnSpPr/>
          <p:nvPr/>
        </p:nvCxnSpPr>
        <p:spPr>
          <a:xfrm>
            <a:off x="4964609" y="6547957"/>
            <a:ext cx="3801982" cy="0"/>
          </a:xfrm>
          <a:prstGeom prst="line">
            <a:avLst/>
          </a:prstGeom>
          <a:ln w="25400">
            <a:solidFill>
              <a:srgbClr val="FF66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6485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4" name="Inhaltsplatzhalter 13"/>
              <p:cNvSpPr>
                <a:spLocks noGrp="1"/>
              </p:cNvSpPr>
              <p:nvPr>
                <p:ph sz="quarter" idx="1"/>
              </p:nvPr>
            </p:nvSpPr>
            <p:spPr/>
            <p:txBody>
              <a:bodyPr>
                <a:noAutofit/>
              </a:bodyPr>
              <a:lstStyle/>
              <a:p>
                <a:pPr marL="0" indent="0">
                  <a:buNone/>
                </a:pPr>
                <a:r>
                  <a:rPr lang="de-DE" sz="2200" dirty="0" smtClean="0"/>
                  <a:t>Auf einer Meeresfarm werden Muscheln zur Perlengewinnung gezüchtet. Erfahrungsgemäß bringen </a:t>
                </a:r>
                <a14:m>
                  <m:oMath xmlns:m="http://schemas.openxmlformats.org/officeDocument/2006/math">
                    <m:r>
                      <a:rPr lang="de-DE" sz="2200" i="1" dirty="0" smtClean="0">
                        <a:latin typeface="Cambria Math" panose="02040503050406030204" pitchFamily="18" charset="0"/>
                      </a:rPr>
                      <m:t>70%</m:t>
                    </m:r>
                  </m:oMath>
                </a14:m>
                <a:r>
                  <a:rPr lang="de-DE" sz="2200" dirty="0" smtClean="0"/>
                  <a:t> der Muscheln keine Perlen hervor. In den restlichen Muscheln befindet sich jeweils genau eine Perle, aber nur </a:t>
                </a:r>
                <a14:m>
                  <m:oMath xmlns:m="http://schemas.openxmlformats.org/officeDocument/2006/math">
                    <m:r>
                      <a:rPr lang="de-DE" sz="2200" i="1" dirty="0" smtClean="0">
                        <a:latin typeface="Cambria Math" panose="02040503050406030204" pitchFamily="18" charset="0"/>
                      </a:rPr>
                      <m:t>10%</m:t>
                    </m:r>
                  </m:oMath>
                </a14:m>
                <a:r>
                  <a:rPr lang="de-DE" sz="2200" dirty="0" smtClean="0"/>
                  <a:t> der Perlen entsprechen dem geforderten Qualitätsstandard.</a:t>
                </a:r>
              </a:p>
              <a:p>
                <a:pPr marL="457200" indent="-457200">
                  <a:buClrTx/>
                  <a:buSzPct val="100000"/>
                  <a:buFont typeface="+mj-lt"/>
                  <a:buAutoNum type="alphaLcParenR"/>
                </a:pPr>
                <a:r>
                  <a:rPr lang="de-DE" sz="2200" dirty="0" smtClean="0"/>
                  <a:t>Bestimmen Sie für die folgenden Ereignisse jeweils die Wahrscheinlichkeit.</a:t>
                </a:r>
                <a:br>
                  <a:rPr lang="de-DE" sz="2200" dirty="0" smtClean="0"/>
                </a:br>
                <a14:m>
                  <m:oMath xmlns:m="http://schemas.openxmlformats.org/officeDocument/2006/math">
                    <m:r>
                      <a:rPr lang="de-DE" sz="2200" i="1" dirty="0" smtClean="0">
                        <a:latin typeface="Cambria Math" panose="02040503050406030204" pitchFamily="18" charset="0"/>
                      </a:rPr>
                      <m:t>𝐴</m:t>
                    </m:r>
                  </m:oMath>
                </a14:m>
                <a:r>
                  <a:rPr lang="de-DE" sz="2200" dirty="0" smtClean="0"/>
                  <a:t>: In </a:t>
                </a:r>
                <a14:m>
                  <m:oMath xmlns:m="http://schemas.openxmlformats.org/officeDocument/2006/math">
                    <m:r>
                      <a:rPr lang="de-DE" sz="2200" i="1" dirty="0" smtClean="0">
                        <a:latin typeface="Cambria Math" panose="02040503050406030204" pitchFamily="18" charset="0"/>
                      </a:rPr>
                      <m:t>10</m:t>
                    </m:r>
                  </m:oMath>
                </a14:m>
                <a:r>
                  <a:rPr lang="de-DE" sz="2200" dirty="0" smtClean="0"/>
                  <a:t> zufällig ausgewählten Muscheln ist keine Perle.</a:t>
                </a:r>
                <a:r>
                  <a:rPr lang="de-DE" sz="2200" dirty="0"/>
                  <a:t/>
                </a:r>
                <a:br>
                  <a:rPr lang="de-DE" sz="2200" dirty="0"/>
                </a:br>
                <a14:m>
                  <m:oMath xmlns:m="http://schemas.openxmlformats.org/officeDocument/2006/math">
                    <m:r>
                      <a:rPr lang="de-DE" sz="2200" i="1" dirty="0" smtClean="0">
                        <a:latin typeface="Cambria Math" panose="02040503050406030204" pitchFamily="18" charset="0"/>
                      </a:rPr>
                      <m:t>𝐵</m:t>
                    </m:r>
                  </m:oMath>
                </a14:m>
                <a:r>
                  <a:rPr lang="de-DE" sz="2200" dirty="0" smtClean="0"/>
                  <a:t>: </a:t>
                </a:r>
                <a:r>
                  <a:rPr lang="de-DE" sz="2200" dirty="0"/>
                  <a:t>In </a:t>
                </a:r>
                <a14:m>
                  <m:oMath xmlns:m="http://schemas.openxmlformats.org/officeDocument/2006/math">
                    <m:r>
                      <a:rPr lang="de-DE" sz="2200" i="1" dirty="0" smtClean="0">
                        <a:latin typeface="Cambria Math" panose="02040503050406030204" pitchFamily="18" charset="0"/>
                      </a:rPr>
                      <m:t>10</m:t>
                    </m:r>
                  </m:oMath>
                </a14:m>
                <a:r>
                  <a:rPr lang="de-DE" sz="2200" dirty="0"/>
                  <a:t> zufällig ausgewählten Muscheln </a:t>
                </a:r>
                <a:r>
                  <a:rPr lang="de-DE" sz="2200" dirty="0" smtClean="0"/>
                  <a:t>sind insgesamt mindestens zwei </a:t>
                </a:r>
                <a:br>
                  <a:rPr lang="de-DE" sz="2200" dirty="0" smtClean="0"/>
                </a:br>
                <a:r>
                  <a:rPr lang="de-DE" sz="2200" dirty="0" smtClean="0"/>
                  <a:t>     Perlen.</a:t>
                </a:r>
                <a:br>
                  <a:rPr lang="de-DE" sz="2200" dirty="0" smtClean="0"/>
                </a:br>
                <a14:m>
                  <m:oMath xmlns:m="http://schemas.openxmlformats.org/officeDocument/2006/math">
                    <m:r>
                      <a:rPr lang="de-DE" sz="2200" i="1" dirty="0" smtClean="0">
                        <a:latin typeface="Cambria Math" panose="02040503050406030204" pitchFamily="18" charset="0"/>
                      </a:rPr>
                      <m:t>𝐶</m:t>
                    </m:r>
                  </m:oMath>
                </a14:m>
                <a:r>
                  <a:rPr lang="de-DE" sz="2200" dirty="0" smtClean="0"/>
                  <a:t>: </a:t>
                </a:r>
                <a:r>
                  <a:rPr lang="de-DE" sz="2200" dirty="0"/>
                  <a:t>In </a:t>
                </a:r>
                <a14:m>
                  <m:oMath xmlns:m="http://schemas.openxmlformats.org/officeDocument/2006/math">
                    <m:r>
                      <a:rPr lang="de-DE" sz="2200" i="1" dirty="0" smtClean="0">
                        <a:latin typeface="Cambria Math" panose="02040503050406030204" pitchFamily="18" charset="0"/>
                      </a:rPr>
                      <m:t>100</m:t>
                    </m:r>
                  </m:oMath>
                </a14:m>
                <a:r>
                  <a:rPr lang="de-DE" sz="2200" dirty="0" smtClean="0"/>
                  <a:t> </a:t>
                </a:r>
                <a:r>
                  <a:rPr lang="de-DE" sz="2200" dirty="0"/>
                  <a:t>zufällig ausgewählten Muscheln sind insgesamt </a:t>
                </a:r>
                <a:r>
                  <a:rPr lang="de-DE" sz="2200" dirty="0" smtClean="0"/>
                  <a:t>mehr als drei </a:t>
                </a:r>
                <a:br>
                  <a:rPr lang="de-DE" sz="2200" dirty="0" smtClean="0"/>
                </a:br>
                <a:r>
                  <a:rPr lang="de-DE" sz="2200" dirty="0" smtClean="0"/>
                  <a:t>     Perlen, die dem geforderten Qualitätsstandard entsprechen.</a:t>
                </a:r>
                <a:br>
                  <a:rPr lang="de-DE" sz="2200" dirty="0" smtClean="0"/>
                </a:br>
                <a:r>
                  <a:rPr lang="de-DE" sz="2200" dirty="0"/>
                  <a:t>								         </a:t>
                </a:r>
                <a:r>
                  <a:rPr lang="de-DE" sz="2200" dirty="0" smtClean="0"/>
                  <a:t>   (3 </a:t>
                </a:r>
                <a:r>
                  <a:rPr lang="de-DE" sz="2200" dirty="0"/>
                  <a:t>VP</a:t>
                </a:r>
                <a:r>
                  <a:rPr lang="de-DE" sz="2200" dirty="0" smtClean="0"/>
                  <a:t>)</a:t>
                </a:r>
              </a:p>
            </p:txBody>
          </p:sp>
        </mc:Choice>
        <mc:Fallback xmlns="">
          <p:sp>
            <p:nvSpPr>
              <p:cNvPr id="14" name="Inhaltsplatzhalter 13"/>
              <p:cNvSpPr>
                <a:spLocks noGrp="1" noRot="1" noChangeAspect="1" noMove="1" noResize="1" noEditPoints="1" noAdjustHandles="1" noChangeArrowheads="1" noChangeShapeType="1" noTextEdit="1"/>
              </p:cNvSpPr>
              <p:nvPr>
                <p:ph sz="quarter" idx="1"/>
              </p:nvPr>
            </p:nvSpPr>
            <p:spPr>
              <a:blipFill>
                <a:blip r:embed="rId2"/>
                <a:stretch>
                  <a:fillRect l="-814" t="-738" r="-1153"/>
                </a:stretch>
              </a:blipFill>
            </p:spPr>
            <p:txBody>
              <a:bodyPr/>
              <a:lstStyle/>
              <a:p>
                <a:r>
                  <a:rPr lang="de-DE">
                    <a:noFill/>
                  </a:rPr>
                  <a:t> </a:t>
                </a:r>
              </a:p>
            </p:txBody>
          </p:sp>
        </mc:Fallback>
      </mc:AlternateContent>
      <p:sp>
        <p:nvSpPr>
          <p:cNvPr id="13" name="Titel 12"/>
          <p:cNvSpPr>
            <a:spLocks noGrp="1"/>
          </p:cNvSpPr>
          <p:nvPr>
            <p:ph type="title"/>
          </p:nvPr>
        </p:nvSpPr>
        <p:spPr/>
        <p:txBody>
          <a:bodyPr>
            <a:normAutofit/>
          </a:bodyPr>
          <a:lstStyle/>
          <a:p>
            <a:r>
              <a:rPr lang="de-DE" sz="4000" dirty="0" err="1"/>
              <a:t>Wahlteil</a:t>
            </a:r>
            <a:r>
              <a:rPr lang="de-DE" sz="4000" dirty="0"/>
              <a:t> </a:t>
            </a:r>
            <a:r>
              <a:rPr lang="de-DE" sz="4000" dirty="0" smtClean="0"/>
              <a:t>2020 </a:t>
            </a:r>
            <a:r>
              <a:rPr lang="de-DE" sz="4000" dirty="0"/>
              <a:t>– Aufgabe C </a:t>
            </a:r>
            <a:r>
              <a:rPr lang="de-DE" sz="4000" dirty="0" smtClean="0"/>
              <a:t>1</a:t>
            </a:r>
            <a:endParaRPr lang="de-DE" sz="4000" dirty="0"/>
          </a:p>
        </p:txBody>
      </p:sp>
    </p:spTree>
    <p:extLst>
      <p:ext uri="{BB962C8B-B14F-4D97-AF65-F5344CB8AC3E}">
        <p14:creationId xmlns:p14="http://schemas.microsoft.com/office/powerpoint/2010/main" val="4148695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4" name="Inhaltsplatzhalter 13"/>
              <p:cNvSpPr>
                <a:spLocks noGrp="1"/>
              </p:cNvSpPr>
              <p:nvPr>
                <p:ph sz="quarter" idx="1"/>
              </p:nvPr>
            </p:nvSpPr>
            <p:spPr/>
            <p:txBody>
              <a:bodyPr>
                <a:noAutofit/>
              </a:bodyPr>
              <a:lstStyle/>
              <a:p>
                <a:pPr marL="457200" lvl="0" indent="-457200">
                  <a:buClrTx/>
                  <a:buSzPct val="100000"/>
                  <a:buFont typeface="+mj-lt"/>
                  <a:buAutoNum type="alphaLcParenR" startAt="2"/>
                </a:pPr>
                <a:r>
                  <a:rPr lang="de-DE" sz="2200" dirty="0" smtClean="0"/>
                  <a:t>Bestimmen Sie die Anzahl der Muscheln, die man mindestens öffnen muss, damit mit einer Wahrscheinlichkeit von mindestens 95% mindestens eine Perle zu finden ist.</a:t>
                </a:r>
                <a:r>
                  <a:rPr lang="de-DE" sz="2200" dirty="0"/>
                  <a:t/>
                </a:r>
                <a:br>
                  <a:rPr lang="de-DE" sz="2200" dirty="0"/>
                </a:br>
                <a:r>
                  <a:rPr lang="de-DE" sz="2200" dirty="0"/>
                  <a:t>								         </a:t>
                </a:r>
                <a:r>
                  <a:rPr lang="de-DE" sz="2200" dirty="0" smtClean="0"/>
                  <a:t>   (2 </a:t>
                </a:r>
                <a:r>
                  <a:rPr lang="de-DE" sz="2200" dirty="0"/>
                  <a:t>VP)</a:t>
                </a:r>
                <a:br>
                  <a:rPr lang="de-DE" sz="2200" dirty="0"/>
                </a:br>
                <a:endParaRPr lang="de-DE" sz="2200" dirty="0" smtClean="0"/>
              </a:p>
              <a:p>
                <a:pPr marL="457200" lvl="0" indent="-457200">
                  <a:buClrTx/>
                  <a:buSzPct val="100000"/>
                  <a:buFont typeface="+mj-lt"/>
                  <a:buAutoNum type="alphaLcParenR" startAt="2"/>
                </a:pPr>
                <a:r>
                  <a:rPr lang="de-DE" sz="2200" dirty="0" smtClean="0"/>
                  <a:t>Ein Muschelzüchter hat eine neue Zuchtmethode entwickelt. Er behauptet, damit die Wahrscheinlichkeit dafür, dass eine Muschel eine Perle hervorbringt, zu erhöhen. Um die Behauptung zu überprüfen wird die Nullhypothese „Mit einer Wahrscheinlichkeit von höchstens </a:t>
                </a:r>
                <a14:m>
                  <m:oMath xmlns:m="http://schemas.openxmlformats.org/officeDocument/2006/math">
                    <m:r>
                      <a:rPr lang="de-DE" sz="2200" i="1" dirty="0" smtClean="0">
                        <a:latin typeface="Cambria Math" panose="02040503050406030204" pitchFamily="18" charset="0"/>
                      </a:rPr>
                      <m:t>30%</m:t>
                    </m:r>
                  </m:oMath>
                </a14:m>
                <a:r>
                  <a:rPr lang="de-DE" sz="2200" dirty="0" smtClean="0"/>
                  <a:t> bringt eine Muschel eine Perle hervor.“ getestet. Man vereinbart einen Stichprobenumfang von </a:t>
                </a:r>
                <a14:m>
                  <m:oMath xmlns:m="http://schemas.openxmlformats.org/officeDocument/2006/math">
                    <m:r>
                      <a:rPr lang="de-DE" sz="2200" i="1" dirty="0" smtClean="0">
                        <a:latin typeface="Cambria Math" panose="02040503050406030204" pitchFamily="18" charset="0"/>
                      </a:rPr>
                      <m:t>200</m:t>
                    </m:r>
                  </m:oMath>
                </a14:m>
                <a:r>
                  <a:rPr lang="de-DE" sz="2200" dirty="0" smtClean="0"/>
                  <a:t> Muscheln und ein Signifikanzniveau </a:t>
                </a:r>
                <a:br>
                  <a:rPr lang="de-DE" sz="2200" dirty="0" smtClean="0"/>
                </a:br>
                <a:r>
                  <a:rPr lang="de-DE" sz="2200" dirty="0" smtClean="0"/>
                  <a:t>von </a:t>
                </a:r>
                <a14:m>
                  <m:oMath xmlns:m="http://schemas.openxmlformats.org/officeDocument/2006/math">
                    <m:r>
                      <a:rPr lang="de-DE" sz="2200" i="1" dirty="0" smtClean="0">
                        <a:latin typeface="Cambria Math" panose="02040503050406030204" pitchFamily="18" charset="0"/>
                      </a:rPr>
                      <m:t>5%</m:t>
                    </m:r>
                  </m:oMath>
                </a14:m>
                <a:r>
                  <a:rPr lang="de-DE" sz="2200" dirty="0" smtClean="0"/>
                  <a:t>.</a:t>
                </a:r>
                <a:br>
                  <a:rPr lang="de-DE" sz="2200" dirty="0" smtClean="0"/>
                </a:br>
                <a:r>
                  <a:rPr lang="de-DE" sz="2200" dirty="0" smtClean="0"/>
                  <a:t>Formulieren Sie die zugehörige Entscheidungsregel.</a:t>
                </a:r>
                <a:r>
                  <a:rPr lang="de-DE" sz="2200" dirty="0"/>
                  <a:t/>
                </a:r>
                <a:br>
                  <a:rPr lang="de-DE" sz="2200" dirty="0"/>
                </a:br>
                <a:r>
                  <a:rPr lang="de-DE" sz="2200" dirty="0"/>
                  <a:t>								         </a:t>
                </a:r>
                <a:r>
                  <a:rPr lang="de-DE" sz="2200" dirty="0" smtClean="0"/>
                  <a:t>(2,5 </a:t>
                </a:r>
                <a:r>
                  <a:rPr lang="de-DE" sz="2200" dirty="0"/>
                  <a:t>VP)</a:t>
                </a:r>
              </a:p>
            </p:txBody>
          </p:sp>
        </mc:Choice>
        <mc:Fallback xmlns="">
          <p:sp>
            <p:nvSpPr>
              <p:cNvPr id="14" name="Inhaltsplatzhalter 13"/>
              <p:cNvSpPr>
                <a:spLocks noGrp="1" noRot="1" noChangeAspect="1" noMove="1" noResize="1" noEditPoints="1" noAdjustHandles="1" noChangeArrowheads="1" noChangeShapeType="1" noTextEdit="1"/>
              </p:cNvSpPr>
              <p:nvPr>
                <p:ph sz="quarter" idx="1"/>
              </p:nvPr>
            </p:nvSpPr>
            <p:spPr>
              <a:blipFill>
                <a:blip r:embed="rId2"/>
                <a:stretch>
                  <a:fillRect l="-814" t="-861" r="-678" b="-1353"/>
                </a:stretch>
              </a:blipFill>
            </p:spPr>
            <p:txBody>
              <a:bodyPr/>
              <a:lstStyle/>
              <a:p>
                <a:r>
                  <a:rPr lang="de-DE">
                    <a:noFill/>
                  </a:rPr>
                  <a:t> </a:t>
                </a:r>
              </a:p>
            </p:txBody>
          </p:sp>
        </mc:Fallback>
      </mc:AlternateContent>
      <p:sp>
        <p:nvSpPr>
          <p:cNvPr id="13" name="Titel 12"/>
          <p:cNvSpPr>
            <a:spLocks noGrp="1"/>
          </p:cNvSpPr>
          <p:nvPr>
            <p:ph type="title"/>
          </p:nvPr>
        </p:nvSpPr>
        <p:spPr/>
        <p:txBody>
          <a:bodyPr>
            <a:normAutofit/>
          </a:bodyPr>
          <a:lstStyle/>
          <a:p>
            <a:r>
              <a:rPr lang="de-DE" sz="4000" dirty="0" err="1"/>
              <a:t>Wahlteil</a:t>
            </a:r>
            <a:r>
              <a:rPr lang="de-DE" sz="4000" dirty="0"/>
              <a:t> </a:t>
            </a:r>
            <a:r>
              <a:rPr lang="de-DE" sz="4000" dirty="0" smtClean="0"/>
              <a:t>2020 </a:t>
            </a:r>
            <a:r>
              <a:rPr lang="de-DE" sz="4000" dirty="0"/>
              <a:t>– Aufgabe C </a:t>
            </a:r>
            <a:r>
              <a:rPr lang="de-DE" sz="4000" dirty="0" smtClean="0"/>
              <a:t>1</a:t>
            </a:r>
            <a:endParaRPr lang="de-DE" sz="4000" dirty="0"/>
          </a:p>
        </p:txBody>
      </p:sp>
    </p:spTree>
    <p:extLst>
      <p:ext uri="{BB962C8B-B14F-4D97-AF65-F5344CB8AC3E}">
        <p14:creationId xmlns:p14="http://schemas.microsoft.com/office/powerpoint/2010/main" val="28025174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4" name="Inhaltsplatzhalter 13"/>
              <p:cNvSpPr>
                <a:spLocks noGrp="1"/>
              </p:cNvSpPr>
              <p:nvPr>
                <p:ph sz="quarter" idx="1"/>
              </p:nvPr>
            </p:nvSpPr>
            <p:spPr/>
            <p:txBody>
              <a:bodyPr>
                <a:noAutofit/>
              </a:bodyPr>
              <a:lstStyle/>
              <a:p>
                <a:pPr marL="457200" lvl="0" indent="-457200">
                  <a:buClrTx/>
                  <a:buSzPct val="100000"/>
                  <a:buFont typeface="+mj-lt"/>
                  <a:buAutoNum type="alphaLcParenR" startAt="4"/>
                </a:pPr>
                <a:r>
                  <a:rPr lang="de-DE" sz="2200" dirty="0" smtClean="0"/>
                  <a:t>Ein Goldschmied hat in einer Schale weiße und schwarze Perlen. Es sind mehr schwarze als weiße Perlen. Insgesamt sind es </a:t>
                </a:r>
                <a14:m>
                  <m:oMath xmlns:m="http://schemas.openxmlformats.org/officeDocument/2006/math">
                    <m:r>
                      <a:rPr lang="de-DE" sz="2200" i="1" dirty="0" smtClean="0">
                        <a:latin typeface="Cambria Math" panose="02040503050406030204" pitchFamily="18" charset="0"/>
                      </a:rPr>
                      <m:t>21</m:t>
                    </m:r>
                  </m:oMath>
                </a14:m>
                <a:r>
                  <a:rPr lang="de-DE" sz="2200" dirty="0" smtClean="0"/>
                  <a:t> Perlen. Der Goldschmied zieht zufällig zwei </a:t>
                </a:r>
                <a:r>
                  <a:rPr lang="de-DE" sz="2200" dirty="0"/>
                  <a:t>Perlen ohne Zurücklegen aus der </a:t>
                </a:r>
                <a:r>
                  <a:rPr lang="de-DE" sz="2200" dirty="0" smtClean="0"/>
                  <a:t>Schale. Die Wahrscheinlichkeit dafür, dass sich die Farben der beiden Perlen unterscheiden beträgt </a:t>
                </a:r>
                <a14:m>
                  <m:oMath xmlns:m="http://schemas.openxmlformats.org/officeDocument/2006/math">
                    <m:f>
                      <m:fPr>
                        <m:ctrlPr>
                          <a:rPr lang="de-DE" sz="2200" i="1" dirty="0" smtClean="0">
                            <a:latin typeface="Cambria Math" panose="02040503050406030204" pitchFamily="18" charset="0"/>
                          </a:rPr>
                        </m:ctrlPr>
                      </m:fPr>
                      <m:num>
                        <m:r>
                          <a:rPr lang="de-DE" sz="2200" i="1" dirty="0" smtClean="0">
                            <a:latin typeface="Cambria Math" panose="02040503050406030204" pitchFamily="18" charset="0"/>
                          </a:rPr>
                          <m:t>8</m:t>
                        </m:r>
                      </m:num>
                      <m:den>
                        <m:r>
                          <a:rPr lang="de-DE" sz="2200" i="1" dirty="0" smtClean="0">
                            <a:latin typeface="Cambria Math" panose="02040503050406030204" pitchFamily="18" charset="0"/>
                          </a:rPr>
                          <m:t>21</m:t>
                        </m:r>
                      </m:den>
                    </m:f>
                  </m:oMath>
                </a14:m>
                <a:r>
                  <a:rPr lang="de-DE" sz="2200" dirty="0" smtClean="0"/>
                  <a:t>.</a:t>
                </a:r>
                <a:br>
                  <a:rPr lang="de-DE" sz="2200" dirty="0" smtClean="0"/>
                </a:br>
                <a:r>
                  <a:rPr lang="de-DE" sz="2200" dirty="0" smtClean="0"/>
                  <a:t>Bestimmen Sie die Anzahl der schwarzen Perlen, die vor dem Ziehen in der Schale waren.</a:t>
                </a:r>
                <a:r>
                  <a:rPr lang="de-DE" sz="2200" dirty="0"/>
                  <a:t/>
                </a:r>
                <a:br>
                  <a:rPr lang="de-DE" sz="2200" dirty="0"/>
                </a:br>
                <a:r>
                  <a:rPr lang="de-DE" sz="2200" dirty="0"/>
                  <a:t>								         </a:t>
                </a:r>
                <a:r>
                  <a:rPr lang="de-DE" sz="2200" dirty="0" smtClean="0"/>
                  <a:t>(2,5 </a:t>
                </a:r>
                <a:r>
                  <a:rPr lang="de-DE" sz="2200" dirty="0"/>
                  <a:t>VP</a:t>
                </a:r>
                <a:r>
                  <a:rPr lang="de-DE" sz="2200" dirty="0" smtClean="0"/>
                  <a:t>)</a:t>
                </a:r>
                <a:endParaRPr lang="de-DE" sz="2200" dirty="0"/>
              </a:p>
            </p:txBody>
          </p:sp>
        </mc:Choice>
        <mc:Fallback xmlns="">
          <p:sp>
            <p:nvSpPr>
              <p:cNvPr id="14" name="Inhaltsplatzhalter 13"/>
              <p:cNvSpPr>
                <a:spLocks noGrp="1" noRot="1" noChangeAspect="1" noMove="1" noResize="1" noEditPoints="1" noAdjustHandles="1" noChangeArrowheads="1" noChangeShapeType="1" noTextEdit="1"/>
              </p:cNvSpPr>
              <p:nvPr>
                <p:ph sz="quarter" idx="1"/>
              </p:nvPr>
            </p:nvSpPr>
            <p:spPr>
              <a:blipFill>
                <a:blip r:embed="rId2"/>
                <a:stretch>
                  <a:fillRect l="-814" t="-861" r="-678"/>
                </a:stretch>
              </a:blipFill>
            </p:spPr>
            <p:txBody>
              <a:bodyPr/>
              <a:lstStyle/>
              <a:p>
                <a:r>
                  <a:rPr lang="de-DE">
                    <a:noFill/>
                  </a:rPr>
                  <a:t> </a:t>
                </a:r>
              </a:p>
            </p:txBody>
          </p:sp>
        </mc:Fallback>
      </mc:AlternateContent>
      <p:sp>
        <p:nvSpPr>
          <p:cNvPr id="13" name="Titel 12"/>
          <p:cNvSpPr>
            <a:spLocks noGrp="1"/>
          </p:cNvSpPr>
          <p:nvPr>
            <p:ph type="title"/>
          </p:nvPr>
        </p:nvSpPr>
        <p:spPr/>
        <p:txBody>
          <a:bodyPr>
            <a:normAutofit/>
          </a:bodyPr>
          <a:lstStyle/>
          <a:p>
            <a:r>
              <a:rPr lang="de-DE" sz="4000" dirty="0" err="1"/>
              <a:t>Wahlteil</a:t>
            </a:r>
            <a:r>
              <a:rPr lang="de-DE" sz="4000" dirty="0"/>
              <a:t> </a:t>
            </a:r>
            <a:r>
              <a:rPr lang="de-DE" sz="4000" dirty="0" smtClean="0"/>
              <a:t>2020 </a:t>
            </a:r>
            <a:r>
              <a:rPr lang="de-DE" sz="4000" dirty="0"/>
              <a:t>– Aufgabe C </a:t>
            </a:r>
            <a:r>
              <a:rPr lang="de-DE" sz="4000" dirty="0" smtClean="0"/>
              <a:t>1</a:t>
            </a:r>
            <a:endParaRPr lang="de-DE" sz="4000" dirty="0"/>
          </a:p>
        </p:txBody>
      </p:sp>
    </p:spTree>
    <p:extLst>
      <p:ext uri="{BB962C8B-B14F-4D97-AF65-F5344CB8AC3E}">
        <p14:creationId xmlns:p14="http://schemas.microsoft.com/office/powerpoint/2010/main" val="19620684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4" name="Inhaltsplatzhalter 13"/>
              <p:cNvSpPr>
                <a:spLocks noGrp="1"/>
              </p:cNvSpPr>
              <p:nvPr>
                <p:ph sz="quarter" idx="1"/>
              </p:nvPr>
            </p:nvSpPr>
            <p:spPr/>
            <p:txBody>
              <a:bodyPr>
                <a:noAutofit/>
              </a:bodyPr>
              <a:lstStyle/>
              <a:p>
                <a:pPr marL="0" indent="0">
                  <a:buNone/>
                </a:pPr>
                <a:r>
                  <a:rPr lang="de-DE" sz="2200" b="1" dirty="0" smtClean="0">
                    <a:solidFill>
                      <a:srgbClr val="FF0000"/>
                    </a:solidFill>
                  </a:rPr>
                  <a:t>Lösung Aufgabe C 1 </a:t>
                </a:r>
                <a:r>
                  <a:rPr lang="de-DE" sz="2200" b="1" dirty="0">
                    <a:solidFill>
                      <a:srgbClr val="FF0000"/>
                    </a:solidFill>
                  </a:rPr>
                  <a:t>a)</a:t>
                </a:r>
                <a:r>
                  <a:rPr lang="de-DE" sz="2200" b="1" dirty="0"/>
                  <a:t/>
                </a:r>
                <a:br>
                  <a:rPr lang="de-DE" sz="2200" b="1" dirty="0"/>
                </a:br>
                <a:endParaRPr lang="de-DE" sz="800" b="1" dirty="0"/>
              </a:p>
              <a:p>
                <a:pPr marL="0" indent="0">
                  <a:buClrTx/>
                  <a:buSzPct val="100000"/>
                  <a:buNone/>
                </a:pPr>
                <a:r>
                  <a:rPr lang="de-DE" sz="2200" b="1" dirty="0" smtClean="0"/>
                  <a:t>Wahrscheinlichkeit der jeweiligen Ereignisse</a:t>
                </a:r>
              </a:p>
              <a:p>
                <a:pPr marL="0" indent="0">
                  <a:buClrTx/>
                  <a:buSzPct val="100000"/>
                  <a:buNone/>
                </a:pPr>
                <a:r>
                  <a:rPr lang="de-DE" sz="2200" dirty="0" smtClean="0"/>
                  <a:t>Es sei </a:t>
                </a:r>
                <a14:m>
                  <m:oMath xmlns:m="http://schemas.openxmlformats.org/officeDocument/2006/math">
                    <m:r>
                      <a:rPr lang="de-DE" sz="2200" i="1" dirty="0" smtClean="0">
                        <a:latin typeface="Cambria Math" panose="02040503050406030204" pitchFamily="18" charset="0"/>
                      </a:rPr>
                      <m:t>𝑞</m:t>
                    </m:r>
                    <m:r>
                      <a:rPr lang="de-DE" sz="2200" i="1" dirty="0" smtClean="0">
                        <a:latin typeface="Cambria Math" panose="02040503050406030204" pitchFamily="18" charset="0"/>
                      </a:rPr>
                      <m:t>=0,7</m:t>
                    </m:r>
                  </m:oMath>
                </a14:m>
                <a:r>
                  <a:rPr lang="de-DE" sz="2200" dirty="0" smtClean="0"/>
                  <a:t> die Wahrscheinlichkeit für „keine Perle“. </a:t>
                </a:r>
                <a:br>
                  <a:rPr lang="de-DE" sz="2200" dirty="0" smtClean="0"/>
                </a:br>
                <a:r>
                  <a:rPr lang="de-DE" sz="2200" dirty="0" smtClean="0"/>
                  <a:t>Somit ist </a:t>
                </a:r>
                <a14:m>
                  <m:oMath xmlns:m="http://schemas.openxmlformats.org/officeDocument/2006/math">
                    <m:r>
                      <a:rPr lang="de-DE" sz="2200" i="1" dirty="0" smtClean="0">
                        <a:latin typeface="Cambria Math" panose="02040503050406030204" pitchFamily="18" charset="0"/>
                      </a:rPr>
                      <m:t>𝑝</m:t>
                    </m:r>
                    <m:r>
                      <a:rPr lang="de-DE" sz="2200" i="1" dirty="0" smtClean="0">
                        <a:latin typeface="Cambria Math" panose="02040503050406030204" pitchFamily="18" charset="0"/>
                      </a:rPr>
                      <m:t>=1−</m:t>
                    </m:r>
                    <m:r>
                      <a:rPr lang="de-DE" sz="2200" i="1" dirty="0" smtClean="0">
                        <a:latin typeface="Cambria Math" panose="02040503050406030204" pitchFamily="18" charset="0"/>
                      </a:rPr>
                      <m:t>𝑞</m:t>
                    </m:r>
                    <m:r>
                      <a:rPr lang="de-DE" sz="2200" i="1" dirty="0" smtClean="0">
                        <a:latin typeface="Cambria Math" panose="02040503050406030204" pitchFamily="18" charset="0"/>
                      </a:rPr>
                      <m:t>=0,3</m:t>
                    </m:r>
                  </m:oMath>
                </a14:m>
                <a:r>
                  <a:rPr lang="de-DE" sz="2200" dirty="0" smtClean="0"/>
                  <a:t> die Wahrscheinlichkeit für „Perle“.</a:t>
                </a:r>
                <a:endParaRPr lang="de-DE" sz="2200" dirty="0"/>
              </a:p>
              <a:p>
                <a:pPr marL="0" indent="0">
                  <a:buClrTx/>
                  <a:buSzPct val="100000"/>
                  <a:buNone/>
                </a:pPr>
                <a14:m>
                  <m:oMath xmlns:m="http://schemas.openxmlformats.org/officeDocument/2006/math">
                    <m:r>
                      <a:rPr lang="de-DE" sz="2200" i="1" dirty="0" smtClean="0">
                        <a:latin typeface="Cambria Math" panose="02040503050406030204" pitchFamily="18" charset="0"/>
                      </a:rPr>
                      <m:t>𝐴</m:t>
                    </m:r>
                  </m:oMath>
                </a14:m>
                <a:r>
                  <a:rPr lang="de-DE" sz="2200" dirty="0" smtClean="0"/>
                  <a:t>: In </a:t>
                </a:r>
                <a14:m>
                  <m:oMath xmlns:m="http://schemas.openxmlformats.org/officeDocument/2006/math">
                    <m:r>
                      <a:rPr lang="de-DE" sz="2200" i="1" dirty="0" smtClean="0">
                        <a:latin typeface="Cambria Math" panose="02040503050406030204" pitchFamily="18" charset="0"/>
                      </a:rPr>
                      <m:t>10</m:t>
                    </m:r>
                  </m:oMath>
                </a14:m>
                <a:r>
                  <a:rPr lang="de-DE" sz="2200" dirty="0" smtClean="0"/>
                  <a:t> zufällig ausgewählten Muscheln ist keine Perle.</a:t>
                </a:r>
              </a:p>
              <a:p>
                <a:pPr marL="0" indent="0">
                  <a:buClrTx/>
                  <a:buSzPct val="100000"/>
                  <a:buNone/>
                </a:pPr>
                <a:r>
                  <a:rPr lang="de-DE" sz="2200" dirty="0" smtClean="0"/>
                  <a:t>Es folgt </a:t>
                </a:r>
                <a14:m>
                  <m:oMath xmlns:m="http://schemas.openxmlformats.org/officeDocument/2006/math">
                    <m:r>
                      <a:rPr lang="de-DE" sz="2200" i="1" dirty="0" smtClean="0">
                        <a:latin typeface="Cambria Math" panose="02040503050406030204" pitchFamily="18" charset="0"/>
                      </a:rPr>
                      <m:t>𝑃</m:t>
                    </m:r>
                    <m:d>
                      <m:dPr>
                        <m:ctrlPr>
                          <a:rPr lang="de-DE" sz="2200" i="1" dirty="0" smtClean="0">
                            <a:latin typeface="Cambria Math" panose="02040503050406030204" pitchFamily="18" charset="0"/>
                          </a:rPr>
                        </m:ctrlPr>
                      </m:dPr>
                      <m:e>
                        <m:r>
                          <a:rPr lang="de-DE" sz="2200" i="1" dirty="0" smtClean="0">
                            <a:latin typeface="Cambria Math" panose="02040503050406030204" pitchFamily="18" charset="0"/>
                          </a:rPr>
                          <m:t>𝐴</m:t>
                        </m:r>
                      </m:e>
                    </m:d>
                    <m:r>
                      <a:rPr lang="de-DE" sz="2200" i="1" dirty="0" smtClean="0">
                        <a:latin typeface="Cambria Math" panose="02040503050406030204" pitchFamily="18" charset="0"/>
                      </a:rPr>
                      <m:t>=</m:t>
                    </m:r>
                    <m:sSup>
                      <m:sSupPr>
                        <m:ctrlPr>
                          <a:rPr lang="de-DE" sz="2200" i="1" dirty="0" smtClean="0">
                            <a:latin typeface="Cambria Math" panose="02040503050406030204" pitchFamily="18" charset="0"/>
                          </a:rPr>
                        </m:ctrlPr>
                      </m:sSupPr>
                      <m:e>
                        <m:r>
                          <a:rPr lang="de-DE" sz="2200" i="1" dirty="0" smtClean="0">
                            <a:latin typeface="Cambria Math" panose="02040503050406030204" pitchFamily="18" charset="0"/>
                          </a:rPr>
                          <m:t>𝑞</m:t>
                        </m:r>
                      </m:e>
                      <m:sup>
                        <m:r>
                          <a:rPr lang="de-DE" sz="2200" i="1" dirty="0" smtClean="0">
                            <a:latin typeface="Cambria Math" panose="02040503050406030204" pitchFamily="18" charset="0"/>
                          </a:rPr>
                          <m:t>10</m:t>
                        </m:r>
                      </m:sup>
                    </m:sSup>
                    <m:r>
                      <a:rPr lang="de-DE" sz="2200" i="1" dirty="0" smtClean="0">
                        <a:latin typeface="Cambria Math" panose="02040503050406030204" pitchFamily="18" charset="0"/>
                      </a:rPr>
                      <m:t>=</m:t>
                    </m:r>
                    <m:sSup>
                      <m:sSupPr>
                        <m:ctrlPr>
                          <a:rPr lang="de-DE" sz="2200" i="1" dirty="0" smtClean="0">
                            <a:latin typeface="Cambria Math" panose="02040503050406030204" pitchFamily="18" charset="0"/>
                          </a:rPr>
                        </m:ctrlPr>
                      </m:sSupPr>
                      <m:e>
                        <m:r>
                          <a:rPr lang="de-DE" sz="2200" i="1" dirty="0" smtClean="0">
                            <a:latin typeface="Cambria Math" panose="02040503050406030204" pitchFamily="18" charset="0"/>
                          </a:rPr>
                          <m:t>0,7</m:t>
                        </m:r>
                      </m:e>
                      <m:sup>
                        <m:r>
                          <a:rPr lang="de-DE" sz="2200" i="1" dirty="0" smtClean="0">
                            <a:latin typeface="Cambria Math" panose="02040503050406030204" pitchFamily="18" charset="0"/>
                          </a:rPr>
                          <m:t>10</m:t>
                        </m:r>
                      </m:sup>
                    </m:sSup>
                    <m:r>
                      <a:rPr lang="de-DE" sz="2200" i="1" dirty="0" smtClean="0">
                        <a:latin typeface="Cambria Math" panose="02040503050406030204" pitchFamily="18" charset="0"/>
                      </a:rPr>
                      <m:t>≈0,0283=2,83%</m:t>
                    </m:r>
                  </m:oMath>
                </a14:m>
                <a:r>
                  <a:rPr lang="de-DE" sz="2200" dirty="0"/>
                  <a:t/>
                </a:r>
                <a:br>
                  <a:rPr lang="de-DE" sz="2200" dirty="0"/>
                </a:br>
                <a:endParaRPr lang="de-DE" sz="2200" i="1" dirty="0" smtClean="0">
                  <a:latin typeface="Cambria Math" panose="02040503050406030204" pitchFamily="18" charset="0"/>
                </a:endParaRPr>
              </a:p>
            </p:txBody>
          </p:sp>
        </mc:Choice>
        <mc:Fallback xmlns="">
          <p:sp>
            <p:nvSpPr>
              <p:cNvPr id="14" name="Inhaltsplatzhalter 13"/>
              <p:cNvSpPr>
                <a:spLocks noGrp="1" noRot="1" noChangeAspect="1" noMove="1" noResize="1" noEditPoints="1" noAdjustHandles="1" noChangeArrowheads="1" noChangeShapeType="1" noTextEdit="1"/>
              </p:cNvSpPr>
              <p:nvPr>
                <p:ph sz="quarter" idx="1"/>
              </p:nvPr>
            </p:nvSpPr>
            <p:spPr>
              <a:blipFill>
                <a:blip r:embed="rId2"/>
                <a:stretch>
                  <a:fillRect l="-814" t="-738"/>
                </a:stretch>
              </a:blipFill>
            </p:spPr>
            <p:txBody>
              <a:bodyPr/>
              <a:lstStyle/>
              <a:p>
                <a:r>
                  <a:rPr lang="de-DE">
                    <a:noFill/>
                  </a:rPr>
                  <a:t> </a:t>
                </a:r>
              </a:p>
            </p:txBody>
          </p:sp>
        </mc:Fallback>
      </mc:AlternateContent>
      <p:sp>
        <p:nvSpPr>
          <p:cNvPr id="13" name="Titel 12"/>
          <p:cNvSpPr>
            <a:spLocks noGrp="1"/>
          </p:cNvSpPr>
          <p:nvPr>
            <p:ph type="title"/>
          </p:nvPr>
        </p:nvSpPr>
        <p:spPr/>
        <p:txBody>
          <a:bodyPr>
            <a:normAutofit/>
          </a:bodyPr>
          <a:lstStyle/>
          <a:p>
            <a:r>
              <a:rPr lang="de-DE" sz="4000" dirty="0" err="1"/>
              <a:t>Wahlteil</a:t>
            </a:r>
            <a:r>
              <a:rPr lang="de-DE" sz="4000" dirty="0"/>
              <a:t> </a:t>
            </a:r>
            <a:r>
              <a:rPr lang="de-DE" sz="4000" dirty="0" smtClean="0"/>
              <a:t>2020 </a:t>
            </a:r>
            <a:r>
              <a:rPr lang="de-DE" sz="4000" dirty="0"/>
              <a:t>– Aufgabe C </a:t>
            </a:r>
            <a:r>
              <a:rPr lang="de-DE" sz="4000" dirty="0" smtClean="0"/>
              <a:t>1</a:t>
            </a:r>
            <a:endParaRPr lang="de-DE" sz="4000" dirty="0"/>
          </a:p>
        </p:txBody>
      </p:sp>
      <p:cxnSp>
        <p:nvCxnSpPr>
          <p:cNvPr id="3" name="Gerader Verbinder 2"/>
          <p:cNvCxnSpPr/>
          <p:nvPr/>
        </p:nvCxnSpPr>
        <p:spPr>
          <a:xfrm>
            <a:off x="5472360" y="4427909"/>
            <a:ext cx="864096" cy="0"/>
          </a:xfrm>
          <a:prstGeom prst="line">
            <a:avLst/>
          </a:prstGeom>
          <a:ln w="25400">
            <a:solidFill>
              <a:srgbClr val="FF66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68468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4" name="Inhaltsplatzhalter 13"/>
              <p:cNvSpPr>
                <a:spLocks noGrp="1"/>
              </p:cNvSpPr>
              <p:nvPr>
                <p:ph sz="quarter" idx="1"/>
              </p:nvPr>
            </p:nvSpPr>
            <p:spPr/>
            <p:txBody>
              <a:bodyPr>
                <a:noAutofit/>
              </a:bodyPr>
              <a:lstStyle/>
              <a:p>
                <a:pPr marL="0" indent="0">
                  <a:buClrTx/>
                  <a:buSzPct val="100000"/>
                  <a:buNone/>
                </a:pPr>
                <a14:m>
                  <m:oMath xmlns:m="http://schemas.openxmlformats.org/officeDocument/2006/math">
                    <m:r>
                      <a:rPr lang="de-DE" sz="2200" i="1" dirty="0" smtClean="0">
                        <a:latin typeface="Cambria Math" panose="02040503050406030204" pitchFamily="18" charset="0"/>
                      </a:rPr>
                      <m:t>𝐵</m:t>
                    </m:r>
                  </m:oMath>
                </a14:m>
                <a:r>
                  <a:rPr lang="de-DE" sz="2200" dirty="0" smtClean="0"/>
                  <a:t>: </a:t>
                </a:r>
                <a:r>
                  <a:rPr lang="de-DE" sz="2200" dirty="0"/>
                  <a:t>In </a:t>
                </a:r>
                <a14:m>
                  <m:oMath xmlns:m="http://schemas.openxmlformats.org/officeDocument/2006/math">
                    <m:r>
                      <a:rPr lang="de-DE" sz="2200" i="1" dirty="0" smtClean="0">
                        <a:latin typeface="Cambria Math" panose="02040503050406030204" pitchFamily="18" charset="0"/>
                      </a:rPr>
                      <m:t>10</m:t>
                    </m:r>
                  </m:oMath>
                </a14:m>
                <a:r>
                  <a:rPr lang="de-DE" sz="2200" dirty="0"/>
                  <a:t> zufällig ausgewählten Muscheln </a:t>
                </a:r>
                <a:r>
                  <a:rPr lang="de-DE" sz="2200" dirty="0" smtClean="0"/>
                  <a:t>sind insgesamt mindestens zwei </a:t>
                </a:r>
                <a:br>
                  <a:rPr lang="de-DE" sz="2200" dirty="0" smtClean="0"/>
                </a:br>
                <a:r>
                  <a:rPr lang="de-DE" sz="2200" dirty="0" smtClean="0"/>
                  <a:t>     Perlen.</a:t>
                </a:r>
                <a:br>
                  <a:rPr lang="de-DE" sz="2200" dirty="0" smtClean="0"/>
                </a:br>
                <a:r>
                  <a:rPr lang="de-DE" sz="2200" dirty="0" smtClean="0"/>
                  <a:t>Wir modellieren die Anzahl der Perlen mit der Zufallsvariablen </a:t>
                </a:r>
                <a14:m>
                  <m:oMath xmlns:m="http://schemas.openxmlformats.org/officeDocument/2006/math">
                    <m:r>
                      <a:rPr lang="de-DE" sz="2200" i="1" dirty="0" smtClean="0">
                        <a:latin typeface="Cambria Math" panose="02040503050406030204" pitchFamily="18" charset="0"/>
                      </a:rPr>
                      <m:t>𝑋</m:t>
                    </m:r>
                  </m:oMath>
                </a14:m>
                <a:r>
                  <a:rPr lang="de-DE" sz="2200" dirty="0" smtClean="0"/>
                  <a:t>.</a:t>
                </a:r>
                <a:br>
                  <a:rPr lang="de-DE" sz="2200" dirty="0" smtClean="0"/>
                </a:br>
                <a14:m>
                  <m:oMath xmlns:m="http://schemas.openxmlformats.org/officeDocument/2006/math">
                    <m:r>
                      <a:rPr lang="de-DE" sz="2200" i="1" dirty="0" smtClean="0">
                        <a:latin typeface="Cambria Math" panose="02040503050406030204" pitchFamily="18" charset="0"/>
                      </a:rPr>
                      <m:t>𝑋</m:t>
                    </m:r>
                  </m:oMath>
                </a14:m>
                <a:r>
                  <a:rPr lang="de-DE" sz="2200" dirty="0" smtClean="0"/>
                  <a:t> ist binomialverteilt, da es sich um ein Ja/Nein-Experiment handelt.</a:t>
                </a:r>
              </a:p>
              <a:p>
                <a:pPr marL="0" indent="0">
                  <a:buClrTx/>
                  <a:buSzPct val="100000"/>
                  <a:buNone/>
                </a:pPr>
                <a:r>
                  <a:rPr lang="de-DE" sz="2200" dirty="0" smtClean="0"/>
                  <a:t>Wir berechnen somit </a:t>
                </a:r>
                <a14:m>
                  <m:oMath xmlns:m="http://schemas.openxmlformats.org/officeDocument/2006/math">
                    <m:r>
                      <a:rPr lang="de-DE" sz="2200" i="1" dirty="0" smtClean="0">
                        <a:latin typeface="Cambria Math" panose="02040503050406030204" pitchFamily="18" charset="0"/>
                      </a:rPr>
                      <m:t>𝑃</m:t>
                    </m:r>
                    <m:r>
                      <a:rPr lang="de-DE" sz="2200" i="1" dirty="0" smtClean="0">
                        <a:latin typeface="Cambria Math" panose="02040503050406030204" pitchFamily="18" charset="0"/>
                      </a:rPr>
                      <m:t>(</m:t>
                    </m:r>
                    <m:r>
                      <a:rPr lang="de-DE" sz="2200" i="1" dirty="0" smtClean="0">
                        <a:latin typeface="Cambria Math" panose="02040503050406030204" pitchFamily="18" charset="0"/>
                      </a:rPr>
                      <m:t>𝑋</m:t>
                    </m:r>
                    <m:r>
                      <a:rPr lang="de-DE" sz="2200" i="1" dirty="0" smtClean="0">
                        <a:latin typeface="Cambria Math" panose="02040503050406030204" pitchFamily="18" charset="0"/>
                      </a:rPr>
                      <m:t>≥2)=1−</m:t>
                    </m:r>
                    <m:r>
                      <a:rPr lang="de-DE" sz="2200" i="1" dirty="0" smtClean="0">
                        <a:latin typeface="Cambria Math" panose="02040503050406030204" pitchFamily="18" charset="0"/>
                      </a:rPr>
                      <m:t>𝑃</m:t>
                    </m:r>
                    <m:r>
                      <a:rPr lang="de-DE" sz="2200" i="1" dirty="0" smtClean="0">
                        <a:latin typeface="Cambria Math" panose="02040503050406030204" pitchFamily="18" charset="0"/>
                      </a:rPr>
                      <m:t>(</m:t>
                    </m:r>
                    <m:r>
                      <a:rPr lang="de-DE" sz="2200" i="1" dirty="0" smtClean="0">
                        <a:latin typeface="Cambria Math" panose="02040503050406030204" pitchFamily="18" charset="0"/>
                      </a:rPr>
                      <m:t>𝑋</m:t>
                    </m:r>
                    <m:r>
                      <a:rPr lang="de-DE" sz="2200" i="1" dirty="0" smtClean="0">
                        <a:latin typeface="Cambria Math" panose="02040503050406030204" pitchFamily="18" charset="0"/>
                      </a:rPr>
                      <m:t>≤1)</m:t>
                    </m:r>
                  </m:oMath>
                </a14:m>
                <a:r>
                  <a:rPr lang="de-DE" sz="2200" dirty="0" smtClean="0"/>
                  <a:t>.</a:t>
                </a:r>
              </a:p>
              <a:p>
                <a:pPr marL="0" indent="0">
                  <a:buClrTx/>
                  <a:buSzPct val="100000"/>
                  <a:buNone/>
                </a:pPr>
                <a14:m>
                  <m:oMath xmlns:m="http://schemas.openxmlformats.org/officeDocument/2006/math">
                    <m:r>
                      <a:rPr lang="de-DE" sz="2200" i="1" dirty="0" smtClean="0">
                        <a:latin typeface="Cambria Math" panose="02040503050406030204" pitchFamily="18" charset="0"/>
                      </a:rPr>
                      <m:t>𝑋</m:t>
                    </m:r>
                    <m:r>
                      <a:rPr lang="de-DE" sz="2200" i="1" dirty="0" smtClean="0">
                        <a:latin typeface="Cambria Math" panose="02040503050406030204" pitchFamily="18" charset="0"/>
                      </a:rPr>
                      <m:t>=0</m:t>
                    </m:r>
                  </m:oMath>
                </a14:m>
                <a:r>
                  <a:rPr lang="de-DE" sz="2200" dirty="0" smtClean="0"/>
                  <a:t> bedeutet „keine Perle“, </a:t>
                </a:r>
                <a14:m>
                  <m:oMath xmlns:m="http://schemas.openxmlformats.org/officeDocument/2006/math">
                    <m:r>
                      <a:rPr lang="de-DE" sz="2200" i="1" dirty="0" smtClean="0">
                        <a:latin typeface="Cambria Math" panose="02040503050406030204" pitchFamily="18" charset="0"/>
                      </a:rPr>
                      <m:t>𝑋</m:t>
                    </m:r>
                    <m:r>
                      <a:rPr lang="de-DE" sz="2200" i="1" dirty="0" smtClean="0">
                        <a:latin typeface="Cambria Math" panose="02040503050406030204" pitchFamily="18" charset="0"/>
                      </a:rPr>
                      <m:t>=1</m:t>
                    </m:r>
                  </m:oMath>
                </a14:m>
                <a:r>
                  <a:rPr lang="de-DE" sz="2200" dirty="0" smtClean="0"/>
                  <a:t> bedeutet „genau eine Perle“.</a:t>
                </a:r>
              </a:p>
              <a:p>
                <a:pPr marL="0" indent="0">
                  <a:buClrTx/>
                  <a:buSzPct val="100000"/>
                  <a:buNone/>
                </a:pPr>
                <a:r>
                  <a:rPr lang="de-DE" sz="2200" dirty="0" smtClean="0"/>
                  <a:t>Damit gilt </a:t>
                </a:r>
                <a14:m>
                  <m:oMath xmlns:m="http://schemas.openxmlformats.org/officeDocument/2006/math">
                    <m:r>
                      <a:rPr lang="de-DE" sz="2200" i="1" dirty="0" smtClean="0">
                        <a:latin typeface="Cambria Math" panose="02040503050406030204" pitchFamily="18" charset="0"/>
                      </a:rPr>
                      <m:t>𝑃</m:t>
                    </m:r>
                    <m:r>
                      <a:rPr lang="de-DE" sz="2200" i="1" dirty="0" smtClean="0">
                        <a:latin typeface="Cambria Math" panose="02040503050406030204" pitchFamily="18" charset="0"/>
                      </a:rPr>
                      <m:t>(</m:t>
                    </m:r>
                    <m:r>
                      <a:rPr lang="de-DE" sz="2200" i="1" dirty="0" smtClean="0">
                        <a:latin typeface="Cambria Math" panose="02040503050406030204" pitchFamily="18" charset="0"/>
                      </a:rPr>
                      <m:t>𝑋</m:t>
                    </m:r>
                    <m:r>
                      <a:rPr lang="de-DE" sz="2200" i="1" dirty="0" smtClean="0">
                        <a:latin typeface="Cambria Math" panose="02040503050406030204" pitchFamily="18" charset="0"/>
                      </a:rPr>
                      <m:t>=0)=</m:t>
                    </m:r>
                    <m:sSup>
                      <m:sSupPr>
                        <m:ctrlPr>
                          <a:rPr lang="de-DE" sz="2200" i="1" dirty="0">
                            <a:latin typeface="Cambria Math" panose="02040503050406030204" pitchFamily="18" charset="0"/>
                          </a:rPr>
                        </m:ctrlPr>
                      </m:sSupPr>
                      <m:e>
                        <m:r>
                          <a:rPr lang="de-DE" sz="2200" i="1" dirty="0">
                            <a:latin typeface="Cambria Math" panose="02040503050406030204" pitchFamily="18" charset="0"/>
                          </a:rPr>
                          <m:t>0,7</m:t>
                        </m:r>
                      </m:e>
                      <m:sup>
                        <m:r>
                          <a:rPr lang="de-DE" sz="2200" i="1" dirty="0">
                            <a:latin typeface="Cambria Math" panose="02040503050406030204" pitchFamily="18" charset="0"/>
                          </a:rPr>
                          <m:t>10</m:t>
                        </m:r>
                      </m:sup>
                    </m:sSup>
                    <m:r>
                      <a:rPr lang="de-DE" sz="2200" i="1" dirty="0">
                        <a:latin typeface="Cambria Math" panose="02040503050406030204" pitchFamily="18" charset="0"/>
                      </a:rPr>
                      <m:t>≈0,0283</m:t>
                    </m:r>
                  </m:oMath>
                </a14:m>
                <a:r>
                  <a:rPr lang="de-DE" sz="2200" dirty="0" smtClean="0"/>
                  <a:t> wie bereits vorher berechnet.</a:t>
                </a:r>
                <a:br>
                  <a:rPr lang="de-DE" sz="2200" dirty="0" smtClean="0"/>
                </a:br>
                <a14:m>
                  <m:oMath xmlns:m="http://schemas.openxmlformats.org/officeDocument/2006/math">
                    <m:r>
                      <a:rPr lang="de-DE" sz="2200" i="1" dirty="0">
                        <a:latin typeface="Cambria Math" panose="02040503050406030204" pitchFamily="18" charset="0"/>
                      </a:rPr>
                      <m:t>𝑃</m:t>
                    </m:r>
                    <m:d>
                      <m:dPr>
                        <m:ctrlPr>
                          <a:rPr lang="de-DE" sz="2200" i="1" dirty="0">
                            <a:latin typeface="Cambria Math" panose="02040503050406030204" pitchFamily="18" charset="0"/>
                          </a:rPr>
                        </m:ctrlPr>
                      </m:dPr>
                      <m:e>
                        <m:r>
                          <a:rPr lang="de-DE" sz="2200" i="1" dirty="0">
                            <a:latin typeface="Cambria Math" panose="02040503050406030204" pitchFamily="18" charset="0"/>
                          </a:rPr>
                          <m:t>𝑋</m:t>
                        </m:r>
                        <m:r>
                          <a:rPr lang="de-DE" sz="2200" i="1" dirty="0">
                            <a:latin typeface="Cambria Math" panose="02040503050406030204" pitchFamily="18" charset="0"/>
                          </a:rPr>
                          <m:t>=1</m:t>
                        </m:r>
                      </m:e>
                    </m:d>
                    <m:r>
                      <a:rPr lang="de-DE" sz="2200" b="0" i="1" dirty="0" smtClean="0">
                        <a:latin typeface="Cambria Math" panose="02040503050406030204" pitchFamily="18" charset="0"/>
                      </a:rPr>
                      <m:t>=</m:t>
                    </m:r>
                    <m:d>
                      <m:dPr>
                        <m:ctrlPr>
                          <a:rPr lang="de-DE" sz="2200" b="0" i="1" dirty="0" smtClean="0">
                            <a:latin typeface="Cambria Math" panose="02040503050406030204" pitchFamily="18" charset="0"/>
                          </a:rPr>
                        </m:ctrlPr>
                      </m:dPr>
                      <m:e>
                        <m:eqArr>
                          <m:eqArrPr>
                            <m:ctrlPr>
                              <a:rPr lang="de-DE" sz="2200" b="0" i="1" dirty="0" smtClean="0">
                                <a:latin typeface="Cambria Math" panose="02040503050406030204" pitchFamily="18" charset="0"/>
                              </a:rPr>
                            </m:ctrlPr>
                          </m:eqArrPr>
                          <m:e>
                            <m:r>
                              <a:rPr lang="de-DE" sz="2200" b="0" i="1" dirty="0" smtClean="0">
                                <a:latin typeface="Cambria Math" panose="02040503050406030204" pitchFamily="18" charset="0"/>
                              </a:rPr>
                              <m:t>10</m:t>
                            </m:r>
                          </m:e>
                          <m:e>
                            <m:r>
                              <a:rPr lang="de-DE" sz="2200" b="0" i="1" dirty="0" smtClean="0">
                                <a:latin typeface="Cambria Math" panose="02040503050406030204" pitchFamily="18" charset="0"/>
                              </a:rPr>
                              <m:t>1</m:t>
                            </m:r>
                          </m:e>
                        </m:eqArr>
                      </m:e>
                    </m:d>
                    <m:r>
                      <a:rPr lang="de-DE" sz="2200" b="0" i="1" dirty="0" smtClean="0">
                        <a:latin typeface="Cambria Math" panose="02040503050406030204" pitchFamily="18" charset="0"/>
                      </a:rPr>
                      <m:t>⋅</m:t>
                    </m:r>
                    <m:sSup>
                      <m:sSupPr>
                        <m:ctrlPr>
                          <a:rPr lang="de-DE" sz="2200" b="0" i="1" dirty="0" smtClean="0">
                            <a:latin typeface="Cambria Math" panose="02040503050406030204" pitchFamily="18" charset="0"/>
                          </a:rPr>
                        </m:ctrlPr>
                      </m:sSupPr>
                      <m:e>
                        <m:r>
                          <a:rPr lang="de-DE" sz="2200" b="0" i="1" dirty="0" smtClean="0">
                            <a:latin typeface="Cambria Math" panose="02040503050406030204" pitchFamily="18" charset="0"/>
                          </a:rPr>
                          <m:t>0,3</m:t>
                        </m:r>
                      </m:e>
                      <m:sup>
                        <m:r>
                          <a:rPr lang="de-DE" sz="2200" b="0" i="1" dirty="0" smtClean="0">
                            <a:latin typeface="Cambria Math" panose="02040503050406030204" pitchFamily="18" charset="0"/>
                          </a:rPr>
                          <m:t>1</m:t>
                        </m:r>
                      </m:sup>
                    </m:sSup>
                    <m:r>
                      <a:rPr lang="de-DE" sz="2200" b="0" i="1" dirty="0" smtClean="0">
                        <a:latin typeface="Cambria Math" panose="02040503050406030204" pitchFamily="18" charset="0"/>
                      </a:rPr>
                      <m:t>⋅</m:t>
                    </m:r>
                    <m:sSup>
                      <m:sSupPr>
                        <m:ctrlPr>
                          <a:rPr lang="de-DE" sz="2200" b="0" i="1" dirty="0" smtClean="0">
                            <a:latin typeface="Cambria Math" panose="02040503050406030204" pitchFamily="18" charset="0"/>
                          </a:rPr>
                        </m:ctrlPr>
                      </m:sSupPr>
                      <m:e>
                        <m:r>
                          <a:rPr lang="de-DE" sz="2200" b="0" i="1" dirty="0" smtClean="0">
                            <a:latin typeface="Cambria Math" panose="02040503050406030204" pitchFamily="18" charset="0"/>
                          </a:rPr>
                          <m:t>0,7</m:t>
                        </m:r>
                      </m:e>
                      <m:sup>
                        <m:r>
                          <a:rPr lang="de-DE" sz="2200" b="0" i="1" dirty="0" smtClean="0">
                            <a:latin typeface="Cambria Math" panose="02040503050406030204" pitchFamily="18" charset="0"/>
                          </a:rPr>
                          <m:t>9</m:t>
                        </m:r>
                      </m:sup>
                    </m:sSup>
                    <m:r>
                      <a:rPr lang="de-DE" sz="2200" b="0" i="1" dirty="0" smtClean="0">
                        <a:latin typeface="Cambria Math" panose="02040503050406030204" pitchFamily="18" charset="0"/>
                      </a:rPr>
                      <m:t>=10⋅</m:t>
                    </m:r>
                    <m:sSup>
                      <m:sSupPr>
                        <m:ctrlPr>
                          <a:rPr lang="de-DE" sz="2200" i="1" dirty="0">
                            <a:latin typeface="Cambria Math" panose="02040503050406030204" pitchFamily="18" charset="0"/>
                          </a:rPr>
                        </m:ctrlPr>
                      </m:sSupPr>
                      <m:e>
                        <m:r>
                          <a:rPr lang="de-DE" sz="2200" i="1" dirty="0">
                            <a:latin typeface="Cambria Math" panose="02040503050406030204" pitchFamily="18" charset="0"/>
                          </a:rPr>
                          <m:t>0,3</m:t>
                        </m:r>
                      </m:e>
                      <m:sup>
                        <m:r>
                          <a:rPr lang="de-DE" sz="2200" i="1" dirty="0">
                            <a:latin typeface="Cambria Math" panose="02040503050406030204" pitchFamily="18" charset="0"/>
                          </a:rPr>
                          <m:t>1</m:t>
                        </m:r>
                      </m:sup>
                    </m:sSup>
                    <m:r>
                      <a:rPr lang="de-DE" sz="2200" i="1" dirty="0">
                        <a:latin typeface="Cambria Math" panose="02040503050406030204" pitchFamily="18" charset="0"/>
                      </a:rPr>
                      <m:t>⋅</m:t>
                    </m:r>
                    <m:sSup>
                      <m:sSupPr>
                        <m:ctrlPr>
                          <a:rPr lang="de-DE" sz="2200" i="1" dirty="0">
                            <a:latin typeface="Cambria Math" panose="02040503050406030204" pitchFamily="18" charset="0"/>
                          </a:rPr>
                        </m:ctrlPr>
                      </m:sSupPr>
                      <m:e>
                        <m:r>
                          <a:rPr lang="de-DE" sz="2200" i="1" dirty="0">
                            <a:latin typeface="Cambria Math" panose="02040503050406030204" pitchFamily="18" charset="0"/>
                          </a:rPr>
                          <m:t>0,7</m:t>
                        </m:r>
                      </m:e>
                      <m:sup>
                        <m:r>
                          <a:rPr lang="de-DE" sz="2200" i="1" dirty="0">
                            <a:latin typeface="Cambria Math" panose="02040503050406030204" pitchFamily="18" charset="0"/>
                          </a:rPr>
                          <m:t>9</m:t>
                        </m:r>
                      </m:sup>
                    </m:sSup>
                    <m:r>
                      <a:rPr lang="de-DE" sz="2200" b="0" i="1" dirty="0" smtClean="0">
                        <a:latin typeface="Cambria Math" panose="02040503050406030204" pitchFamily="18" charset="0"/>
                      </a:rPr>
                      <m:t>≈0,121</m:t>
                    </m:r>
                  </m:oMath>
                </a14:m>
                <a:r>
                  <a:rPr lang="de-DE" sz="2200" dirty="0" smtClean="0"/>
                  <a:t> </a:t>
                </a:r>
              </a:p>
              <a:p>
                <a:pPr marL="0" indent="0">
                  <a:buClrTx/>
                  <a:buSzPct val="100000"/>
                  <a:buNone/>
                </a:pPr>
                <a:r>
                  <a:rPr lang="de-DE" sz="2200" dirty="0" smtClean="0"/>
                  <a:t>Es folgt </a:t>
                </a:r>
                <a14:m>
                  <m:oMath xmlns:m="http://schemas.openxmlformats.org/officeDocument/2006/math">
                    <m:r>
                      <a:rPr lang="de-DE" sz="2200" i="1" dirty="0">
                        <a:latin typeface="Cambria Math" panose="02040503050406030204" pitchFamily="18" charset="0"/>
                      </a:rPr>
                      <m:t>𝑃</m:t>
                    </m:r>
                    <m:d>
                      <m:dPr>
                        <m:ctrlPr>
                          <a:rPr lang="de-DE" sz="2200" i="1" dirty="0">
                            <a:latin typeface="Cambria Math" panose="02040503050406030204" pitchFamily="18" charset="0"/>
                          </a:rPr>
                        </m:ctrlPr>
                      </m:dPr>
                      <m:e>
                        <m:r>
                          <a:rPr lang="de-DE" sz="2200" i="1" dirty="0">
                            <a:latin typeface="Cambria Math" panose="02040503050406030204" pitchFamily="18" charset="0"/>
                          </a:rPr>
                          <m:t>𝑋</m:t>
                        </m:r>
                        <m:r>
                          <a:rPr lang="de-DE" sz="2200" i="1" dirty="0">
                            <a:latin typeface="Cambria Math" panose="02040503050406030204" pitchFamily="18" charset="0"/>
                          </a:rPr>
                          <m:t>≥2</m:t>
                        </m:r>
                      </m:e>
                    </m:d>
                    <m:r>
                      <a:rPr lang="de-DE" sz="2200" i="1" dirty="0">
                        <a:latin typeface="Cambria Math" panose="02040503050406030204" pitchFamily="18" charset="0"/>
                      </a:rPr>
                      <m:t>=1−</m:t>
                    </m:r>
                    <m:r>
                      <a:rPr lang="de-DE" sz="2200" i="1" dirty="0">
                        <a:latin typeface="Cambria Math" panose="02040503050406030204" pitchFamily="18" charset="0"/>
                      </a:rPr>
                      <m:t>𝑃</m:t>
                    </m:r>
                    <m:d>
                      <m:dPr>
                        <m:ctrlPr>
                          <a:rPr lang="de-DE" sz="2200" i="1" dirty="0">
                            <a:latin typeface="Cambria Math" panose="02040503050406030204" pitchFamily="18" charset="0"/>
                          </a:rPr>
                        </m:ctrlPr>
                      </m:dPr>
                      <m:e>
                        <m:r>
                          <a:rPr lang="de-DE" sz="2200" i="1" dirty="0">
                            <a:latin typeface="Cambria Math" panose="02040503050406030204" pitchFamily="18" charset="0"/>
                          </a:rPr>
                          <m:t>𝑋</m:t>
                        </m:r>
                        <m:r>
                          <a:rPr lang="de-DE" sz="2200" i="1" dirty="0">
                            <a:latin typeface="Cambria Math" panose="02040503050406030204" pitchFamily="18" charset="0"/>
                          </a:rPr>
                          <m:t>≤1</m:t>
                        </m:r>
                      </m:e>
                    </m:d>
                    <m:r>
                      <a:rPr lang="de-DE" sz="2200" b="0" i="1" dirty="0" smtClean="0">
                        <a:latin typeface="Cambria Math" panose="02040503050406030204" pitchFamily="18" charset="0"/>
                      </a:rPr>
                      <m:t>=1−</m:t>
                    </m:r>
                    <m:d>
                      <m:dPr>
                        <m:ctrlPr>
                          <a:rPr lang="de-DE" sz="2200" b="0" i="1" dirty="0" smtClean="0">
                            <a:latin typeface="Cambria Math" panose="02040503050406030204" pitchFamily="18" charset="0"/>
                          </a:rPr>
                        </m:ctrlPr>
                      </m:dPr>
                      <m:e>
                        <m:r>
                          <a:rPr lang="de-DE" sz="2200" b="0" i="1" dirty="0" smtClean="0">
                            <a:latin typeface="Cambria Math" panose="02040503050406030204" pitchFamily="18" charset="0"/>
                          </a:rPr>
                          <m:t>𝑃</m:t>
                        </m:r>
                        <m:d>
                          <m:dPr>
                            <m:ctrlPr>
                              <a:rPr lang="de-DE" sz="2200" b="0" i="1" dirty="0" smtClean="0">
                                <a:latin typeface="Cambria Math" panose="02040503050406030204" pitchFamily="18" charset="0"/>
                              </a:rPr>
                            </m:ctrlPr>
                          </m:dPr>
                          <m:e>
                            <m:r>
                              <a:rPr lang="de-DE" sz="2200" b="0" i="1" dirty="0" smtClean="0">
                                <a:latin typeface="Cambria Math" panose="02040503050406030204" pitchFamily="18" charset="0"/>
                              </a:rPr>
                              <m:t>𝑋</m:t>
                            </m:r>
                            <m:r>
                              <a:rPr lang="de-DE" sz="2200" b="0" i="1" dirty="0" smtClean="0">
                                <a:latin typeface="Cambria Math" panose="02040503050406030204" pitchFamily="18" charset="0"/>
                              </a:rPr>
                              <m:t>=0</m:t>
                            </m:r>
                          </m:e>
                        </m:d>
                        <m:r>
                          <a:rPr lang="de-DE" sz="2200" b="0" i="1" dirty="0" smtClean="0">
                            <a:latin typeface="Cambria Math" panose="02040503050406030204" pitchFamily="18" charset="0"/>
                          </a:rPr>
                          <m:t>+</m:t>
                        </m:r>
                        <m:r>
                          <a:rPr lang="de-DE" sz="2200" b="0" i="1" dirty="0" smtClean="0">
                            <a:latin typeface="Cambria Math" panose="02040503050406030204" pitchFamily="18" charset="0"/>
                          </a:rPr>
                          <m:t>𝑃</m:t>
                        </m:r>
                        <m:d>
                          <m:dPr>
                            <m:ctrlPr>
                              <a:rPr lang="de-DE" sz="2200" b="0" i="1" dirty="0" smtClean="0">
                                <a:latin typeface="Cambria Math" panose="02040503050406030204" pitchFamily="18" charset="0"/>
                              </a:rPr>
                            </m:ctrlPr>
                          </m:dPr>
                          <m:e>
                            <m:r>
                              <a:rPr lang="de-DE" sz="2200" b="0" i="1" dirty="0" smtClean="0">
                                <a:latin typeface="Cambria Math" panose="02040503050406030204" pitchFamily="18" charset="0"/>
                              </a:rPr>
                              <m:t>𝑋</m:t>
                            </m:r>
                            <m:r>
                              <a:rPr lang="de-DE" sz="2200" b="0" i="1" dirty="0" smtClean="0">
                                <a:latin typeface="Cambria Math" panose="02040503050406030204" pitchFamily="18" charset="0"/>
                              </a:rPr>
                              <m:t>=1</m:t>
                            </m:r>
                          </m:e>
                        </m:d>
                      </m:e>
                    </m:d>
                  </m:oMath>
                </a14:m>
                <a:r>
                  <a:rPr lang="de-DE" sz="2200" dirty="0" smtClean="0"/>
                  <a:t/>
                </a:r>
                <a:br>
                  <a:rPr lang="de-DE" sz="2200" dirty="0" smtClean="0"/>
                </a:br>
                <a14:m>
                  <m:oMathPara xmlns:m="http://schemas.openxmlformats.org/officeDocument/2006/math">
                    <m:oMathParaPr>
                      <m:jc m:val="centerGroup"/>
                    </m:oMathParaPr>
                    <m:oMath xmlns:m="http://schemas.openxmlformats.org/officeDocument/2006/math">
                      <m:r>
                        <a:rPr lang="de-DE" sz="2200" b="0" i="1" smtClean="0">
                          <a:latin typeface="Cambria Math" panose="02040503050406030204" pitchFamily="18" charset="0"/>
                        </a:rPr>
                        <m:t>=1−</m:t>
                      </m:r>
                      <m:d>
                        <m:dPr>
                          <m:ctrlPr>
                            <a:rPr lang="de-DE" sz="2200" b="0" i="1" smtClean="0">
                              <a:latin typeface="Cambria Math" panose="02040503050406030204" pitchFamily="18" charset="0"/>
                            </a:rPr>
                          </m:ctrlPr>
                        </m:dPr>
                        <m:e>
                          <m:r>
                            <a:rPr lang="de-DE" sz="2200" b="0" i="1" smtClean="0">
                              <a:latin typeface="Cambria Math" panose="02040503050406030204" pitchFamily="18" charset="0"/>
                            </a:rPr>
                            <m:t>0,0283+0,121</m:t>
                          </m:r>
                        </m:e>
                      </m:d>
                      <m:r>
                        <a:rPr lang="de-DE" sz="2200" b="0" i="1" smtClean="0">
                          <a:latin typeface="Cambria Math" panose="02040503050406030204" pitchFamily="18" charset="0"/>
                        </a:rPr>
                        <m:t>≈0,85=85%</m:t>
                      </m:r>
                    </m:oMath>
                  </m:oMathPara>
                </a14:m>
                <a:endParaRPr lang="de-DE" sz="2200" dirty="0" smtClean="0"/>
              </a:p>
              <a:p>
                <a:pPr marL="0" indent="0">
                  <a:buClrTx/>
                  <a:buSzPct val="100000"/>
                  <a:buNone/>
                </a:pPr>
                <a:endParaRPr lang="de-DE" sz="2200" dirty="0" smtClean="0"/>
              </a:p>
            </p:txBody>
          </p:sp>
        </mc:Choice>
        <mc:Fallback xmlns="">
          <p:sp>
            <p:nvSpPr>
              <p:cNvPr id="14" name="Inhaltsplatzhalter 13"/>
              <p:cNvSpPr>
                <a:spLocks noGrp="1" noRot="1" noChangeAspect="1" noMove="1" noResize="1" noEditPoints="1" noAdjustHandles="1" noChangeArrowheads="1" noChangeShapeType="1" noTextEdit="1"/>
              </p:cNvSpPr>
              <p:nvPr>
                <p:ph sz="quarter" idx="1"/>
              </p:nvPr>
            </p:nvSpPr>
            <p:spPr>
              <a:blipFill>
                <a:blip r:embed="rId2"/>
                <a:stretch>
                  <a:fillRect l="-814" t="-738"/>
                </a:stretch>
              </a:blipFill>
            </p:spPr>
            <p:txBody>
              <a:bodyPr/>
              <a:lstStyle/>
              <a:p>
                <a:r>
                  <a:rPr lang="de-DE">
                    <a:noFill/>
                  </a:rPr>
                  <a:t> </a:t>
                </a:r>
              </a:p>
            </p:txBody>
          </p:sp>
        </mc:Fallback>
      </mc:AlternateContent>
      <p:sp>
        <p:nvSpPr>
          <p:cNvPr id="13" name="Titel 12"/>
          <p:cNvSpPr>
            <a:spLocks noGrp="1"/>
          </p:cNvSpPr>
          <p:nvPr>
            <p:ph type="title"/>
          </p:nvPr>
        </p:nvSpPr>
        <p:spPr/>
        <p:txBody>
          <a:bodyPr>
            <a:normAutofit/>
          </a:bodyPr>
          <a:lstStyle/>
          <a:p>
            <a:r>
              <a:rPr lang="de-DE" sz="4000" dirty="0" err="1"/>
              <a:t>Wahlteil</a:t>
            </a:r>
            <a:r>
              <a:rPr lang="de-DE" sz="4000" dirty="0"/>
              <a:t> </a:t>
            </a:r>
            <a:r>
              <a:rPr lang="de-DE" sz="4000" dirty="0" smtClean="0"/>
              <a:t>2020 </a:t>
            </a:r>
            <a:r>
              <a:rPr lang="de-DE" sz="4000" dirty="0"/>
              <a:t>– Aufgabe C </a:t>
            </a:r>
            <a:r>
              <a:rPr lang="de-DE" sz="4000" dirty="0" smtClean="0"/>
              <a:t>1</a:t>
            </a:r>
            <a:endParaRPr lang="de-DE" sz="4000" dirty="0"/>
          </a:p>
        </p:txBody>
      </p:sp>
      <mc:AlternateContent xmlns:mc="http://schemas.openxmlformats.org/markup-compatibility/2006" xmlns:a14="http://schemas.microsoft.com/office/drawing/2010/main">
        <mc:Choice Requires="a14">
          <p:sp>
            <p:nvSpPr>
              <p:cNvPr id="2" name="Rechteck 1"/>
              <p:cNvSpPr/>
              <p:nvPr/>
            </p:nvSpPr>
            <p:spPr>
              <a:xfrm>
                <a:off x="7560592" y="107429"/>
                <a:ext cx="2448025" cy="523220"/>
              </a:xfrm>
              <a:prstGeom prst="rect">
                <a:avLst/>
              </a:prstGeom>
            </p:spPr>
            <p:txBody>
              <a:bodyPr wrap="square">
                <a:spAutoFit/>
              </a:bodyPr>
              <a:lstStyle/>
              <a:p>
                <a:pPr algn="r"/>
                <a14:m>
                  <m:oMath xmlns:m="http://schemas.openxmlformats.org/officeDocument/2006/math">
                    <m:r>
                      <a:rPr lang="de-DE" sz="1400" i="1" dirty="0">
                        <a:latin typeface="Cambria Math" panose="02040503050406030204" pitchFamily="18" charset="0"/>
                      </a:rPr>
                      <m:t>𝑞</m:t>
                    </m:r>
                    <m:r>
                      <a:rPr lang="de-DE" sz="1400" i="1" dirty="0">
                        <a:latin typeface="Cambria Math" panose="02040503050406030204" pitchFamily="18" charset="0"/>
                      </a:rPr>
                      <m:t>=0,7</m:t>
                    </m:r>
                  </m:oMath>
                </a14:m>
                <a:r>
                  <a:rPr lang="de-DE" sz="1400" dirty="0"/>
                  <a:t> </a:t>
                </a:r>
                <a:r>
                  <a:rPr lang="de-DE" sz="1400" dirty="0" smtClean="0"/>
                  <a:t>WS für „keine </a:t>
                </a:r>
                <a:r>
                  <a:rPr lang="de-DE" sz="1400" dirty="0"/>
                  <a:t>Perle</a:t>
                </a:r>
                <a:r>
                  <a:rPr lang="de-DE" sz="1400" dirty="0" smtClean="0"/>
                  <a:t>“</a:t>
                </a:r>
                <a:r>
                  <a:rPr lang="de-DE" sz="1400" dirty="0"/>
                  <a:t/>
                </a:r>
                <a:br>
                  <a:rPr lang="de-DE" sz="1400" dirty="0"/>
                </a:br>
                <a14:m>
                  <m:oMath xmlns:m="http://schemas.openxmlformats.org/officeDocument/2006/math">
                    <m:r>
                      <a:rPr lang="de-DE" sz="1400" i="1" dirty="0">
                        <a:latin typeface="Cambria Math" panose="02040503050406030204" pitchFamily="18" charset="0"/>
                      </a:rPr>
                      <m:t>𝑝</m:t>
                    </m:r>
                    <m:r>
                      <a:rPr lang="de-DE" sz="1400" i="1" dirty="0">
                        <a:latin typeface="Cambria Math" panose="02040503050406030204" pitchFamily="18" charset="0"/>
                      </a:rPr>
                      <m:t>=0,3</m:t>
                    </m:r>
                  </m:oMath>
                </a14:m>
                <a:r>
                  <a:rPr lang="de-DE" sz="1400" dirty="0"/>
                  <a:t> </a:t>
                </a:r>
                <a:r>
                  <a:rPr lang="de-DE" sz="1400" dirty="0" smtClean="0"/>
                  <a:t>WS für „Perle“</a:t>
                </a:r>
                <a:endParaRPr lang="de-DE" sz="1400" dirty="0"/>
              </a:p>
            </p:txBody>
          </p:sp>
        </mc:Choice>
        <mc:Fallback xmlns="">
          <p:sp>
            <p:nvSpPr>
              <p:cNvPr id="2" name="Rechteck 1"/>
              <p:cNvSpPr>
                <a:spLocks noRot="1" noChangeAspect="1" noMove="1" noResize="1" noEditPoints="1" noAdjustHandles="1" noChangeArrowheads="1" noChangeShapeType="1" noTextEdit="1"/>
              </p:cNvSpPr>
              <p:nvPr/>
            </p:nvSpPr>
            <p:spPr>
              <a:xfrm>
                <a:off x="7560592" y="107429"/>
                <a:ext cx="2448025" cy="523220"/>
              </a:xfrm>
              <a:prstGeom prst="rect">
                <a:avLst/>
              </a:prstGeom>
              <a:blipFill>
                <a:blip r:embed="rId3"/>
                <a:stretch>
                  <a:fillRect t="-2353" r="-498" b="-11765"/>
                </a:stretch>
              </a:blipFill>
            </p:spPr>
            <p:txBody>
              <a:bodyPr/>
              <a:lstStyle/>
              <a:p>
                <a:r>
                  <a:rPr lang="de-DE">
                    <a:noFill/>
                  </a:rPr>
                  <a:t> </a:t>
                </a:r>
              </a:p>
            </p:txBody>
          </p:sp>
        </mc:Fallback>
      </mc:AlternateContent>
      <p:cxnSp>
        <p:nvCxnSpPr>
          <p:cNvPr id="5" name="Gerader Verbinder 4"/>
          <p:cNvCxnSpPr/>
          <p:nvPr/>
        </p:nvCxnSpPr>
        <p:spPr>
          <a:xfrm>
            <a:off x="6696496" y="5940077"/>
            <a:ext cx="864096" cy="0"/>
          </a:xfrm>
          <a:prstGeom prst="line">
            <a:avLst/>
          </a:prstGeom>
          <a:ln w="25400">
            <a:solidFill>
              <a:srgbClr val="FF66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0210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4" name="Inhaltsplatzhalter 13"/>
              <p:cNvSpPr>
                <a:spLocks noGrp="1"/>
              </p:cNvSpPr>
              <p:nvPr>
                <p:ph sz="quarter" idx="1"/>
              </p:nvPr>
            </p:nvSpPr>
            <p:spPr/>
            <p:txBody>
              <a:bodyPr>
                <a:noAutofit/>
              </a:bodyPr>
              <a:lstStyle/>
              <a:p>
                <a:pPr marL="0" indent="0">
                  <a:buClrTx/>
                  <a:buSzPct val="100000"/>
                  <a:buNone/>
                </a:pPr>
                <a14:m>
                  <m:oMath xmlns:m="http://schemas.openxmlformats.org/officeDocument/2006/math">
                    <m:r>
                      <a:rPr lang="de-DE" sz="2200" i="1" dirty="0" smtClean="0">
                        <a:latin typeface="Cambria Math" panose="02040503050406030204" pitchFamily="18" charset="0"/>
                      </a:rPr>
                      <m:t>𝐶</m:t>
                    </m:r>
                  </m:oMath>
                </a14:m>
                <a:r>
                  <a:rPr lang="de-DE" sz="2200" dirty="0" smtClean="0"/>
                  <a:t>: </a:t>
                </a:r>
                <a:r>
                  <a:rPr lang="de-DE" sz="2200" dirty="0"/>
                  <a:t>In </a:t>
                </a:r>
                <a14:m>
                  <m:oMath xmlns:m="http://schemas.openxmlformats.org/officeDocument/2006/math">
                    <m:r>
                      <a:rPr lang="de-DE" sz="2200" i="1" dirty="0" smtClean="0">
                        <a:latin typeface="Cambria Math" panose="02040503050406030204" pitchFamily="18" charset="0"/>
                      </a:rPr>
                      <m:t>100</m:t>
                    </m:r>
                  </m:oMath>
                </a14:m>
                <a:r>
                  <a:rPr lang="de-DE" sz="2200" dirty="0" smtClean="0"/>
                  <a:t> </a:t>
                </a:r>
                <a:r>
                  <a:rPr lang="de-DE" sz="2200" dirty="0"/>
                  <a:t>zufällig ausgewählten Muscheln sind insgesamt </a:t>
                </a:r>
                <a:r>
                  <a:rPr lang="de-DE" sz="2200" dirty="0" smtClean="0"/>
                  <a:t>mehr als drei </a:t>
                </a:r>
                <a:br>
                  <a:rPr lang="de-DE" sz="2200" dirty="0" smtClean="0"/>
                </a:br>
                <a:r>
                  <a:rPr lang="de-DE" sz="2200" dirty="0" smtClean="0"/>
                  <a:t>     Perlen, die dem geforderten Qualitätsstandard entsprechen.</a:t>
                </a:r>
              </a:p>
              <a:p>
                <a:pPr marL="0" indent="0">
                  <a:buClrTx/>
                  <a:buSzPct val="100000"/>
                  <a:buNone/>
                </a:pPr>
                <a:r>
                  <a:rPr lang="de-DE" sz="2200" dirty="0" smtClean="0"/>
                  <a:t>Die WS für „Perle“ beträgt </a:t>
                </a:r>
                <a14:m>
                  <m:oMath xmlns:m="http://schemas.openxmlformats.org/officeDocument/2006/math">
                    <m:r>
                      <a:rPr lang="de-DE" sz="2200" i="1" dirty="0" smtClean="0">
                        <a:latin typeface="Cambria Math" panose="02040503050406030204" pitchFamily="18" charset="0"/>
                      </a:rPr>
                      <m:t>𝑝</m:t>
                    </m:r>
                    <m:r>
                      <a:rPr lang="de-DE" sz="2200" i="1" dirty="0" smtClean="0">
                        <a:latin typeface="Cambria Math" panose="02040503050406030204" pitchFamily="18" charset="0"/>
                      </a:rPr>
                      <m:t>=0,3</m:t>
                    </m:r>
                  </m:oMath>
                </a14:m>
                <a:r>
                  <a:rPr lang="de-DE" sz="2200" dirty="0" smtClean="0"/>
                  <a:t>. </a:t>
                </a:r>
                <a:r>
                  <a:rPr lang="de-DE" sz="2200" i="1" dirty="0" smtClean="0">
                    <a:latin typeface="Cambria Math" panose="02040503050406030204" pitchFamily="18" charset="0"/>
                  </a:rPr>
                  <a:t/>
                </a:r>
                <a:br>
                  <a:rPr lang="de-DE" sz="2200" i="1" dirty="0" smtClean="0">
                    <a:latin typeface="Cambria Math" panose="02040503050406030204" pitchFamily="18" charset="0"/>
                  </a:rPr>
                </a:br>
                <a14:m>
                  <m:oMath xmlns:m="http://schemas.openxmlformats.org/officeDocument/2006/math">
                    <m:r>
                      <a:rPr lang="de-DE" sz="2200" i="1" dirty="0" smtClean="0">
                        <a:latin typeface="Cambria Math" panose="02040503050406030204" pitchFamily="18" charset="0"/>
                      </a:rPr>
                      <m:t>10%</m:t>
                    </m:r>
                  </m:oMath>
                </a14:m>
                <a:r>
                  <a:rPr lang="de-DE" sz="2200" dirty="0" smtClean="0"/>
                  <a:t> davon genügen dem Qualitätsstandard, d.h. </a:t>
                </a:r>
                <a:br>
                  <a:rPr lang="de-DE" sz="2200" dirty="0" smtClean="0"/>
                </a:br>
                <a14:m>
                  <m:oMath xmlns:m="http://schemas.openxmlformats.org/officeDocument/2006/math">
                    <m:r>
                      <a:rPr lang="de-DE" sz="2200" i="1" dirty="0" smtClean="0">
                        <a:latin typeface="Cambria Math" panose="02040503050406030204" pitchFamily="18" charset="0"/>
                      </a:rPr>
                      <m:t>𝑃</m:t>
                    </m:r>
                    <m:d>
                      <m:dPr>
                        <m:ctrlPr>
                          <a:rPr lang="de-DE" sz="2200" i="1" dirty="0" smtClean="0">
                            <a:latin typeface="Cambria Math" panose="02040503050406030204" pitchFamily="18" charset="0"/>
                          </a:rPr>
                        </m:ctrlPr>
                      </m:dPr>
                      <m:e>
                        <m:r>
                          <a:rPr lang="de-DE" sz="2200" i="1" dirty="0" smtClean="0">
                            <a:latin typeface="Cambria Math" panose="02040503050406030204" pitchFamily="18" charset="0"/>
                          </a:rPr>
                          <m:t>„</m:t>
                        </m:r>
                        <m:r>
                          <a:rPr lang="de-DE" sz="2200" i="1" dirty="0" smtClean="0">
                            <a:latin typeface="Cambria Math" panose="02040503050406030204" pitchFamily="18" charset="0"/>
                          </a:rPr>
                          <m:t>𝑃𝑒𝑟𝑙𝑒</m:t>
                        </m:r>
                        <m:r>
                          <a:rPr lang="de-DE" sz="2200" i="1" dirty="0" smtClean="0">
                            <a:latin typeface="Cambria Math" panose="02040503050406030204" pitchFamily="18" charset="0"/>
                          </a:rPr>
                          <m:t> </m:t>
                        </m:r>
                        <m:r>
                          <a:rPr lang="de-DE" sz="2200" i="1" dirty="0" smtClean="0">
                            <a:latin typeface="Cambria Math" panose="02040503050406030204" pitchFamily="18" charset="0"/>
                          </a:rPr>
                          <m:t>𝑚𝑖𝑡</m:t>
                        </m:r>
                        <m:r>
                          <a:rPr lang="de-DE" sz="2200" i="1" dirty="0" smtClean="0">
                            <a:latin typeface="Cambria Math" panose="02040503050406030204" pitchFamily="18" charset="0"/>
                          </a:rPr>
                          <m:t> </m:t>
                        </m:r>
                        <m:r>
                          <a:rPr lang="de-DE" sz="2200" i="1" dirty="0" smtClean="0">
                            <a:latin typeface="Cambria Math" panose="02040503050406030204" pitchFamily="18" charset="0"/>
                          </a:rPr>
                          <m:t>𝑄𝑢𝑎𝑙𝑖𝑡</m:t>
                        </m:r>
                        <m:r>
                          <a:rPr lang="de-DE" sz="2200" i="1" dirty="0" smtClean="0">
                            <a:latin typeface="Cambria Math" panose="02040503050406030204" pitchFamily="18" charset="0"/>
                          </a:rPr>
                          <m:t>ä</m:t>
                        </m:r>
                        <m:r>
                          <a:rPr lang="de-DE" sz="2200" i="1" dirty="0" smtClean="0">
                            <a:latin typeface="Cambria Math" panose="02040503050406030204" pitchFamily="18" charset="0"/>
                          </a:rPr>
                          <m:t>𝑡𝑠𝑠𝑡𝑎𝑛𝑑𝑎𝑟𝑑</m:t>
                        </m:r>
                        <m:r>
                          <a:rPr lang="de-DE" sz="2200" i="1" dirty="0" smtClean="0">
                            <a:latin typeface="Cambria Math" panose="02040503050406030204" pitchFamily="18" charset="0"/>
                          </a:rPr>
                          <m:t>“</m:t>
                        </m:r>
                      </m:e>
                    </m:d>
                    <m:r>
                      <a:rPr lang="de-DE" sz="2200" i="1" dirty="0" smtClean="0">
                        <a:latin typeface="Cambria Math" panose="02040503050406030204" pitchFamily="18" charset="0"/>
                      </a:rPr>
                      <m:t>=0,</m:t>
                    </m:r>
                    <m:r>
                      <a:rPr lang="de-DE" sz="2200" b="0" i="1" dirty="0" smtClean="0">
                        <a:latin typeface="Cambria Math" panose="02040503050406030204" pitchFamily="18" charset="0"/>
                      </a:rPr>
                      <m:t>3</m:t>
                    </m:r>
                    <m:r>
                      <a:rPr lang="de-DE" sz="2200" i="1" dirty="0" smtClean="0">
                        <a:latin typeface="Cambria Math" panose="02040503050406030204" pitchFamily="18" charset="0"/>
                      </a:rPr>
                      <m:t>⋅0,1=0,03</m:t>
                    </m:r>
                  </m:oMath>
                </a14:m>
                <a:r>
                  <a:rPr lang="de-DE" sz="2200" dirty="0" smtClean="0"/>
                  <a:t>.</a:t>
                </a:r>
              </a:p>
              <a:p>
                <a:pPr marL="0" indent="0">
                  <a:buClrTx/>
                  <a:buSzPct val="100000"/>
                  <a:buNone/>
                </a:pPr>
                <a:r>
                  <a:rPr lang="de-DE" sz="2200" dirty="0" smtClean="0"/>
                  <a:t>Es sei </a:t>
                </a:r>
                <a14:m>
                  <m:oMath xmlns:m="http://schemas.openxmlformats.org/officeDocument/2006/math">
                    <m:r>
                      <a:rPr lang="de-DE" sz="2200" i="1" dirty="0" smtClean="0">
                        <a:latin typeface="Cambria Math" panose="02040503050406030204" pitchFamily="18" charset="0"/>
                      </a:rPr>
                      <m:t>𝑋</m:t>
                    </m:r>
                  </m:oMath>
                </a14:m>
                <a:r>
                  <a:rPr lang="de-DE" sz="2200" dirty="0" smtClean="0"/>
                  <a:t> die Anzahl dieser Perlen. </a:t>
                </a:r>
                <a14:m>
                  <m:oMath xmlns:m="http://schemas.openxmlformats.org/officeDocument/2006/math">
                    <m:r>
                      <a:rPr lang="de-DE" sz="2200" i="1" dirty="0" smtClean="0">
                        <a:latin typeface="Cambria Math" panose="02040503050406030204" pitchFamily="18" charset="0"/>
                      </a:rPr>
                      <m:t>𝑋</m:t>
                    </m:r>
                  </m:oMath>
                </a14:m>
                <a:r>
                  <a:rPr lang="de-DE" sz="2200" dirty="0" smtClean="0"/>
                  <a:t> ist binomialverteilt.</a:t>
                </a:r>
              </a:p>
              <a:p>
                <a:pPr marL="0" indent="0">
                  <a:buClrTx/>
                  <a:buSzPct val="100000"/>
                  <a:buNone/>
                </a:pPr>
                <a:r>
                  <a:rPr lang="de-DE" sz="2200" dirty="0" smtClean="0"/>
                  <a:t>Damit folgt  </a:t>
                </a:r>
                <a:br>
                  <a:rPr lang="de-DE" sz="2200" dirty="0" smtClean="0"/>
                </a:br>
                <a:endParaRPr lang="de-DE" sz="2200" dirty="0" smtClean="0"/>
              </a:p>
              <a:p>
                <a:pPr marL="0" indent="0">
                  <a:buClrTx/>
                  <a:buSzPct val="100000"/>
                  <a:buNone/>
                </a:pPr>
                <a14:m>
                  <m:oMathPara xmlns:m="http://schemas.openxmlformats.org/officeDocument/2006/math">
                    <m:oMathParaPr>
                      <m:jc m:val="centerGroup"/>
                    </m:oMathParaPr>
                    <m:oMath xmlns:m="http://schemas.openxmlformats.org/officeDocument/2006/math">
                      <m:r>
                        <a:rPr lang="de-DE" sz="2200" i="1" dirty="0" smtClean="0">
                          <a:latin typeface="Cambria Math" panose="02040503050406030204" pitchFamily="18" charset="0"/>
                        </a:rPr>
                        <m:t>𝑃</m:t>
                      </m:r>
                      <m:d>
                        <m:dPr>
                          <m:ctrlPr>
                            <a:rPr lang="de-DE" sz="2200" i="1" dirty="0" smtClean="0">
                              <a:latin typeface="Cambria Math" panose="02040503050406030204" pitchFamily="18" charset="0"/>
                            </a:rPr>
                          </m:ctrlPr>
                        </m:dPr>
                        <m:e>
                          <m:r>
                            <a:rPr lang="de-DE" sz="2200" i="1" dirty="0" smtClean="0">
                              <a:latin typeface="Cambria Math" panose="02040503050406030204" pitchFamily="18" charset="0"/>
                            </a:rPr>
                            <m:t>𝑋</m:t>
                          </m:r>
                          <m:r>
                            <a:rPr lang="de-DE" sz="2200" b="0" i="1" dirty="0" smtClean="0">
                              <a:latin typeface="Cambria Math" panose="02040503050406030204" pitchFamily="18" charset="0"/>
                            </a:rPr>
                            <m:t>&gt;</m:t>
                          </m:r>
                          <m:r>
                            <a:rPr lang="de-DE" sz="2200" i="1" dirty="0" smtClean="0">
                              <a:latin typeface="Cambria Math" panose="02040503050406030204" pitchFamily="18" charset="0"/>
                            </a:rPr>
                            <m:t>3</m:t>
                          </m:r>
                        </m:e>
                      </m:d>
                      <m:r>
                        <a:rPr lang="de-DE" sz="2200" i="1" dirty="0" smtClean="0">
                          <a:latin typeface="Cambria Math" panose="02040503050406030204" pitchFamily="18" charset="0"/>
                        </a:rPr>
                        <m:t>=1−</m:t>
                      </m:r>
                      <m:r>
                        <a:rPr lang="de-DE" sz="2200" i="1" dirty="0" smtClean="0">
                          <a:latin typeface="Cambria Math" panose="02040503050406030204" pitchFamily="18" charset="0"/>
                        </a:rPr>
                        <m:t>𝑃</m:t>
                      </m:r>
                      <m:d>
                        <m:dPr>
                          <m:ctrlPr>
                            <a:rPr lang="de-DE" sz="2200" i="1" dirty="0" smtClean="0">
                              <a:latin typeface="Cambria Math" panose="02040503050406030204" pitchFamily="18" charset="0"/>
                            </a:rPr>
                          </m:ctrlPr>
                        </m:dPr>
                        <m:e>
                          <m:r>
                            <a:rPr lang="de-DE" sz="2200" i="1" dirty="0" smtClean="0">
                              <a:latin typeface="Cambria Math" panose="02040503050406030204" pitchFamily="18" charset="0"/>
                            </a:rPr>
                            <m:t>𝑋</m:t>
                          </m:r>
                          <m:r>
                            <a:rPr lang="de-DE" sz="2200" i="1" dirty="0" smtClean="0">
                              <a:latin typeface="Cambria Math" panose="02040503050406030204" pitchFamily="18" charset="0"/>
                            </a:rPr>
                            <m:t>≤3</m:t>
                          </m:r>
                        </m:e>
                      </m:d>
                      <m:r>
                        <a:rPr lang="de-DE" sz="2200" b="0" i="1" dirty="0" smtClean="0">
                          <a:latin typeface="Cambria Math" panose="02040503050406030204" pitchFamily="18" charset="0"/>
                        </a:rPr>
                        <m:t>=1−</m:t>
                      </m:r>
                      <m:d>
                        <m:dPr>
                          <m:ctrlPr>
                            <a:rPr lang="de-DE" sz="2200" b="0" i="1" dirty="0" smtClean="0">
                              <a:latin typeface="Cambria Math" panose="02040503050406030204" pitchFamily="18" charset="0"/>
                            </a:rPr>
                          </m:ctrlPr>
                        </m:dPr>
                        <m:e>
                          <m:r>
                            <a:rPr lang="de-DE" sz="2200" b="0" i="1" dirty="0" smtClean="0">
                              <a:latin typeface="Cambria Math" panose="02040503050406030204" pitchFamily="18" charset="0"/>
                            </a:rPr>
                            <m:t>𝑃</m:t>
                          </m:r>
                          <m:d>
                            <m:dPr>
                              <m:ctrlPr>
                                <a:rPr lang="de-DE" sz="2200" b="0" i="1" dirty="0" smtClean="0">
                                  <a:latin typeface="Cambria Math" panose="02040503050406030204" pitchFamily="18" charset="0"/>
                                </a:rPr>
                              </m:ctrlPr>
                            </m:dPr>
                            <m:e>
                              <m:r>
                                <a:rPr lang="de-DE" sz="2200" b="0" i="1" dirty="0" smtClean="0">
                                  <a:latin typeface="Cambria Math" panose="02040503050406030204" pitchFamily="18" charset="0"/>
                                </a:rPr>
                                <m:t>𝑋</m:t>
                              </m:r>
                              <m:r>
                                <a:rPr lang="de-DE" sz="2200" b="0" i="1" dirty="0" smtClean="0">
                                  <a:latin typeface="Cambria Math" panose="02040503050406030204" pitchFamily="18" charset="0"/>
                                </a:rPr>
                                <m:t>=0</m:t>
                              </m:r>
                            </m:e>
                          </m:d>
                          <m:r>
                            <a:rPr lang="de-DE" sz="2200" b="0" i="1" dirty="0" smtClean="0">
                              <a:latin typeface="Cambria Math" panose="02040503050406030204" pitchFamily="18" charset="0"/>
                            </a:rPr>
                            <m:t>+</m:t>
                          </m:r>
                          <m:r>
                            <a:rPr lang="de-DE" sz="2200" b="0" i="1" dirty="0" smtClean="0">
                              <a:latin typeface="Cambria Math" panose="02040503050406030204" pitchFamily="18" charset="0"/>
                            </a:rPr>
                            <m:t>𝑃</m:t>
                          </m:r>
                          <m:d>
                            <m:dPr>
                              <m:ctrlPr>
                                <a:rPr lang="de-DE" sz="2200" b="0" i="1" dirty="0" smtClean="0">
                                  <a:latin typeface="Cambria Math" panose="02040503050406030204" pitchFamily="18" charset="0"/>
                                </a:rPr>
                              </m:ctrlPr>
                            </m:dPr>
                            <m:e>
                              <m:r>
                                <a:rPr lang="de-DE" sz="2200" b="0" i="1" dirty="0" smtClean="0">
                                  <a:latin typeface="Cambria Math" panose="02040503050406030204" pitchFamily="18" charset="0"/>
                                </a:rPr>
                                <m:t>𝑋</m:t>
                              </m:r>
                              <m:r>
                                <a:rPr lang="de-DE" sz="2200" b="0" i="1" dirty="0" smtClean="0">
                                  <a:latin typeface="Cambria Math" panose="02040503050406030204" pitchFamily="18" charset="0"/>
                                </a:rPr>
                                <m:t>=1</m:t>
                              </m:r>
                            </m:e>
                          </m:d>
                          <m:r>
                            <a:rPr lang="de-DE" sz="2200" b="0" i="1" dirty="0" smtClean="0">
                              <a:latin typeface="Cambria Math" panose="02040503050406030204" pitchFamily="18" charset="0"/>
                            </a:rPr>
                            <m:t>+</m:t>
                          </m:r>
                          <m:r>
                            <a:rPr lang="de-DE" sz="2200" b="0" i="1" dirty="0" smtClean="0">
                              <a:latin typeface="Cambria Math" panose="02040503050406030204" pitchFamily="18" charset="0"/>
                            </a:rPr>
                            <m:t>𝑃</m:t>
                          </m:r>
                          <m:d>
                            <m:dPr>
                              <m:ctrlPr>
                                <a:rPr lang="de-DE" sz="2200" b="0" i="1" dirty="0" smtClean="0">
                                  <a:latin typeface="Cambria Math" panose="02040503050406030204" pitchFamily="18" charset="0"/>
                                </a:rPr>
                              </m:ctrlPr>
                            </m:dPr>
                            <m:e>
                              <m:r>
                                <a:rPr lang="de-DE" sz="2200" b="0" i="1" dirty="0" smtClean="0">
                                  <a:latin typeface="Cambria Math" panose="02040503050406030204" pitchFamily="18" charset="0"/>
                                </a:rPr>
                                <m:t>𝑋</m:t>
                              </m:r>
                              <m:r>
                                <a:rPr lang="de-DE" sz="2200" b="0" i="1" dirty="0" smtClean="0">
                                  <a:latin typeface="Cambria Math" panose="02040503050406030204" pitchFamily="18" charset="0"/>
                                </a:rPr>
                                <m:t>=2</m:t>
                              </m:r>
                            </m:e>
                          </m:d>
                          <m:r>
                            <a:rPr lang="de-DE" sz="2200" b="0" i="1" dirty="0" smtClean="0">
                              <a:latin typeface="Cambria Math" panose="02040503050406030204" pitchFamily="18" charset="0"/>
                            </a:rPr>
                            <m:t>+</m:t>
                          </m:r>
                          <m:r>
                            <a:rPr lang="de-DE" sz="2200" i="1" dirty="0">
                              <a:latin typeface="Cambria Math" panose="02040503050406030204" pitchFamily="18" charset="0"/>
                            </a:rPr>
                            <m:t>+</m:t>
                          </m:r>
                          <m:r>
                            <a:rPr lang="de-DE" sz="2200" i="1" dirty="0">
                              <a:latin typeface="Cambria Math" panose="02040503050406030204" pitchFamily="18" charset="0"/>
                            </a:rPr>
                            <m:t>𝑃</m:t>
                          </m:r>
                          <m:d>
                            <m:dPr>
                              <m:ctrlPr>
                                <a:rPr lang="de-DE" sz="2200" i="1" dirty="0">
                                  <a:latin typeface="Cambria Math" panose="02040503050406030204" pitchFamily="18" charset="0"/>
                                </a:rPr>
                              </m:ctrlPr>
                            </m:dPr>
                            <m:e>
                              <m:r>
                                <a:rPr lang="de-DE" sz="2200" i="1" dirty="0">
                                  <a:latin typeface="Cambria Math" panose="02040503050406030204" pitchFamily="18" charset="0"/>
                                </a:rPr>
                                <m:t>𝑋</m:t>
                              </m:r>
                              <m:r>
                                <a:rPr lang="de-DE" sz="2200" i="1" dirty="0">
                                  <a:latin typeface="Cambria Math" panose="02040503050406030204" pitchFamily="18" charset="0"/>
                                </a:rPr>
                                <m:t>=3</m:t>
                              </m:r>
                            </m:e>
                          </m:d>
                        </m:e>
                      </m:d>
                    </m:oMath>
                  </m:oMathPara>
                </a14:m>
                <a:r>
                  <a:rPr lang="de-DE" sz="2200" dirty="0" smtClean="0"/>
                  <a:t/>
                </a:r>
                <a:br>
                  <a:rPr lang="de-DE" sz="2200" dirty="0" smtClean="0"/>
                </a:br>
                <a:endParaRPr lang="de-DE" sz="2200" dirty="0" smtClean="0"/>
              </a:p>
              <a:p>
                <a:pPr marL="0" indent="0">
                  <a:buClrTx/>
                  <a:buSzPct val="100000"/>
                  <a:buNone/>
                </a:pPr>
                <a:r>
                  <a:rPr lang="de-DE" sz="2200" dirty="0" smtClean="0"/>
                  <a:t>Falls wir keinen Taschenrechner zur Verfügung haben, der </a:t>
                </a:r>
                <a14:m>
                  <m:oMath xmlns:m="http://schemas.openxmlformats.org/officeDocument/2006/math">
                    <m:r>
                      <a:rPr lang="de-DE" sz="2200" i="1" dirty="0" smtClean="0">
                        <a:latin typeface="Cambria Math" panose="02040503050406030204" pitchFamily="18" charset="0"/>
                      </a:rPr>
                      <m:t>𝑃</m:t>
                    </m:r>
                    <m:r>
                      <a:rPr lang="de-DE" sz="2200" i="1" dirty="0" smtClean="0">
                        <a:latin typeface="Cambria Math" panose="02040503050406030204" pitchFamily="18" charset="0"/>
                      </a:rPr>
                      <m:t>(</m:t>
                    </m:r>
                    <m:r>
                      <a:rPr lang="de-DE" sz="2200" i="1" dirty="0" smtClean="0">
                        <a:latin typeface="Cambria Math" panose="02040503050406030204" pitchFamily="18" charset="0"/>
                      </a:rPr>
                      <m:t>𝑋</m:t>
                    </m:r>
                    <m:r>
                      <a:rPr lang="de-DE" sz="2200" i="1" dirty="0" smtClean="0">
                        <a:latin typeface="Cambria Math" panose="02040503050406030204" pitchFamily="18" charset="0"/>
                      </a:rPr>
                      <m:t>≤2)</m:t>
                    </m:r>
                  </m:oMath>
                </a14:m>
                <a:r>
                  <a:rPr lang="de-DE" sz="2200" dirty="0" smtClean="0"/>
                  <a:t> direkt berechnen kann, müssen wir den Wert von Hand ermitteln.</a:t>
                </a:r>
              </a:p>
            </p:txBody>
          </p:sp>
        </mc:Choice>
        <mc:Fallback xmlns="">
          <p:sp>
            <p:nvSpPr>
              <p:cNvPr id="14" name="Inhaltsplatzhalter 13"/>
              <p:cNvSpPr>
                <a:spLocks noGrp="1" noRot="1" noChangeAspect="1" noMove="1" noResize="1" noEditPoints="1" noAdjustHandles="1" noChangeArrowheads="1" noChangeShapeType="1" noTextEdit="1"/>
              </p:cNvSpPr>
              <p:nvPr>
                <p:ph sz="quarter" idx="1"/>
              </p:nvPr>
            </p:nvSpPr>
            <p:spPr>
              <a:blipFill>
                <a:blip r:embed="rId2"/>
                <a:stretch>
                  <a:fillRect l="-814" t="-738"/>
                </a:stretch>
              </a:blipFill>
            </p:spPr>
            <p:txBody>
              <a:bodyPr/>
              <a:lstStyle/>
              <a:p>
                <a:r>
                  <a:rPr lang="de-DE">
                    <a:noFill/>
                  </a:rPr>
                  <a:t> </a:t>
                </a:r>
              </a:p>
            </p:txBody>
          </p:sp>
        </mc:Fallback>
      </mc:AlternateContent>
      <p:sp>
        <p:nvSpPr>
          <p:cNvPr id="13" name="Titel 12"/>
          <p:cNvSpPr>
            <a:spLocks noGrp="1"/>
          </p:cNvSpPr>
          <p:nvPr>
            <p:ph type="title"/>
          </p:nvPr>
        </p:nvSpPr>
        <p:spPr/>
        <p:txBody>
          <a:bodyPr>
            <a:normAutofit/>
          </a:bodyPr>
          <a:lstStyle/>
          <a:p>
            <a:r>
              <a:rPr lang="de-DE" sz="4000" dirty="0" err="1"/>
              <a:t>Wahlteil</a:t>
            </a:r>
            <a:r>
              <a:rPr lang="de-DE" sz="4000" dirty="0"/>
              <a:t> </a:t>
            </a:r>
            <a:r>
              <a:rPr lang="de-DE" sz="4000" dirty="0" smtClean="0"/>
              <a:t>2020 </a:t>
            </a:r>
            <a:r>
              <a:rPr lang="de-DE" sz="4000" dirty="0"/>
              <a:t>– Aufgabe C </a:t>
            </a:r>
            <a:r>
              <a:rPr lang="de-DE" sz="4000" dirty="0" smtClean="0"/>
              <a:t>1</a:t>
            </a:r>
            <a:endParaRPr lang="de-DE" sz="4000" dirty="0"/>
          </a:p>
        </p:txBody>
      </p:sp>
    </p:spTree>
    <p:extLst>
      <p:ext uri="{BB962C8B-B14F-4D97-AF65-F5344CB8AC3E}">
        <p14:creationId xmlns:p14="http://schemas.microsoft.com/office/powerpoint/2010/main" val="15660598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4" name="Inhaltsplatzhalter 13"/>
              <p:cNvSpPr>
                <a:spLocks noGrp="1"/>
              </p:cNvSpPr>
              <p:nvPr>
                <p:ph sz="quarter" idx="1"/>
              </p:nvPr>
            </p:nvSpPr>
            <p:spPr/>
            <p:txBody>
              <a:bodyPr>
                <a:noAutofit/>
              </a:bodyPr>
              <a:lstStyle/>
              <a:p>
                <a:pPr marL="0" indent="0">
                  <a:buClrTx/>
                  <a:buSzPct val="100000"/>
                  <a:buNone/>
                </a:pPr>
                <a:r>
                  <a:rPr lang="de-DE" sz="2200" dirty="0" smtClean="0"/>
                  <a:t>Es gilt </a:t>
                </a:r>
                <a14:m>
                  <m:oMath xmlns:m="http://schemas.openxmlformats.org/officeDocument/2006/math">
                    <m:r>
                      <a:rPr lang="de-DE" sz="2200" i="1" dirty="0" smtClean="0">
                        <a:latin typeface="Cambria Math" panose="02040503050406030204" pitchFamily="18" charset="0"/>
                      </a:rPr>
                      <m:t>𝑃</m:t>
                    </m:r>
                    <m:d>
                      <m:dPr>
                        <m:ctrlPr>
                          <a:rPr lang="de-DE" sz="2200" i="1" dirty="0" smtClean="0">
                            <a:latin typeface="Cambria Math" panose="02040503050406030204" pitchFamily="18" charset="0"/>
                          </a:rPr>
                        </m:ctrlPr>
                      </m:dPr>
                      <m:e>
                        <m:r>
                          <a:rPr lang="de-DE" sz="2200" i="1" dirty="0" smtClean="0">
                            <a:latin typeface="Cambria Math" panose="02040503050406030204" pitchFamily="18" charset="0"/>
                          </a:rPr>
                          <m:t>𝑋</m:t>
                        </m:r>
                        <m:r>
                          <a:rPr lang="de-DE" sz="2200" i="1" dirty="0" smtClean="0">
                            <a:latin typeface="Cambria Math" panose="02040503050406030204" pitchFamily="18" charset="0"/>
                          </a:rPr>
                          <m:t>=0</m:t>
                        </m:r>
                      </m:e>
                    </m:d>
                    <m:r>
                      <a:rPr lang="de-DE" sz="2200" i="1" dirty="0" smtClean="0">
                        <a:latin typeface="Cambria Math" panose="02040503050406030204" pitchFamily="18" charset="0"/>
                      </a:rPr>
                      <m:t>=</m:t>
                    </m:r>
                    <m:sSup>
                      <m:sSupPr>
                        <m:ctrlPr>
                          <a:rPr lang="de-DE" sz="2200" i="1" dirty="0" smtClean="0">
                            <a:latin typeface="Cambria Math" panose="02040503050406030204" pitchFamily="18" charset="0"/>
                          </a:rPr>
                        </m:ctrlPr>
                      </m:sSupPr>
                      <m:e>
                        <m:d>
                          <m:dPr>
                            <m:ctrlPr>
                              <a:rPr lang="de-DE" sz="2200" i="1" dirty="0" smtClean="0">
                                <a:latin typeface="Cambria Math" panose="02040503050406030204" pitchFamily="18" charset="0"/>
                              </a:rPr>
                            </m:ctrlPr>
                          </m:dPr>
                          <m:e>
                            <m:r>
                              <a:rPr lang="de-DE" sz="2200" i="1" dirty="0" smtClean="0">
                                <a:latin typeface="Cambria Math" panose="02040503050406030204" pitchFamily="18" charset="0"/>
                              </a:rPr>
                              <m:t>1−0,03</m:t>
                            </m:r>
                          </m:e>
                        </m:d>
                      </m:e>
                      <m:sup>
                        <m:r>
                          <a:rPr lang="de-DE" sz="2200" i="1" dirty="0" smtClean="0">
                            <a:latin typeface="Cambria Math" panose="02040503050406030204" pitchFamily="18" charset="0"/>
                          </a:rPr>
                          <m:t>100</m:t>
                        </m:r>
                      </m:sup>
                    </m:sSup>
                    <m:r>
                      <a:rPr lang="de-DE" sz="2200" b="0" i="1" dirty="0" smtClean="0">
                        <a:latin typeface="Cambria Math" panose="02040503050406030204" pitchFamily="18" charset="0"/>
                      </a:rPr>
                      <m:t>≈0,04755</m:t>
                    </m:r>
                  </m:oMath>
                </a14:m>
                <a:endParaRPr lang="de-DE" sz="2200" dirty="0" smtClean="0"/>
              </a:p>
              <a:p>
                <a:pPr marL="0" indent="0">
                  <a:buClrTx/>
                  <a:buSzPct val="100000"/>
                  <a:buNone/>
                </a:pPr>
                <a:r>
                  <a:rPr lang="de-DE" sz="2200" dirty="0" smtClean="0"/>
                  <a:t>und </a:t>
                </a:r>
                <a14:m>
                  <m:oMath xmlns:m="http://schemas.openxmlformats.org/officeDocument/2006/math">
                    <m:r>
                      <a:rPr lang="de-DE" sz="2200" i="1" dirty="0">
                        <a:latin typeface="Cambria Math" panose="02040503050406030204" pitchFamily="18" charset="0"/>
                      </a:rPr>
                      <m:t>𝑃</m:t>
                    </m:r>
                    <m:d>
                      <m:dPr>
                        <m:ctrlPr>
                          <a:rPr lang="de-DE" sz="2200" i="1" dirty="0">
                            <a:latin typeface="Cambria Math" panose="02040503050406030204" pitchFamily="18" charset="0"/>
                          </a:rPr>
                        </m:ctrlPr>
                      </m:dPr>
                      <m:e>
                        <m:r>
                          <a:rPr lang="de-DE" sz="2200" i="1" dirty="0">
                            <a:latin typeface="Cambria Math" panose="02040503050406030204" pitchFamily="18" charset="0"/>
                          </a:rPr>
                          <m:t>𝑋</m:t>
                        </m:r>
                        <m:r>
                          <a:rPr lang="de-DE" sz="2200" i="1" dirty="0">
                            <a:latin typeface="Cambria Math" panose="02040503050406030204" pitchFamily="18" charset="0"/>
                          </a:rPr>
                          <m:t>=1</m:t>
                        </m:r>
                      </m:e>
                    </m:d>
                    <m:r>
                      <a:rPr lang="de-DE" sz="2200" i="1" dirty="0">
                        <a:latin typeface="Cambria Math" panose="02040503050406030204" pitchFamily="18" charset="0"/>
                      </a:rPr>
                      <m:t>=</m:t>
                    </m:r>
                    <m:sSup>
                      <m:sSupPr>
                        <m:ctrlPr>
                          <a:rPr lang="de-DE" sz="2200" i="1" dirty="0">
                            <a:latin typeface="Cambria Math" panose="02040503050406030204" pitchFamily="18" charset="0"/>
                          </a:rPr>
                        </m:ctrlPr>
                      </m:sSupPr>
                      <m:e>
                        <m:r>
                          <a:rPr lang="de-DE" sz="2200" b="0" i="1" dirty="0" smtClean="0">
                            <a:latin typeface="Cambria Math" panose="02040503050406030204" pitchFamily="18" charset="0"/>
                          </a:rPr>
                          <m:t>100⋅</m:t>
                        </m:r>
                        <m:sSup>
                          <m:sSupPr>
                            <m:ctrlPr>
                              <a:rPr lang="de-DE" sz="2200" b="0" i="1" dirty="0" smtClean="0">
                                <a:latin typeface="Cambria Math" panose="02040503050406030204" pitchFamily="18" charset="0"/>
                              </a:rPr>
                            </m:ctrlPr>
                          </m:sSupPr>
                          <m:e>
                            <m:r>
                              <a:rPr lang="de-DE" sz="2200" b="0" i="1" dirty="0" smtClean="0">
                                <a:latin typeface="Cambria Math" panose="02040503050406030204" pitchFamily="18" charset="0"/>
                              </a:rPr>
                              <m:t>0,03</m:t>
                            </m:r>
                          </m:e>
                          <m:sup>
                            <m:r>
                              <a:rPr lang="de-DE" sz="2200" b="0" i="1" dirty="0" smtClean="0">
                                <a:latin typeface="Cambria Math" panose="02040503050406030204" pitchFamily="18" charset="0"/>
                              </a:rPr>
                              <m:t>1</m:t>
                            </m:r>
                          </m:sup>
                        </m:sSup>
                        <m:d>
                          <m:dPr>
                            <m:ctrlPr>
                              <a:rPr lang="de-DE" sz="2200" i="1" dirty="0">
                                <a:latin typeface="Cambria Math" panose="02040503050406030204" pitchFamily="18" charset="0"/>
                              </a:rPr>
                            </m:ctrlPr>
                          </m:dPr>
                          <m:e>
                            <m:r>
                              <a:rPr lang="de-DE" sz="2200" i="1" dirty="0">
                                <a:latin typeface="Cambria Math" panose="02040503050406030204" pitchFamily="18" charset="0"/>
                              </a:rPr>
                              <m:t>1−0,03</m:t>
                            </m:r>
                          </m:e>
                        </m:d>
                      </m:e>
                      <m:sup>
                        <m:r>
                          <a:rPr lang="de-DE" sz="2200" b="0" i="1" dirty="0" smtClean="0">
                            <a:latin typeface="Cambria Math" panose="02040503050406030204" pitchFamily="18" charset="0"/>
                          </a:rPr>
                          <m:t>99</m:t>
                        </m:r>
                      </m:sup>
                    </m:sSup>
                    <m:r>
                      <a:rPr lang="de-DE" sz="2200" i="1" dirty="0">
                        <a:latin typeface="Cambria Math" panose="02040503050406030204" pitchFamily="18" charset="0"/>
                      </a:rPr>
                      <m:t>≈0,</m:t>
                    </m:r>
                    <m:r>
                      <a:rPr lang="de-DE" sz="2200" b="0" i="1" dirty="0" smtClean="0">
                        <a:latin typeface="Cambria Math" panose="02040503050406030204" pitchFamily="18" charset="0"/>
                      </a:rPr>
                      <m:t>1</m:t>
                    </m:r>
                    <m:r>
                      <a:rPr lang="de-DE" sz="2200" i="1" dirty="0">
                        <a:latin typeface="Cambria Math" panose="02040503050406030204" pitchFamily="18" charset="0"/>
                      </a:rPr>
                      <m:t>47</m:t>
                    </m:r>
                    <m:r>
                      <a:rPr lang="de-DE" sz="2200" b="0" i="1" dirty="0" smtClean="0">
                        <a:latin typeface="Cambria Math" panose="02040503050406030204" pitchFamily="18" charset="0"/>
                      </a:rPr>
                      <m:t>1</m:t>
                    </m:r>
                  </m:oMath>
                </a14:m>
                <a:endParaRPr lang="de-DE" sz="2200" dirty="0" smtClean="0"/>
              </a:p>
              <a:p>
                <a:pPr marL="0" indent="0">
                  <a:buClrTx/>
                  <a:buSzPct val="100000"/>
                  <a:buNone/>
                </a:pPr>
                <a:r>
                  <a:rPr lang="de-DE" sz="2200" dirty="0" smtClean="0"/>
                  <a:t>und </a:t>
                </a:r>
                <a14:m>
                  <m:oMath xmlns:m="http://schemas.openxmlformats.org/officeDocument/2006/math">
                    <m:r>
                      <a:rPr lang="de-DE" sz="2200" i="1" dirty="0" smtClean="0">
                        <a:latin typeface="Cambria Math" panose="02040503050406030204" pitchFamily="18" charset="0"/>
                      </a:rPr>
                      <m:t>𝑃</m:t>
                    </m:r>
                    <m:d>
                      <m:dPr>
                        <m:ctrlPr>
                          <a:rPr lang="de-DE" sz="2200" i="1" dirty="0" smtClean="0">
                            <a:latin typeface="Cambria Math" panose="02040503050406030204" pitchFamily="18" charset="0"/>
                          </a:rPr>
                        </m:ctrlPr>
                      </m:dPr>
                      <m:e>
                        <m:r>
                          <a:rPr lang="de-DE" sz="2200" i="1" dirty="0" smtClean="0">
                            <a:latin typeface="Cambria Math" panose="02040503050406030204" pitchFamily="18" charset="0"/>
                          </a:rPr>
                          <m:t>𝑋</m:t>
                        </m:r>
                        <m:r>
                          <a:rPr lang="de-DE" sz="2200" i="1" dirty="0" smtClean="0">
                            <a:latin typeface="Cambria Math" panose="02040503050406030204" pitchFamily="18" charset="0"/>
                          </a:rPr>
                          <m:t>=2</m:t>
                        </m:r>
                      </m:e>
                    </m:d>
                    <m:r>
                      <a:rPr lang="de-DE" sz="2200" i="1" dirty="0" smtClean="0">
                        <a:latin typeface="Cambria Math" panose="02040503050406030204" pitchFamily="18" charset="0"/>
                      </a:rPr>
                      <m:t>=</m:t>
                    </m:r>
                    <m:d>
                      <m:dPr>
                        <m:ctrlPr>
                          <a:rPr lang="de-DE" sz="2200" b="0" i="1" dirty="0" smtClean="0">
                            <a:latin typeface="Cambria Math" panose="02040503050406030204" pitchFamily="18" charset="0"/>
                          </a:rPr>
                        </m:ctrlPr>
                      </m:dPr>
                      <m:e>
                        <m:eqArr>
                          <m:eqArrPr>
                            <m:ctrlPr>
                              <a:rPr lang="de-DE" sz="2200" b="0" i="1" dirty="0" smtClean="0">
                                <a:latin typeface="Cambria Math" panose="02040503050406030204" pitchFamily="18" charset="0"/>
                              </a:rPr>
                            </m:ctrlPr>
                          </m:eqArrPr>
                          <m:e>
                            <m:r>
                              <a:rPr lang="de-DE" sz="2200" b="0" i="1" dirty="0" smtClean="0">
                                <a:latin typeface="Cambria Math" panose="02040503050406030204" pitchFamily="18" charset="0"/>
                              </a:rPr>
                              <m:t>100</m:t>
                            </m:r>
                          </m:e>
                          <m:e>
                            <m:r>
                              <a:rPr lang="de-DE" sz="2200" b="0" i="1" dirty="0" smtClean="0">
                                <a:latin typeface="Cambria Math" panose="02040503050406030204" pitchFamily="18" charset="0"/>
                              </a:rPr>
                              <m:t>2</m:t>
                            </m:r>
                          </m:e>
                        </m:eqArr>
                      </m:e>
                    </m:d>
                    <m:r>
                      <a:rPr lang="de-DE" sz="2200" b="0" i="1" dirty="0" smtClean="0">
                        <a:latin typeface="Cambria Math" panose="02040503050406030204" pitchFamily="18" charset="0"/>
                      </a:rPr>
                      <m:t>⋅</m:t>
                    </m:r>
                    <m:sSup>
                      <m:sSupPr>
                        <m:ctrlPr>
                          <a:rPr lang="de-DE" sz="2200" i="1" dirty="0">
                            <a:latin typeface="Cambria Math" panose="02040503050406030204" pitchFamily="18" charset="0"/>
                          </a:rPr>
                        </m:ctrlPr>
                      </m:sSupPr>
                      <m:e>
                        <m:r>
                          <a:rPr lang="de-DE" sz="2200" i="1" dirty="0">
                            <a:latin typeface="Cambria Math" panose="02040503050406030204" pitchFamily="18" charset="0"/>
                          </a:rPr>
                          <m:t>0,03</m:t>
                        </m:r>
                      </m:e>
                      <m:sup>
                        <m:r>
                          <a:rPr lang="de-DE" sz="2200" b="0" i="1" dirty="0" smtClean="0">
                            <a:latin typeface="Cambria Math" panose="02040503050406030204" pitchFamily="18" charset="0"/>
                          </a:rPr>
                          <m:t>2</m:t>
                        </m:r>
                      </m:sup>
                    </m:sSup>
                    <m:sSup>
                      <m:sSupPr>
                        <m:ctrlPr>
                          <a:rPr lang="de-DE" sz="2200" b="0" i="1" dirty="0" smtClean="0">
                            <a:latin typeface="Cambria Math" panose="02040503050406030204" pitchFamily="18" charset="0"/>
                          </a:rPr>
                        </m:ctrlPr>
                      </m:sSupPr>
                      <m:e>
                        <m:d>
                          <m:dPr>
                            <m:ctrlPr>
                              <a:rPr lang="de-DE" sz="2200" i="1" dirty="0">
                                <a:latin typeface="Cambria Math" panose="02040503050406030204" pitchFamily="18" charset="0"/>
                              </a:rPr>
                            </m:ctrlPr>
                          </m:dPr>
                          <m:e>
                            <m:r>
                              <a:rPr lang="de-DE" sz="2200" i="1" dirty="0">
                                <a:latin typeface="Cambria Math" panose="02040503050406030204" pitchFamily="18" charset="0"/>
                              </a:rPr>
                              <m:t>1−0,03</m:t>
                            </m:r>
                          </m:e>
                        </m:d>
                      </m:e>
                      <m:sup>
                        <m:r>
                          <a:rPr lang="de-DE" sz="2200" b="0" i="1" dirty="0" smtClean="0">
                            <a:latin typeface="Cambria Math" panose="02040503050406030204" pitchFamily="18" charset="0"/>
                          </a:rPr>
                          <m:t>98</m:t>
                        </m:r>
                      </m:sup>
                    </m:sSup>
                  </m:oMath>
                </a14:m>
                <a:r>
                  <a:rPr lang="de-DE" sz="2200" b="0" i="1" dirty="0" smtClean="0">
                    <a:latin typeface="Cambria Math" panose="02040503050406030204" pitchFamily="18" charset="0"/>
                  </a:rPr>
                  <a:t/>
                </a:r>
                <a:br>
                  <a:rPr lang="de-DE" sz="2200" b="0" i="1" dirty="0" smtClean="0">
                    <a:latin typeface="Cambria Math" panose="02040503050406030204" pitchFamily="18" charset="0"/>
                  </a:rPr>
                </a:br>
                <a:r>
                  <a:rPr lang="de-DE" sz="2200" b="0" i="1" dirty="0" smtClean="0">
                    <a:latin typeface="Cambria Math" panose="02040503050406030204" pitchFamily="18" charset="0"/>
                  </a:rPr>
                  <a:t>                           </a:t>
                </a:r>
                <a14:m>
                  <m:oMath xmlns:m="http://schemas.openxmlformats.org/officeDocument/2006/math">
                    <m:r>
                      <a:rPr lang="de-DE" sz="2200" b="0" i="1" dirty="0" smtClean="0">
                        <a:latin typeface="Cambria Math" panose="02040503050406030204" pitchFamily="18" charset="0"/>
                      </a:rPr>
                      <m:t>≈4950⋅0,0009⋅0,05054</m:t>
                    </m:r>
                    <m:r>
                      <a:rPr lang="de-DE" sz="2200" b="0" i="1" smtClean="0">
                        <a:latin typeface="Cambria Math" panose="02040503050406030204" pitchFamily="18" charset="0"/>
                      </a:rPr>
                      <m:t>≈0,2252</m:t>
                    </m:r>
                  </m:oMath>
                </a14:m>
                <a:endParaRPr lang="de-DE" sz="2200" dirty="0" smtClean="0"/>
              </a:p>
              <a:p>
                <a:pPr marL="0" indent="0">
                  <a:buClrTx/>
                  <a:buSzPct val="100000"/>
                  <a:buNone/>
                </a:pPr>
                <a:r>
                  <a:rPr lang="de-DE" sz="2200" dirty="0"/>
                  <a:t>und </a:t>
                </a:r>
                <a14:m>
                  <m:oMath xmlns:m="http://schemas.openxmlformats.org/officeDocument/2006/math">
                    <m:r>
                      <a:rPr lang="de-DE" sz="2200" i="1" dirty="0">
                        <a:latin typeface="Cambria Math" panose="02040503050406030204" pitchFamily="18" charset="0"/>
                      </a:rPr>
                      <m:t>𝑃</m:t>
                    </m:r>
                    <m:d>
                      <m:dPr>
                        <m:ctrlPr>
                          <a:rPr lang="de-DE" sz="2200" i="1" dirty="0">
                            <a:latin typeface="Cambria Math" panose="02040503050406030204" pitchFamily="18" charset="0"/>
                          </a:rPr>
                        </m:ctrlPr>
                      </m:dPr>
                      <m:e>
                        <m:r>
                          <a:rPr lang="de-DE" sz="2200" i="1" dirty="0">
                            <a:latin typeface="Cambria Math" panose="02040503050406030204" pitchFamily="18" charset="0"/>
                          </a:rPr>
                          <m:t>𝑋</m:t>
                        </m:r>
                        <m:r>
                          <a:rPr lang="de-DE" sz="2200" i="1" dirty="0">
                            <a:latin typeface="Cambria Math" panose="02040503050406030204" pitchFamily="18" charset="0"/>
                          </a:rPr>
                          <m:t>=3</m:t>
                        </m:r>
                      </m:e>
                    </m:d>
                    <m:r>
                      <a:rPr lang="de-DE" sz="2200" i="1" dirty="0">
                        <a:latin typeface="Cambria Math" panose="02040503050406030204" pitchFamily="18" charset="0"/>
                      </a:rPr>
                      <m:t>=</m:t>
                    </m:r>
                    <m:d>
                      <m:dPr>
                        <m:ctrlPr>
                          <a:rPr lang="de-DE" sz="2200" i="1" dirty="0">
                            <a:latin typeface="Cambria Math" panose="02040503050406030204" pitchFamily="18" charset="0"/>
                          </a:rPr>
                        </m:ctrlPr>
                      </m:dPr>
                      <m:e>
                        <m:eqArr>
                          <m:eqArrPr>
                            <m:ctrlPr>
                              <a:rPr lang="de-DE" sz="2200" i="1" dirty="0">
                                <a:latin typeface="Cambria Math" panose="02040503050406030204" pitchFamily="18" charset="0"/>
                              </a:rPr>
                            </m:ctrlPr>
                          </m:eqArrPr>
                          <m:e>
                            <m:r>
                              <a:rPr lang="de-DE" sz="2200" i="1" dirty="0">
                                <a:latin typeface="Cambria Math" panose="02040503050406030204" pitchFamily="18" charset="0"/>
                              </a:rPr>
                              <m:t>100</m:t>
                            </m:r>
                          </m:e>
                          <m:e>
                            <m:r>
                              <a:rPr lang="de-DE" sz="2200" b="0" i="1" dirty="0" smtClean="0">
                                <a:latin typeface="Cambria Math" panose="02040503050406030204" pitchFamily="18" charset="0"/>
                              </a:rPr>
                              <m:t>3</m:t>
                            </m:r>
                          </m:e>
                        </m:eqArr>
                      </m:e>
                    </m:d>
                    <m:r>
                      <a:rPr lang="de-DE" sz="2200" i="1" dirty="0">
                        <a:latin typeface="Cambria Math" panose="02040503050406030204" pitchFamily="18" charset="0"/>
                      </a:rPr>
                      <m:t>⋅</m:t>
                    </m:r>
                    <m:sSup>
                      <m:sSupPr>
                        <m:ctrlPr>
                          <a:rPr lang="de-DE" sz="2200" i="1" dirty="0">
                            <a:latin typeface="Cambria Math" panose="02040503050406030204" pitchFamily="18" charset="0"/>
                          </a:rPr>
                        </m:ctrlPr>
                      </m:sSupPr>
                      <m:e>
                        <m:r>
                          <a:rPr lang="de-DE" sz="2200" i="1" dirty="0">
                            <a:latin typeface="Cambria Math" panose="02040503050406030204" pitchFamily="18" charset="0"/>
                          </a:rPr>
                          <m:t>0,03</m:t>
                        </m:r>
                      </m:e>
                      <m:sup>
                        <m:r>
                          <a:rPr lang="de-DE" sz="2200" b="0" i="1" dirty="0" smtClean="0">
                            <a:latin typeface="Cambria Math" panose="02040503050406030204" pitchFamily="18" charset="0"/>
                          </a:rPr>
                          <m:t>3</m:t>
                        </m:r>
                      </m:sup>
                    </m:sSup>
                    <m:sSup>
                      <m:sSupPr>
                        <m:ctrlPr>
                          <a:rPr lang="de-DE" sz="2200" i="1" dirty="0">
                            <a:latin typeface="Cambria Math" panose="02040503050406030204" pitchFamily="18" charset="0"/>
                          </a:rPr>
                        </m:ctrlPr>
                      </m:sSupPr>
                      <m:e>
                        <m:d>
                          <m:dPr>
                            <m:ctrlPr>
                              <a:rPr lang="de-DE" sz="2200" i="1" dirty="0">
                                <a:latin typeface="Cambria Math" panose="02040503050406030204" pitchFamily="18" charset="0"/>
                              </a:rPr>
                            </m:ctrlPr>
                          </m:dPr>
                          <m:e>
                            <m:r>
                              <a:rPr lang="de-DE" sz="2200" i="1" dirty="0">
                                <a:latin typeface="Cambria Math" panose="02040503050406030204" pitchFamily="18" charset="0"/>
                              </a:rPr>
                              <m:t>1−0,03</m:t>
                            </m:r>
                          </m:e>
                        </m:d>
                      </m:e>
                      <m:sup>
                        <m:r>
                          <a:rPr lang="de-DE" sz="2200" i="1" dirty="0">
                            <a:latin typeface="Cambria Math" panose="02040503050406030204" pitchFamily="18" charset="0"/>
                          </a:rPr>
                          <m:t>9</m:t>
                        </m:r>
                        <m:r>
                          <a:rPr lang="de-DE" sz="2200" b="0" i="1" dirty="0" smtClean="0">
                            <a:latin typeface="Cambria Math" panose="02040503050406030204" pitchFamily="18" charset="0"/>
                          </a:rPr>
                          <m:t>7</m:t>
                        </m:r>
                      </m:sup>
                    </m:sSup>
                  </m:oMath>
                </a14:m>
                <a:r>
                  <a:rPr lang="de-DE" sz="2200" i="1" dirty="0">
                    <a:latin typeface="Cambria Math" panose="02040503050406030204" pitchFamily="18" charset="0"/>
                  </a:rPr>
                  <a:t/>
                </a:r>
                <a:br>
                  <a:rPr lang="de-DE" sz="2200" i="1" dirty="0">
                    <a:latin typeface="Cambria Math" panose="02040503050406030204" pitchFamily="18" charset="0"/>
                  </a:rPr>
                </a:br>
                <a:r>
                  <a:rPr lang="de-DE" sz="2200" i="1" dirty="0">
                    <a:latin typeface="Cambria Math" panose="02040503050406030204" pitchFamily="18" charset="0"/>
                  </a:rPr>
                  <a:t>                           </a:t>
                </a:r>
                <a14:m>
                  <m:oMath xmlns:m="http://schemas.openxmlformats.org/officeDocument/2006/math">
                    <m:r>
                      <a:rPr lang="de-DE" sz="2200" i="1" dirty="0">
                        <a:latin typeface="Cambria Math" panose="02040503050406030204" pitchFamily="18" charset="0"/>
                      </a:rPr>
                      <m:t>≈</m:t>
                    </m:r>
                    <m:r>
                      <a:rPr lang="de-DE" sz="2200" b="0" i="1" dirty="0" smtClean="0">
                        <a:latin typeface="Cambria Math" panose="02040503050406030204" pitchFamily="18" charset="0"/>
                      </a:rPr>
                      <m:t>161700</m:t>
                    </m:r>
                    <m:r>
                      <a:rPr lang="de-DE" sz="2200" i="1" dirty="0">
                        <a:latin typeface="Cambria Math" panose="02040503050406030204" pitchFamily="18" charset="0"/>
                      </a:rPr>
                      <m:t>⋅0,000</m:t>
                    </m:r>
                    <m:r>
                      <a:rPr lang="de-DE" sz="2200" b="0" i="1" dirty="0" smtClean="0">
                        <a:latin typeface="Cambria Math" panose="02040503050406030204" pitchFamily="18" charset="0"/>
                      </a:rPr>
                      <m:t>027</m:t>
                    </m:r>
                    <m:r>
                      <a:rPr lang="de-DE" sz="2200" i="1" dirty="0">
                        <a:latin typeface="Cambria Math" panose="02040503050406030204" pitchFamily="18" charset="0"/>
                      </a:rPr>
                      <m:t>⋅0,05</m:t>
                    </m:r>
                    <m:r>
                      <a:rPr lang="de-DE" sz="2200" b="0" i="1" dirty="0" smtClean="0">
                        <a:latin typeface="Cambria Math" panose="02040503050406030204" pitchFamily="18" charset="0"/>
                      </a:rPr>
                      <m:t>21</m:t>
                    </m:r>
                    <m:r>
                      <a:rPr lang="de-DE" sz="2200" i="1">
                        <a:latin typeface="Cambria Math" panose="02040503050406030204" pitchFamily="18" charset="0"/>
                      </a:rPr>
                      <m:t>≈0,22</m:t>
                    </m:r>
                    <m:r>
                      <a:rPr lang="de-DE" sz="2200" b="0" i="1" smtClean="0">
                        <a:latin typeface="Cambria Math" panose="02040503050406030204" pitchFamily="18" charset="0"/>
                      </a:rPr>
                      <m:t>74</m:t>
                    </m:r>
                  </m:oMath>
                </a14:m>
                <a:endParaRPr lang="de-DE" sz="2200" dirty="0"/>
              </a:p>
              <a:p>
                <a:pPr marL="0" indent="0">
                  <a:buClrTx/>
                  <a:buSzPct val="100000"/>
                  <a:buNone/>
                </a:pPr>
                <a:r>
                  <a:rPr lang="de-DE" sz="2200" dirty="0" smtClean="0"/>
                  <a:t>Es folgt </a:t>
                </a:r>
                <a14:m>
                  <m:oMath xmlns:m="http://schemas.openxmlformats.org/officeDocument/2006/math">
                    <m:r>
                      <a:rPr lang="de-DE" sz="2200" i="1" dirty="0" smtClean="0">
                        <a:latin typeface="Cambria Math" panose="02040503050406030204" pitchFamily="18" charset="0"/>
                      </a:rPr>
                      <m:t>𝑃</m:t>
                    </m:r>
                    <m:d>
                      <m:dPr>
                        <m:ctrlPr>
                          <a:rPr lang="de-DE" sz="2200" i="1" dirty="0" smtClean="0">
                            <a:latin typeface="Cambria Math" panose="02040503050406030204" pitchFamily="18" charset="0"/>
                          </a:rPr>
                        </m:ctrlPr>
                      </m:dPr>
                      <m:e>
                        <m:r>
                          <a:rPr lang="de-DE" sz="2200" i="1" dirty="0" smtClean="0">
                            <a:latin typeface="Cambria Math" panose="02040503050406030204" pitchFamily="18" charset="0"/>
                          </a:rPr>
                          <m:t>𝑋</m:t>
                        </m:r>
                        <m:r>
                          <a:rPr lang="de-DE" sz="2200" i="1" dirty="0" smtClean="0">
                            <a:latin typeface="Cambria Math" panose="02040503050406030204" pitchFamily="18" charset="0"/>
                          </a:rPr>
                          <m:t>≤3</m:t>
                        </m:r>
                      </m:e>
                    </m:d>
                    <m:r>
                      <a:rPr lang="de-DE" sz="2200" b="0" i="1" dirty="0" smtClean="0">
                        <a:latin typeface="Cambria Math" panose="02040503050406030204" pitchFamily="18" charset="0"/>
                      </a:rPr>
                      <m:t>≈</m:t>
                    </m:r>
                    <m:r>
                      <a:rPr lang="de-DE" sz="2200" i="1" dirty="0" smtClean="0">
                        <a:latin typeface="Cambria Math" panose="02040503050406030204" pitchFamily="18" charset="0"/>
                      </a:rPr>
                      <m:t>0,04755+0,147</m:t>
                    </m:r>
                    <m:r>
                      <a:rPr lang="de-DE" sz="2200" b="0" i="1" dirty="0" smtClean="0">
                        <a:latin typeface="Cambria Math" panose="02040503050406030204" pitchFamily="18" charset="0"/>
                      </a:rPr>
                      <m:t>1</m:t>
                    </m:r>
                    <m:r>
                      <a:rPr lang="de-DE" sz="2200" i="1" dirty="0" smtClean="0">
                        <a:latin typeface="Cambria Math" panose="02040503050406030204" pitchFamily="18" charset="0"/>
                      </a:rPr>
                      <m:t>+0,2252+0,2274=</m:t>
                    </m:r>
                    <m:r>
                      <a:rPr lang="de-DE" sz="2200" b="0" i="1" dirty="0" smtClean="0">
                        <a:latin typeface="Cambria Math" panose="02040503050406030204" pitchFamily="18" charset="0"/>
                      </a:rPr>
                      <m:t>0,64725</m:t>
                    </m:r>
                  </m:oMath>
                </a14:m>
                <a:endParaRPr lang="de-DE" sz="2200" dirty="0" smtClean="0"/>
              </a:p>
              <a:p>
                <a:pPr marL="0" indent="0">
                  <a:buClrTx/>
                  <a:buSzPct val="100000"/>
                  <a:buNone/>
                </a:pPr>
                <a:r>
                  <a:rPr lang="de-DE" sz="2200" dirty="0" smtClean="0"/>
                  <a:t>Schließlich haben wir </a:t>
                </a:r>
                <a14:m>
                  <m:oMath xmlns:m="http://schemas.openxmlformats.org/officeDocument/2006/math">
                    <m:r>
                      <a:rPr lang="de-DE" sz="2200" i="1" dirty="0" smtClean="0">
                        <a:latin typeface="Cambria Math" panose="02040503050406030204" pitchFamily="18" charset="0"/>
                      </a:rPr>
                      <m:t>𝑃</m:t>
                    </m:r>
                    <m:d>
                      <m:dPr>
                        <m:ctrlPr>
                          <a:rPr lang="de-DE" sz="2200" i="1" dirty="0" smtClean="0">
                            <a:latin typeface="Cambria Math" panose="02040503050406030204" pitchFamily="18" charset="0"/>
                          </a:rPr>
                        </m:ctrlPr>
                      </m:dPr>
                      <m:e>
                        <m:r>
                          <a:rPr lang="de-DE" sz="2200" i="1" dirty="0" smtClean="0">
                            <a:latin typeface="Cambria Math" panose="02040503050406030204" pitchFamily="18" charset="0"/>
                          </a:rPr>
                          <m:t>𝑋</m:t>
                        </m:r>
                        <m:r>
                          <a:rPr lang="de-DE" sz="2200" i="1" dirty="0" smtClean="0">
                            <a:latin typeface="Cambria Math" panose="02040503050406030204" pitchFamily="18" charset="0"/>
                          </a:rPr>
                          <m:t>&gt;3</m:t>
                        </m:r>
                      </m:e>
                    </m:d>
                    <m:r>
                      <a:rPr lang="de-DE" sz="2200" i="1" dirty="0" smtClean="0">
                        <a:latin typeface="Cambria Math" panose="02040503050406030204" pitchFamily="18" charset="0"/>
                      </a:rPr>
                      <m:t>=1−</m:t>
                    </m:r>
                    <m:r>
                      <a:rPr lang="de-DE" sz="2200" i="1" dirty="0" smtClean="0">
                        <a:latin typeface="Cambria Math" panose="02040503050406030204" pitchFamily="18" charset="0"/>
                      </a:rPr>
                      <m:t>𝑃</m:t>
                    </m:r>
                    <m:d>
                      <m:dPr>
                        <m:ctrlPr>
                          <a:rPr lang="de-DE" sz="2200" i="1" dirty="0" smtClean="0">
                            <a:latin typeface="Cambria Math" panose="02040503050406030204" pitchFamily="18" charset="0"/>
                          </a:rPr>
                        </m:ctrlPr>
                      </m:dPr>
                      <m:e>
                        <m:r>
                          <a:rPr lang="de-DE" sz="2200" i="1" dirty="0" smtClean="0">
                            <a:latin typeface="Cambria Math" panose="02040503050406030204" pitchFamily="18" charset="0"/>
                          </a:rPr>
                          <m:t>𝑋</m:t>
                        </m:r>
                        <m:r>
                          <a:rPr lang="de-DE" sz="2200" i="1" dirty="0" smtClean="0">
                            <a:latin typeface="Cambria Math" panose="02040503050406030204" pitchFamily="18" charset="0"/>
                          </a:rPr>
                          <m:t>≤3</m:t>
                        </m:r>
                      </m:e>
                    </m:d>
                    <m:r>
                      <a:rPr lang="de-DE" sz="2200" b="0" i="1" dirty="0" smtClean="0">
                        <a:latin typeface="Cambria Math" panose="02040503050406030204" pitchFamily="18" charset="0"/>
                      </a:rPr>
                      <m:t>≈</m:t>
                    </m:r>
                    <m:r>
                      <a:rPr lang="de-DE" sz="2200" i="1" dirty="0" smtClean="0">
                        <a:latin typeface="Cambria Math" panose="02040503050406030204" pitchFamily="18" charset="0"/>
                      </a:rPr>
                      <m:t>1−</m:t>
                    </m:r>
                    <m:r>
                      <a:rPr lang="de-DE" sz="2200" b="0" i="1" dirty="0" smtClean="0">
                        <a:latin typeface="Cambria Math" panose="02040503050406030204" pitchFamily="18" charset="0"/>
                      </a:rPr>
                      <m:t>0,64725=0,35275</m:t>
                    </m:r>
                  </m:oMath>
                </a14:m>
                <a:endParaRPr lang="de-DE" sz="2200" dirty="0" smtClean="0"/>
              </a:p>
              <a:p>
                <a:pPr marL="0" indent="0">
                  <a:buClrTx/>
                  <a:buSzPct val="100000"/>
                  <a:buNone/>
                </a:pPr>
                <a:r>
                  <a:rPr lang="de-DE" sz="2200" b="1" dirty="0" smtClean="0"/>
                  <a:t/>
                </a:r>
                <a:br>
                  <a:rPr lang="de-DE" sz="2200" b="1" dirty="0" smtClean="0"/>
                </a:br>
                <a:r>
                  <a:rPr lang="de-DE" sz="2200" b="1" dirty="0" smtClean="0"/>
                  <a:t>Ergebnis</a:t>
                </a:r>
                <a:r>
                  <a:rPr lang="de-DE" sz="2200" b="1" dirty="0"/>
                  <a:t>: </a:t>
                </a:r>
                <a:r>
                  <a:rPr lang="de-DE" sz="2200" dirty="0" smtClean="0"/>
                  <a:t>Die </a:t>
                </a:r>
                <a:r>
                  <a:rPr lang="de-DE" sz="2200" dirty="0"/>
                  <a:t>gesuchten Wahrscheinlichkeiten sind </a:t>
                </a:r>
                <a14:m>
                  <m:oMath xmlns:m="http://schemas.openxmlformats.org/officeDocument/2006/math">
                    <m:r>
                      <a:rPr lang="de-DE" sz="2200" i="1" dirty="0">
                        <a:latin typeface="Cambria Math" panose="02040503050406030204" pitchFamily="18" charset="0"/>
                      </a:rPr>
                      <m:t>𝑃</m:t>
                    </m:r>
                    <m:d>
                      <m:dPr>
                        <m:ctrlPr>
                          <a:rPr lang="de-DE" sz="2200" i="1" dirty="0">
                            <a:latin typeface="Cambria Math" panose="02040503050406030204" pitchFamily="18" charset="0"/>
                          </a:rPr>
                        </m:ctrlPr>
                      </m:dPr>
                      <m:e>
                        <m:r>
                          <a:rPr lang="de-DE" sz="2200" i="1" dirty="0">
                            <a:latin typeface="Cambria Math" panose="02040503050406030204" pitchFamily="18" charset="0"/>
                          </a:rPr>
                          <m:t>𝐴</m:t>
                        </m:r>
                      </m:e>
                    </m:d>
                    <m:r>
                      <a:rPr lang="de-DE" sz="2200" i="1" dirty="0">
                        <a:latin typeface="Cambria Math" panose="02040503050406030204" pitchFamily="18" charset="0"/>
                      </a:rPr>
                      <m:t>=2,83%</m:t>
                    </m:r>
                  </m:oMath>
                </a14:m>
                <a:r>
                  <a:rPr lang="de-DE" sz="2200" dirty="0"/>
                  <a:t>, </a:t>
                </a:r>
                <a:r>
                  <a:rPr lang="de-DE" sz="2200" dirty="0" smtClean="0"/>
                  <a:t/>
                </a:r>
                <a:br>
                  <a:rPr lang="de-DE" sz="2200" dirty="0" smtClean="0"/>
                </a:br>
                <a14:m>
                  <m:oMath xmlns:m="http://schemas.openxmlformats.org/officeDocument/2006/math">
                    <m:r>
                      <a:rPr lang="de-DE" sz="2200" i="1" dirty="0">
                        <a:latin typeface="Cambria Math" panose="02040503050406030204" pitchFamily="18" charset="0"/>
                      </a:rPr>
                      <m:t>𝑃</m:t>
                    </m:r>
                    <m:d>
                      <m:dPr>
                        <m:ctrlPr>
                          <a:rPr lang="de-DE" sz="2200" i="1" dirty="0">
                            <a:latin typeface="Cambria Math" panose="02040503050406030204" pitchFamily="18" charset="0"/>
                          </a:rPr>
                        </m:ctrlPr>
                      </m:dPr>
                      <m:e>
                        <m:r>
                          <a:rPr lang="de-DE" sz="2200" i="1" dirty="0">
                            <a:latin typeface="Cambria Math" panose="02040503050406030204" pitchFamily="18" charset="0"/>
                          </a:rPr>
                          <m:t>𝐵</m:t>
                        </m:r>
                      </m:e>
                    </m:d>
                    <m:r>
                      <a:rPr lang="de-DE" sz="2200" i="1" dirty="0">
                        <a:latin typeface="Cambria Math" panose="02040503050406030204" pitchFamily="18" charset="0"/>
                      </a:rPr>
                      <m:t>=85%</m:t>
                    </m:r>
                  </m:oMath>
                </a14:m>
                <a:r>
                  <a:rPr lang="de-DE" sz="2200" dirty="0"/>
                  <a:t> und</a:t>
                </a:r>
                <a:r>
                  <a:rPr lang="de-DE" sz="2200" dirty="0" smtClean="0"/>
                  <a:t> </a:t>
                </a:r>
                <a14:m>
                  <m:oMath xmlns:m="http://schemas.openxmlformats.org/officeDocument/2006/math">
                    <m:r>
                      <a:rPr lang="de-DE" sz="2200" i="1" dirty="0">
                        <a:latin typeface="Cambria Math" panose="02040503050406030204" pitchFamily="18" charset="0"/>
                      </a:rPr>
                      <m:t>𝑃</m:t>
                    </m:r>
                    <m:d>
                      <m:dPr>
                        <m:ctrlPr>
                          <a:rPr lang="de-DE" sz="2200" i="1" dirty="0">
                            <a:latin typeface="Cambria Math" panose="02040503050406030204" pitchFamily="18" charset="0"/>
                          </a:rPr>
                        </m:ctrlPr>
                      </m:dPr>
                      <m:e>
                        <m:r>
                          <a:rPr lang="de-DE" sz="2200" i="1" dirty="0">
                            <a:latin typeface="Cambria Math" panose="02040503050406030204" pitchFamily="18" charset="0"/>
                          </a:rPr>
                          <m:t>𝐶</m:t>
                        </m:r>
                      </m:e>
                    </m:d>
                    <m:r>
                      <a:rPr lang="de-DE" sz="2200" i="1" dirty="0">
                        <a:latin typeface="Cambria Math" panose="02040503050406030204" pitchFamily="18" charset="0"/>
                      </a:rPr>
                      <m:t>=</m:t>
                    </m:r>
                    <m:r>
                      <a:rPr lang="de-DE" sz="2200" b="0" i="1" dirty="0" smtClean="0">
                        <a:latin typeface="Cambria Math" panose="02040503050406030204" pitchFamily="18" charset="0"/>
                      </a:rPr>
                      <m:t>35</m:t>
                    </m:r>
                    <m:r>
                      <a:rPr lang="de-DE" sz="2200" i="1" dirty="0">
                        <a:latin typeface="Cambria Math" panose="02040503050406030204" pitchFamily="18" charset="0"/>
                      </a:rPr>
                      <m:t>,</m:t>
                    </m:r>
                    <m:r>
                      <a:rPr lang="de-DE" sz="2200" b="0" i="1" dirty="0" smtClean="0">
                        <a:latin typeface="Cambria Math" panose="02040503050406030204" pitchFamily="18" charset="0"/>
                      </a:rPr>
                      <m:t>3</m:t>
                    </m:r>
                    <m:r>
                      <a:rPr lang="de-DE" sz="2200" i="1" dirty="0">
                        <a:latin typeface="Cambria Math" panose="02040503050406030204" pitchFamily="18" charset="0"/>
                      </a:rPr>
                      <m:t>%</m:t>
                    </m:r>
                  </m:oMath>
                </a14:m>
                <a:r>
                  <a:rPr lang="de-DE" sz="2200" dirty="0"/>
                  <a:t>.</a:t>
                </a:r>
              </a:p>
            </p:txBody>
          </p:sp>
        </mc:Choice>
        <mc:Fallback xmlns="">
          <p:sp>
            <p:nvSpPr>
              <p:cNvPr id="14" name="Inhaltsplatzhalter 13"/>
              <p:cNvSpPr>
                <a:spLocks noGrp="1" noRot="1" noChangeAspect="1" noMove="1" noResize="1" noEditPoints="1" noAdjustHandles="1" noChangeArrowheads="1" noChangeShapeType="1" noTextEdit="1"/>
              </p:cNvSpPr>
              <p:nvPr>
                <p:ph sz="quarter" idx="1"/>
              </p:nvPr>
            </p:nvSpPr>
            <p:spPr>
              <a:blipFill>
                <a:blip r:embed="rId2"/>
                <a:stretch>
                  <a:fillRect l="-814" t="-738" b="-246"/>
                </a:stretch>
              </a:blipFill>
            </p:spPr>
            <p:txBody>
              <a:bodyPr/>
              <a:lstStyle/>
              <a:p>
                <a:r>
                  <a:rPr lang="de-DE">
                    <a:noFill/>
                  </a:rPr>
                  <a:t> </a:t>
                </a:r>
              </a:p>
            </p:txBody>
          </p:sp>
        </mc:Fallback>
      </mc:AlternateContent>
      <p:sp>
        <p:nvSpPr>
          <p:cNvPr id="13" name="Titel 12"/>
          <p:cNvSpPr>
            <a:spLocks noGrp="1"/>
          </p:cNvSpPr>
          <p:nvPr>
            <p:ph type="title"/>
          </p:nvPr>
        </p:nvSpPr>
        <p:spPr/>
        <p:txBody>
          <a:bodyPr>
            <a:normAutofit/>
          </a:bodyPr>
          <a:lstStyle/>
          <a:p>
            <a:r>
              <a:rPr lang="de-DE" sz="4000" dirty="0" err="1"/>
              <a:t>Wahlteil</a:t>
            </a:r>
            <a:r>
              <a:rPr lang="de-DE" sz="4000" dirty="0"/>
              <a:t> </a:t>
            </a:r>
            <a:r>
              <a:rPr lang="de-DE" sz="4000" dirty="0" smtClean="0"/>
              <a:t>2020 </a:t>
            </a:r>
            <a:r>
              <a:rPr lang="de-DE" sz="4000" dirty="0"/>
              <a:t>– Aufgabe C </a:t>
            </a:r>
            <a:r>
              <a:rPr lang="de-DE" sz="4000" dirty="0" smtClean="0"/>
              <a:t>1</a:t>
            </a:r>
            <a:endParaRPr lang="de-DE" sz="4000" dirty="0"/>
          </a:p>
        </p:txBody>
      </p:sp>
      <p:cxnSp>
        <p:nvCxnSpPr>
          <p:cNvPr id="7" name="Gerader Verbinder 6"/>
          <p:cNvCxnSpPr/>
          <p:nvPr/>
        </p:nvCxnSpPr>
        <p:spPr>
          <a:xfrm>
            <a:off x="774543" y="6660157"/>
            <a:ext cx="3831608" cy="0"/>
          </a:xfrm>
          <a:prstGeom prst="line">
            <a:avLst/>
          </a:prstGeom>
          <a:ln w="25400">
            <a:solidFill>
              <a:srgbClr val="FF6600"/>
            </a:solidFill>
          </a:ln>
        </p:spPr>
        <p:style>
          <a:lnRef idx="1">
            <a:schemeClr val="accent1"/>
          </a:lnRef>
          <a:fillRef idx="0">
            <a:schemeClr val="accent1"/>
          </a:fillRef>
          <a:effectRef idx="0">
            <a:schemeClr val="accent1"/>
          </a:effectRef>
          <a:fontRef idx="minor">
            <a:schemeClr val="tx1"/>
          </a:fontRef>
        </p:style>
      </p:cxnSp>
      <p:cxnSp>
        <p:nvCxnSpPr>
          <p:cNvPr id="8" name="Gerader Verbinder 7"/>
          <p:cNvCxnSpPr/>
          <p:nvPr/>
        </p:nvCxnSpPr>
        <p:spPr>
          <a:xfrm>
            <a:off x="6532384" y="6268301"/>
            <a:ext cx="1787474" cy="0"/>
          </a:xfrm>
          <a:prstGeom prst="line">
            <a:avLst/>
          </a:prstGeom>
          <a:ln w="25400">
            <a:solidFill>
              <a:srgbClr val="FF6600"/>
            </a:solidFill>
          </a:ln>
        </p:spPr>
        <p:style>
          <a:lnRef idx="1">
            <a:schemeClr val="accent1"/>
          </a:lnRef>
          <a:fillRef idx="0">
            <a:schemeClr val="accent1"/>
          </a:fillRef>
          <a:effectRef idx="0">
            <a:schemeClr val="accent1"/>
          </a:effectRef>
          <a:fontRef idx="minor">
            <a:schemeClr val="tx1"/>
          </a:fontRef>
        </p:style>
      </p:cxnSp>
      <p:cxnSp>
        <p:nvCxnSpPr>
          <p:cNvPr id="6" name="Gerader Verbinder 5"/>
          <p:cNvCxnSpPr/>
          <p:nvPr/>
        </p:nvCxnSpPr>
        <p:spPr>
          <a:xfrm>
            <a:off x="8424688" y="5508029"/>
            <a:ext cx="1109880" cy="0"/>
          </a:xfrm>
          <a:prstGeom prst="line">
            <a:avLst/>
          </a:prstGeom>
          <a:ln w="25400">
            <a:solidFill>
              <a:srgbClr val="FF66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36441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4" name="Inhaltsplatzhalter 13"/>
              <p:cNvSpPr>
                <a:spLocks noGrp="1"/>
              </p:cNvSpPr>
              <p:nvPr>
                <p:ph sz="quarter" idx="1"/>
              </p:nvPr>
            </p:nvSpPr>
            <p:spPr/>
            <p:txBody>
              <a:bodyPr>
                <a:noAutofit/>
              </a:bodyPr>
              <a:lstStyle/>
              <a:p>
                <a:pPr marL="0" indent="0">
                  <a:buClrTx/>
                  <a:buSzPct val="100000"/>
                  <a:buNone/>
                </a:pPr>
                <a:r>
                  <a:rPr lang="de-DE" sz="2200" b="1" dirty="0" smtClean="0"/>
                  <a:t>b) Mindestanzahl Muscheln</a:t>
                </a:r>
              </a:p>
              <a:p>
                <a:pPr marL="0" indent="0">
                  <a:buClrTx/>
                  <a:buSzPct val="100000"/>
                  <a:buNone/>
                </a:pPr>
                <a:r>
                  <a:rPr lang="de-DE" sz="2200" dirty="0" smtClean="0"/>
                  <a:t>Es sei </a:t>
                </a:r>
                <a14:m>
                  <m:oMath xmlns:m="http://schemas.openxmlformats.org/officeDocument/2006/math">
                    <m:r>
                      <a:rPr lang="de-DE" sz="2200" b="0" i="1" dirty="0" smtClean="0">
                        <a:latin typeface="Cambria Math" panose="02040503050406030204" pitchFamily="18" charset="0"/>
                      </a:rPr>
                      <m:t>𝑋</m:t>
                    </m:r>
                  </m:oMath>
                </a14:m>
                <a:r>
                  <a:rPr lang="de-DE" sz="2200" dirty="0" smtClean="0"/>
                  <a:t> die binomialverteilte Zufallsvariable für die Anzahl der Perlen. </a:t>
                </a:r>
                <a:br>
                  <a:rPr lang="de-DE" sz="2200" dirty="0" smtClean="0"/>
                </a:br>
                <a:r>
                  <a:rPr lang="de-DE" sz="2200" dirty="0" smtClean="0"/>
                  <a:t>Die Wahrscheinlichkeit für mindestens eine Perle muss mindestens </a:t>
                </a:r>
                <a14:m>
                  <m:oMath xmlns:m="http://schemas.openxmlformats.org/officeDocument/2006/math">
                    <m:r>
                      <a:rPr lang="de-DE" sz="2200" i="1" dirty="0" smtClean="0">
                        <a:latin typeface="Cambria Math" panose="02040503050406030204" pitchFamily="18" charset="0"/>
                      </a:rPr>
                      <m:t>95%</m:t>
                    </m:r>
                  </m:oMath>
                </a14:m>
                <a:r>
                  <a:rPr lang="de-DE" sz="2200" dirty="0" smtClean="0"/>
                  <a:t> betragen, d.h. </a:t>
                </a:r>
                <a14:m>
                  <m:oMath xmlns:m="http://schemas.openxmlformats.org/officeDocument/2006/math">
                    <m:r>
                      <a:rPr lang="de-DE" sz="2200" i="1" dirty="0">
                        <a:latin typeface="Cambria Math" panose="02040503050406030204" pitchFamily="18" charset="0"/>
                      </a:rPr>
                      <m:t>𝑃</m:t>
                    </m:r>
                    <m:d>
                      <m:dPr>
                        <m:ctrlPr>
                          <a:rPr lang="de-DE" sz="2200" i="1" dirty="0">
                            <a:latin typeface="Cambria Math" panose="02040503050406030204" pitchFamily="18" charset="0"/>
                          </a:rPr>
                        </m:ctrlPr>
                      </m:dPr>
                      <m:e>
                        <m:r>
                          <a:rPr lang="de-DE" sz="2200" i="1" dirty="0">
                            <a:latin typeface="Cambria Math" panose="02040503050406030204" pitchFamily="18" charset="0"/>
                          </a:rPr>
                          <m:t>𝑋</m:t>
                        </m:r>
                        <m:r>
                          <a:rPr lang="de-DE" sz="2200" b="0" i="1" dirty="0" smtClean="0">
                            <a:latin typeface="Cambria Math" panose="02040503050406030204" pitchFamily="18" charset="0"/>
                          </a:rPr>
                          <m:t>≥1</m:t>
                        </m:r>
                      </m:e>
                    </m:d>
                    <m:r>
                      <a:rPr lang="de-DE" sz="2200" i="1" dirty="0">
                        <a:latin typeface="Cambria Math" panose="02040503050406030204" pitchFamily="18" charset="0"/>
                      </a:rPr>
                      <m:t>≥0,95</m:t>
                    </m:r>
                  </m:oMath>
                </a14:m>
                <a:r>
                  <a:rPr lang="de-DE" sz="2200" dirty="0" smtClean="0"/>
                  <a:t>. Mit </a:t>
                </a:r>
                <a14:m>
                  <m:oMath xmlns:m="http://schemas.openxmlformats.org/officeDocument/2006/math">
                    <m:r>
                      <a:rPr lang="de-DE" sz="2200" i="1" dirty="0" smtClean="0">
                        <a:latin typeface="Cambria Math" panose="02040503050406030204" pitchFamily="18" charset="0"/>
                      </a:rPr>
                      <m:t>𝑃</m:t>
                    </m:r>
                    <m:r>
                      <a:rPr lang="de-DE" sz="2200" i="1" dirty="0" smtClean="0">
                        <a:latin typeface="Cambria Math" panose="02040503050406030204" pitchFamily="18" charset="0"/>
                      </a:rPr>
                      <m:t>(</m:t>
                    </m:r>
                    <m:r>
                      <a:rPr lang="de-DE" sz="2200" i="1" dirty="0" smtClean="0">
                        <a:latin typeface="Cambria Math" panose="02040503050406030204" pitchFamily="18" charset="0"/>
                      </a:rPr>
                      <m:t>𝑋</m:t>
                    </m:r>
                    <m:r>
                      <a:rPr lang="de-DE" sz="2200" i="1" dirty="0" smtClean="0">
                        <a:latin typeface="Cambria Math" panose="02040503050406030204" pitchFamily="18" charset="0"/>
                      </a:rPr>
                      <m:t>≥1)=1−</m:t>
                    </m:r>
                    <m:r>
                      <a:rPr lang="de-DE" sz="2200" i="1" dirty="0" smtClean="0">
                        <a:latin typeface="Cambria Math" panose="02040503050406030204" pitchFamily="18" charset="0"/>
                      </a:rPr>
                      <m:t>𝑃</m:t>
                    </m:r>
                    <m:r>
                      <a:rPr lang="de-DE" sz="2200" i="1" dirty="0" smtClean="0">
                        <a:latin typeface="Cambria Math" panose="02040503050406030204" pitchFamily="18" charset="0"/>
                      </a:rPr>
                      <m:t>(</m:t>
                    </m:r>
                    <m:r>
                      <a:rPr lang="de-DE" sz="2200" i="1" dirty="0" smtClean="0">
                        <a:latin typeface="Cambria Math" panose="02040503050406030204" pitchFamily="18" charset="0"/>
                      </a:rPr>
                      <m:t>𝑋</m:t>
                    </m:r>
                    <m:r>
                      <a:rPr lang="de-DE" sz="2200" i="1" dirty="0" smtClean="0">
                        <a:latin typeface="Cambria Math" panose="02040503050406030204" pitchFamily="18" charset="0"/>
                      </a:rPr>
                      <m:t>=0)</m:t>
                    </m:r>
                  </m:oMath>
                </a14:m>
                <a:r>
                  <a:rPr lang="de-DE" sz="2200" dirty="0" smtClean="0"/>
                  <a:t> folgt</a:t>
                </a:r>
              </a:p>
              <a:p>
                <a:pPr marL="0" indent="0">
                  <a:buClrTx/>
                  <a:buSzPct val="100000"/>
                  <a:buNone/>
                </a:pPr>
                <a14:m>
                  <m:oMath xmlns:m="http://schemas.openxmlformats.org/officeDocument/2006/math">
                    <m:r>
                      <a:rPr lang="de-DE" sz="2200" i="1" dirty="0">
                        <a:latin typeface="Cambria Math" panose="02040503050406030204" pitchFamily="18" charset="0"/>
                      </a:rPr>
                      <m:t>1−</m:t>
                    </m:r>
                    <m:r>
                      <a:rPr lang="de-DE" sz="2200" i="1" dirty="0">
                        <a:latin typeface="Cambria Math" panose="02040503050406030204" pitchFamily="18" charset="0"/>
                      </a:rPr>
                      <m:t>𝑃</m:t>
                    </m:r>
                    <m:r>
                      <a:rPr lang="de-DE" sz="2200" i="1" dirty="0">
                        <a:latin typeface="Cambria Math" panose="02040503050406030204" pitchFamily="18" charset="0"/>
                      </a:rPr>
                      <m:t>(</m:t>
                    </m:r>
                    <m:r>
                      <a:rPr lang="de-DE" sz="2200" i="1" dirty="0">
                        <a:latin typeface="Cambria Math" panose="02040503050406030204" pitchFamily="18" charset="0"/>
                      </a:rPr>
                      <m:t>𝑋</m:t>
                    </m:r>
                    <m:r>
                      <a:rPr lang="de-DE" sz="2200" i="1" dirty="0">
                        <a:latin typeface="Cambria Math" panose="02040503050406030204" pitchFamily="18" charset="0"/>
                      </a:rPr>
                      <m:t>=0)≥0,95</m:t>
                    </m:r>
                  </m:oMath>
                </a14:m>
                <a:r>
                  <a:rPr lang="de-DE" sz="2200" dirty="0" smtClean="0"/>
                  <a:t> 	|</a:t>
                </a:r>
                <a14:m>
                  <m:oMath xmlns:m="http://schemas.openxmlformats.org/officeDocument/2006/math">
                    <m:r>
                      <a:rPr lang="de-DE" sz="2200" i="1" dirty="0" smtClean="0">
                        <a:latin typeface="Cambria Math" panose="02040503050406030204" pitchFamily="18" charset="0"/>
                      </a:rPr>
                      <m:t>−1</m:t>
                    </m:r>
                  </m:oMath>
                </a14:m>
                <a:endParaRPr lang="de-DE" sz="2200" dirty="0" smtClean="0"/>
              </a:p>
              <a:p>
                <a:pPr marL="0" indent="0">
                  <a:buClrTx/>
                  <a:buSzPct val="100000"/>
                  <a:buNone/>
                </a:pPr>
                <a14:m>
                  <m:oMath xmlns:m="http://schemas.openxmlformats.org/officeDocument/2006/math">
                    <m:r>
                      <a:rPr lang="de-DE" sz="2200" i="1" dirty="0">
                        <a:latin typeface="Cambria Math" panose="02040503050406030204" pitchFamily="18" charset="0"/>
                      </a:rPr>
                      <m:t>−</m:t>
                    </m:r>
                    <m:r>
                      <a:rPr lang="de-DE" sz="2200" i="1" dirty="0">
                        <a:latin typeface="Cambria Math" panose="02040503050406030204" pitchFamily="18" charset="0"/>
                      </a:rPr>
                      <m:t>𝑃</m:t>
                    </m:r>
                    <m:d>
                      <m:dPr>
                        <m:ctrlPr>
                          <a:rPr lang="de-DE" sz="2200" i="1" dirty="0">
                            <a:latin typeface="Cambria Math" panose="02040503050406030204" pitchFamily="18" charset="0"/>
                          </a:rPr>
                        </m:ctrlPr>
                      </m:dPr>
                      <m:e>
                        <m:r>
                          <a:rPr lang="de-DE" sz="2200" i="1" dirty="0">
                            <a:latin typeface="Cambria Math" panose="02040503050406030204" pitchFamily="18" charset="0"/>
                          </a:rPr>
                          <m:t>𝑋</m:t>
                        </m:r>
                        <m:r>
                          <a:rPr lang="de-DE" sz="2200" i="1" dirty="0">
                            <a:latin typeface="Cambria Math" panose="02040503050406030204" pitchFamily="18" charset="0"/>
                          </a:rPr>
                          <m:t>=0</m:t>
                        </m:r>
                      </m:e>
                    </m:d>
                    <m:r>
                      <a:rPr lang="de-DE" sz="2200" i="1" dirty="0">
                        <a:latin typeface="Cambria Math" panose="02040503050406030204" pitchFamily="18" charset="0"/>
                      </a:rPr>
                      <m:t>≥</m:t>
                    </m:r>
                    <m:r>
                      <a:rPr lang="de-DE" sz="2200" b="0" i="1" dirty="0" smtClean="0">
                        <a:latin typeface="Cambria Math" panose="02040503050406030204" pitchFamily="18" charset="0"/>
                      </a:rPr>
                      <m:t>−0,05</m:t>
                    </m:r>
                  </m:oMath>
                </a14:m>
                <a:r>
                  <a:rPr lang="de-DE" sz="2200" dirty="0"/>
                  <a:t> </a:t>
                </a:r>
                <a:r>
                  <a:rPr lang="de-DE" sz="2200" dirty="0" smtClean="0"/>
                  <a:t>	|</a:t>
                </a:r>
                <a14:m>
                  <m:oMath xmlns:m="http://schemas.openxmlformats.org/officeDocument/2006/math">
                    <m:r>
                      <a:rPr lang="de-DE" sz="2200" b="0" i="1" dirty="0" smtClean="0">
                        <a:latin typeface="Cambria Math" panose="02040503050406030204" pitchFamily="18" charset="0"/>
                      </a:rPr>
                      <m:t>⋅</m:t>
                    </m:r>
                    <m:d>
                      <m:dPr>
                        <m:ctrlPr>
                          <a:rPr lang="de-DE" sz="2200" b="0" i="1" dirty="0" smtClean="0">
                            <a:latin typeface="Cambria Math" panose="02040503050406030204" pitchFamily="18" charset="0"/>
                          </a:rPr>
                        </m:ctrlPr>
                      </m:dPr>
                      <m:e>
                        <m:r>
                          <a:rPr lang="de-DE" sz="2200" i="1" dirty="0">
                            <a:latin typeface="Cambria Math" panose="02040503050406030204" pitchFamily="18" charset="0"/>
                          </a:rPr>
                          <m:t>−1</m:t>
                        </m:r>
                      </m:e>
                    </m:d>
                  </m:oMath>
                </a14:m>
                <a:endParaRPr lang="de-DE" sz="2200" dirty="0" smtClean="0"/>
              </a:p>
              <a:p>
                <a:pPr marL="0" indent="0">
                  <a:buClrTx/>
                  <a:buSzPct val="100000"/>
                  <a:buNone/>
                </a:pPr>
                <a14:m>
                  <m:oMath xmlns:m="http://schemas.openxmlformats.org/officeDocument/2006/math">
                    <m:r>
                      <a:rPr lang="de-DE" sz="2200" i="1" dirty="0">
                        <a:latin typeface="Cambria Math" panose="02040503050406030204" pitchFamily="18" charset="0"/>
                      </a:rPr>
                      <m:t>𝑃</m:t>
                    </m:r>
                    <m:d>
                      <m:dPr>
                        <m:ctrlPr>
                          <a:rPr lang="de-DE" sz="2200" i="1" dirty="0">
                            <a:latin typeface="Cambria Math" panose="02040503050406030204" pitchFamily="18" charset="0"/>
                          </a:rPr>
                        </m:ctrlPr>
                      </m:dPr>
                      <m:e>
                        <m:r>
                          <a:rPr lang="de-DE" sz="2200" i="1" dirty="0">
                            <a:latin typeface="Cambria Math" panose="02040503050406030204" pitchFamily="18" charset="0"/>
                          </a:rPr>
                          <m:t>𝑋</m:t>
                        </m:r>
                        <m:r>
                          <a:rPr lang="de-DE" sz="2200" i="1" dirty="0">
                            <a:latin typeface="Cambria Math" panose="02040503050406030204" pitchFamily="18" charset="0"/>
                          </a:rPr>
                          <m:t>=0</m:t>
                        </m:r>
                      </m:e>
                    </m:d>
                    <m:r>
                      <a:rPr lang="de-DE" sz="2200" b="0" i="1" dirty="0" smtClean="0">
                        <a:latin typeface="Cambria Math" panose="02040503050406030204" pitchFamily="18" charset="0"/>
                      </a:rPr>
                      <m:t>≤</m:t>
                    </m:r>
                    <m:r>
                      <a:rPr lang="de-DE" sz="2200" i="1" dirty="0">
                        <a:latin typeface="Cambria Math" panose="02040503050406030204" pitchFamily="18" charset="0"/>
                      </a:rPr>
                      <m:t>0,05</m:t>
                    </m:r>
                  </m:oMath>
                </a14:m>
                <a:r>
                  <a:rPr lang="de-DE" sz="2200" dirty="0" smtClean="0"/>
                  <a:t> </a:t>
                </a:r>
                <a:endParaRPr lang="de-DE" sz="2200" dirty="0"/>
              </a:p>
              <a:p>
                <a:pPr marL="0" indent="0">
                  <a:buClrTx/>
                  <a:buSzPct val="100000"/>
                  <a:buNone/>
                </a:pPr>
                <a:r>
                  <a:rPr lang="de-DE" sz="2200" dirty="0" smtClean="0"/>
                  <a:t>Gemäß der Formel für die Binomialverteilung gilt:</a:t>
                </a:r>
              </a:p>
              <a:p>
                <a:pPr marL="0" indent="0">
                  <a:buClrTx/>
                  <a:buSzPct val="100000"/>
                  <a:buNone/>
                </a:pPr>
                <a14:m>
                  <m:oMath xmlns:m="http://schemas.openxmlformats.org/officeDocument/2006/math">
                    <m:r>
                      <a:rPr lang="de-DE" sz="2200" i="1" dirty="0">
                        <a:latin typeface="Cambria Math" panose="02040503050406030204" pitchFamily="18" charset="0"/>
                      </a:rPr>
                      <m:t>𝑃</m:t>
                    </m:r>
                    <m:d>
                      <m:dPr>
                        <m:ctrlPr>
                          <a:rPr lang="de-DE" sz="2200" i="1" dirty="0">
                            <a:latin typeface="Cambria Math" panose="02040503050406030204" pitchFamily="18" charset="0"/>
                          </a:rPr>
                        </m:ctrlPr>
                      </m:dPr>
                      <m:e>
                        <m:r>
                          <a:rPr lang="de-DE" sz="2200" i="1" dirty="0">
                            <a:latin typeface="Cambria Math" panose="02040503050406030204" pitchFamily="18" charset="0"/>
                          </a:rPr>
                          <m:t>𝑋</m:t>
                        </m:r>
                        <m:r>
                          <a:rPr lang="de-DE" sz="2200" i="1" dirty="0">
                            <a:latin typeface="Cambria Math" panose="02040503050406030204" pitchFamily="18" charset="0"/>
                          </a:rPr>
                          <m:t>=0</m:t>
                        </m:r>
                      </m:e>
                    </m:d>
                    <m:r>
                      <a:rPr lang="de-DE" sz="2200" b="0" i="1" dirty="0" smtClean="0">
                        <a:latin typeface="Cambria Math" panose="02040503050406030204" pitchFamily="18" charset="0"/>
                      </a:rPr>
                      <m:t>=</m:t>
                    </m:r>
                    <m:d>
                      <m:dPr>
                        <m:ctrlPr>
                          <a:rPr lang="de-DE" sz="2200" b="0" i="1" dirty="0" smtClean="0">
                            <a:latin typeface="Cambria Math" panose="02040503050406030204" pitchFamily="18" charset="0"/>
                          </a:rPr>
                        </m:ctrlPr>
                      </m:dPr>
                      <m:e>
                        <m:eqArr>
                          <m:eqArrPr>
                            <m:ctrlPr>
                              <a:rPr lang="de-DE" sz="2200" b="0" i="1" dirty="0" smtClean="0">
                                <a:latin typeface="Cambria Math" panose="02040503050406030204" pitchFamily="18" charset="0"/>
                              </a:rPr>
                            </m:ctrlPr>
                          </m:eqArrPr>
                          <m:e>
                            <m:r>
                              <a:rPr lang="de-DE" sz="2200" b="0" i="1" dirty="0" smtClean="0">
                                <a:latin typeface="Cambria Math" panose="02040503050406030204" pitchFamily="18" charset="0"/>
                              </a:rPr>
                              <m:t>𝑛</m:t>
                            </m:r>
                          </m:e>
                          <m:e>
                            <m:r>
                              <a:rPr lang="de-DE" sz="2200" b="0" i="1" dirty="0" smtClean="0">
                                <a:latin typeface="Cambria Math" panose="02040503050406030204" pitchFamily="18" charset="0"/>
                              </a:rPr>
                              <m:t>0</m:t>
                            </m:r>
                          </m:e>
                        </m:eqArr>
                      </m:e>
                    </m:d>
                    <m:r>
                      <a:rPr lang="de-DE" sz="2200" b="0" i="1" dirty="0" smtClean="0">
                        <a:latin typeface="Cambria Math" panose="02040503050406030204" pitchFamily="18" charset="0"/>
                      </a:rPr>
                      <m:t>⋅</m:t>
                    </m:r>
                    <m:sSup>
                      <m:sSupPr>
                        <m:ctrlPr>
                          <a:rPr lang="de-DE" sz="2200" b="0" i="1" dirty="0" smtClean="0">
                            <a:latin typeface="Cambria Math" panose="02040503050406030204" pitchFamily="18" charset="0"/>
                          </a:rPr>
                        </m:ctrlPr>
                      </m:sSupPr>
                      <m:e>
                        <m:r>
                          <a:rPr lang="de-DE" sz="2200" b="0" i="1" dirty="0" smtClean="0">
                            <a:latin typeface="Cambria Math" panose="02040503050406030204" pitchFamily="18" charset="0"/>
                          </a:rPr>
                          <m:t>0,3</m:t>
                        </m:r>
                      </m:e>
                      <m:sup>
                        <m:r>
                          <a:rPr lang="de-DE" sz="2200" b="0" i="1" dirty="0" smtClean="0">
                            <a:latin typeface="Cambria Math" panose="02040503050406030204" pitchFamily="18" charset="0"/>
                          </a:rPr>
                          <m:t>0</m:t>
                        </m:r>
                      </m:sup>
                    </m:sSup>
                    <m:r>
                      <a:rPr lang="de-DE" sz="2200" b="0" i="1" dirty="0" smtClean="0">
                        <a:latin typeface="Cambria Math" panose="02040503050406030204" pitchFamily="18" charset="0"/>
                      </a:rPr>
                      <m:t>⋅</m:t>
                    </m:r>
                    <m:sSup>
                      <m:sSupPr>
                        <m:ctrlPr>
                          <a:rPr lang="de-DE" sz="2200" b="0" i="1" dirty="0" smtClean="0">
                            <a:latin typeface="Cambria Math" panose="02040503050406030204" pitchFamily="18" charset="0"/>
                          </a:rPr>
                        </m:ctrlPr>
                      </m:sSupPr>
                      <m:e>
                        <m:r>
                          <a:rPr lang="de-DE" sz="2200" b="0" i="1" dirty="0" smtClean="0">
                            <a:latin typeface="Cambria Math" panose="02040503050406030204" pitchFamily="18" charset="0"/>
                          </a:rPr>
                          <m:t>0,7</m:t>
                        </m:r>
                      </m:e>
                      <m:sup>
                        <m:r>
                          <a:rPr lang="de-DE" sz="2200" b="0" i="1" dirty="0" smtClean="0">
                            <a:latin typeface="Cambria Math" panose="02040503050406030204" pitchFamily="18" charset="0"/>
                          </a:rPr>
                          <m:t>𝑛</m:t>
                        </m:r>
                      </m:sup>
                    </m:sSup>
                    <m:r>
                      <a:rPr lang="de-DE" sz="2200" b="0" i="1" dirty="0" smtClean="0">
                        <a:latin typeface="Cambria Math" panose="02040503050406030204" pitchFamily="18" charset="0"/>
                      </a:rPr>
                      <m:t>=</m:t>
                    </m:r>
                    <m:sSup>
                      <m:sSupPr>
                        <m:ctrlPr>
                          <a:rPr lang="de-DE" sz="2200" b="0" i="1" dirty="0" smtClean="0">
                            <a:latin typeface="Cambria Math" panose="02040503050406030204" pitchFamily="18" charset="0"/>
                          </a:rPr>
                        </m:ctrlPr>
                      </m:sSupPr>
                      <m:e>
                        <m:r>
                          <a:rPr lang="de-DE" sz="2200" b="0" i="1" dirty="0" smtClean="0">
                            <a:latin typeface="Cambria Math" panose="02040503050406030204" pitchFamily="18" charset="0"/>
                          </a:rPr>
                          <m:t>0,7</m:t>
                        </m:r>
                      </m:e>
                      <m:sup>
                        <m:r>
                          <a:rPr lang="de-DE" sz="2200" b="0" i="1" dirty="0" smtClean="0">
                            <a:latin typeface="Cambria Math" panose="02040503050406030204" pitchFamily="18" charset="0"/>
                          </a:rPr>
                          <m:t>𝑛</m:t>
                        </m:r>
                      </m:sup>
                    </m:sSup>
                  </m:oMath>
                </a14:m>
                <a:r>
                  <a:rPr lang="de-DE" sz="2200" dirty="0" smtClean="0"/>
                  <a:t> </a:t>
                </a:r>
              </a:p>
              <a:p>
                <a:pPr marL="0" indent="0">
                  <a:buClrTx/>
                  <a:buSzPct val="100000"/>
                  <a:buNone/>
                </a:pPr>
                <a:r>
                  <a:rPr lang="de-DE" sz="2200" dirty="0" smtClean="0"/>
                  <a:t>Somit haben wir </a:t>
                </a:r>
                <a14:m>
                  <m:oMath xmlns:m="http://schemas.openxmlformats.org/officeDocument/2006/math">
                    <m:sSup>
                      <m:sSupPr>
                        <m:ctrlPr>
                          <a:rPr lang="de-DE" sz="2200" i="1" dirty="0">
                            <a:latin typeface="Cambria Math" panose="02040503050406030204" pitchFamily="18" charset="0"/>
                          </a:rPr>
                        </m:ctrlPr>
                      </m:sSupPr>
                      <m:e>
                        <m:r>
                          <a:rPr lang="de-DE" sz="2200" i="1" dirty="0">
                            <a:latin typeface="Cambria Math" panose="02040503050406030204" pitchFamily="18" charset="0"/>
                          </a:rPr>
                          <m:t>0,7</m:t>
                        </m:r>
                      </m:e>
                      <m:sup>
                        <m:r>
                          <a:rPr lang="de-DE" sz="2200" i="1" dirty="0">
                            <a:latin typeface="Cambria Math" panose="02040503050406030204" pitchFamily="18" charset="0"/>
                          </a:rPr>
                          <m:t>𝑛</m:t>
                        </m:r>
                      </m:sup>
                    </m:sSup>
                    <m:r>
                      <a:rPr lang="de-DE" sz="2200" b="0" i="1" dirty="0" smtClean="0">
                        <a:latin typeface="Cambria Math" panose="02040503050406030204" pitchFamily="18" charset="0"/>
                      </a:rPr>
                      <m:t>≤0,05</m:t>
                    </m:r>
                  </m:oMath>
                </a14:m>
                <a:r>
                  <a:rPr lang="de-DE" sz="2200" dirty="0" smtClean="0"/>
                  <a:t>. </a:t>
                </a:r>
                <a:endParaRPr lang="de-DE" sz="2200" dirty="0"/>
              </a:p>
            </p:txBody>
          </p:sp>
        </mc:Choice>
        <mc:Fallback xmlns="">
          <p:sp>
            <p:nvSpPr>
              <p:cNvPr id="14" name="Inhaltsplatzhalter 13"/>
              <p:cNvSpPr>
                <a:spLocks noGrp="1" noRot="1" noChangeAspect="1" noMove="1" noResize="1" noEditPoints="1" noAdjustHandles="1" noChangeArrowheads="1" noChangeShapeType="1" noTextEdit="1"/>
              </p:cNvSpPr>
              <p:nvPr>
                <p:ph sz="quarter" idx="1"/>
              </p:nvPr>
            </p:nvSpPr>
            <p:spPr>
              <a:blipFill>
                <a:blip r:embed="rId2"/>
                <a:stretch>
                  <a:fillRect l="-814" t="-738"/>
                </a:stretch>
              </a:blipFill>
            </p:spPr>
            <p:txBody>
              <a:bodyPr/>
              <a:lstStyle/>
              <a:p>
                <a:r>
                  <a:rPr lang="de-DE">
                    <a:noFill/>
                  </a:rPr>
                  <a:t> </a:t>
                </a:r>
              </a:p>
            </p:txBody>
          </p:sp>
        </mc:Fallback>
      </mc:AlternateContent>
      <p:sp>
        <p:nvSpPr>
          <p:cNvPr id="13" name="Titel 12"/>
          <p:cNvSpPr>
            <a:spLocks noGrp="1"/>
          </p:cNvSpPr>
          <p:nvPr>
            <p:ph type="title"/>
          </p:nvPr>
        </p:nvSpPr>
        <p:spPr/>
        <p:txBody>
          <a:bodyPr>
            <a:normAutofit/>
          </a:bodyPr>
          <a:lstStyle/>
          <a:p>
            <a:r>
              <a:rPr lang="de-DE" sz="4000" dirty="0" err="1"/>
              <a:t>Wahlteil</a:t>
            </a:r>
            <a:r>
              <a:rPr lang="de-DE" sz="4000" dirty="0"/>
              <a:t> </a:t>
            </a:r>
            <a:r>
              <a:rPr lang="de-DE" sz="4000" dirty="0" smtClean="0"/>
              <a:t>2020 </a:t>
            </a:r>
            <a:r>
              <a:rPr lang="de-DE" sz="4000" dirty="0"/>
              <a:t>– Aufgabe C </a:t>
            </a:r>
            <a:r>
              <a:rPr lang="de-DE" sz="4000" dirty="0" smtClean="0"/>
              <a:t>1</a:t>
            </a:r>
            <a:endParaRPr lang="de-DE" sz="4000" dirty="0"/>
          </a:p>
        </p:txBody>
      </p:sp>
    </p:spTree>
    <p:extLst>
      <p:ext uri="{BB962C8B-B14F-4D97-AF65-F5344CB8AC3E}">
        <p14:creationId xmlns:p14="http://schemas.microsoft.com/office/powerpoint/2010/main" val="29337947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alathea">
  <a:themeElements>
    <a:clrScheme name="Benutzerdefiniert 1">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0000FF"/>
      </a:hlink>
      <a:folHlink>
        <a:srgbClr val="7030A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athea">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0</TotalTime>
  <Words>1976</Words>
  <Application>Microsoft Office PowerPoint</Application>
  <PresentationFormat>Benutzerdefiniert</PresentationFormat>
  <Paragraphs>90</Paragraphs>
  <Slides>14</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14</vt:i4>
      </vt:variant>
    </vt:vector>
  </HeadingPairs>
  <TitlesOfParts>
    <vt:vector size="20" baseType="lpstr">
      <vt:lpstr>Calibri</vt:lpstr>
      <vt:lpstr>Cambria Math</vt:lpstr>
      <vt:lpstr>Tw Cen MT Condensed</vt:lpstr>
      <vt:lpstr>Wingdings</vt:lpstr>
      <vt:lpstr>Wingdings 2</vt:lpstr>
      <vt:lpstr>Galathea</vt:lpstr>
      <vt:lpstr>PowerPoint-Präsentation</vt:lpstr>
      <vt:lpstr>Wahlteil 2020 – Aufgabe C 1</vt:lpstr>
      <vt:lpstr>Wahlteil 2020 – Aufgabe C 1</vt:lpstr>
      <vt:lpstr>Wahlteil 2020 – Aufgabe C 1</vt:lpstr>
      <vt:lpstr>Wahlteil 2020 – Aufgabe C 1</vt:lpstr>
      <vt:lpstr>Wahlteil 2020 – Aufgabe C 1</vt:lpstr>
      <vt:lpstr>Wahlteil 2020 – Aufgabe C 1</vt:lpstr>
      <vt:lpstr>Wahlteil 2020 – Aufgabe C 1</vt:lpstr>
      <vt:lpstr>Wahlteil 2020 – Aufgabe C 1</vt:lpstr>
      <vt:lpstr>Wahlteil 2020 – Aufgabe C 1</vt:lpstr>
      <vt:lpstr>Wahlteil 2020 – Aufgabe C 1</vt:lpstr>
      <vt:lpstr>Wahlteil 2020 – Aufgabe C 1</vt:lpstr>
      <vt:lpstr>Wahlteil 2020 – Aufgabe C 1</vt:lpstr>
      <vt:lpstr>Wahlteil 2020 – Aufgabe C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Klaus Messner</dc:creator>
  <cp:lastModifiedBy>Klaus Messner</cp:lastModifiedBy>
  <cp:revision>301</cp:revision>
  <dcterms:modified xsi:type="dcterms:W3CDTF">2020-12-24T15:12:29Z</dcterms:modified>
</cp:coreProperties>
</file>