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7" r:id="rId1"/>
  </p:sldMasterIdLst>
  <p:notesMasterIdLst>
    <p:notesMasterId r:id="rId15"/>
  </p:notesMasterIdLst>
  <p:sldIdLst>
    <p:sldId id="256" r:id="rId2"/>
    <p:sldId id="258" r:id="rId3"/>
    <p:sldId id="259" r:id="rId4"/>
    <p:sldId id="272" r:id="rId5"/>
    <p:sldId id="273" r:id="rId6"/>
    <p:sldId id="274" r:id="rId7"/>
    <p:sldId id="275" r:id="rId8"/>
    <p:sldId id="276" r:id="rId9"/>
    <p:sldId id="277" r:id="rId10"/>
    <p:sldId id="278" r:id="rId11"/>
    <p:sldId id="279" r:id="rId12"/>
    <p:sldId id="280" r:id="rId13"/>
    <p:sldId id="281" r:id="rId14"/>
  </p:sldIdLst>
  <p:sldSz cx="10080625" cy="7559675"/>
  <p:notesSz cx="7559675" cy="10691813"/>
  <p:defaultTextStyle>
    <a:defPPr>
      <a:defRPr lang="de-DE"/>
    </a:defPPr>
    <a:lvl1pPr marL="0" algn="l" defTabSz="914305" rtl="0" eaLnBrk="1" latinLnBrk="0" hangingPunct="1">
      <a:defRPr sz="1800" kern="1200">
        <a:solidFill>
          <a:schemeClr val="tx1"/>
        </a:solidFill>
        <a:latin typeface="+mn-lt"/>
        <a:ea typeface="+mn-ea"/>
        <a:cs typeface="+mn-cs"/>
      </a:defRPr>
    </a:lvl1pPr>
    <a:lvl2pPr marL="457152"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7"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6"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1" algn="l" defTabSz="91430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1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62" autoAdjust="0"/>
  </p:normalViewPr>
  <p:slideViewPr>
    <p:cSldViewPr>
      <p:cViewPr varScale="1">
        <p:scale>
          <a:sx n="61" d="100"/>
          <a:sy n="61" d="100"/>
        </p:scale>
        <p:origin x="594" y="78"/>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276600" cy="5349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4281488" y="0"/>
            <a:ext cx="3276600" cy="534988"/>
          </a:xfrm>
          <a:prstGeom prst="rect">
            <a:avLst/>
          </a:prstGeom>
        </p:spPr>
        <p:txBody>
          <a:bodyPr vert="horz" lIns="91440" tIns="45720" rIns="91440" bIns="45720" rtlCol="0"/>
          <a:lstStyle>
            <a:lvl1pPr algn="r">
              <a:defRPr sz="1200"/>
            </a:lvl1pPr>
          </a:lstStyle>
          <a:p>
            <a:fld id="{DED8B071-2D22-4D06-877C-25E74B38C3CC}" type="datetimeFigureOut">
              <a:rPr lang="de-DE" smtClean="0"/>
              <a:t>27.12.2020</a:t>
            </a:fld>
            <a:endParaRPr lang="de-DE"/>
          </a:p>
        </p:txBody>
      </p:sp>
      <p:sp>
        <p:nvSpPr>
          <p:cNvPr id="4" name="Folienbildplatzhalter 3"/>
          <p:cNvSpPr>
            <a:spLocks noGrp="1" noRot="1" noChangeAspect="1"/>
          </p:cNvSpPr>
          <p:nvPr>
            <p:ph type="sldImg" idx="2"/>
          </p:nvPr>
        </p:nvSpPr>
        <p:spPr>
          <a:xfrm>
            <a:off x="1106488" y="801688"/>
            <a:ext cx="5346700" cy="40100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755650" y="5078413"/>
            <a:ext cx="6048375" cy="4811712"/>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10155238"/>
            <a:ext cx="3276600" cy="5349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4281488" y="10155238"/>
            <a:ext cx="3276600" cy="534987"/>
          </a:xfrm>
          <a:prstGeom prst="rect">
            <a:avLst/>
          </a:prstGeom>
        </p:spPr>
        <p:txBody>
          <a:bodyPr vert="horz" lIns="91440" tIns="45720" rIns="91440" bIns="45720" rtlCol="0" anchor="b"/>
          <a:lstStyle>
            <a:lvl1pPr algn="r">
              <a:defRPr sz="1200"/>
            </a:lvl1pPr>
          </a:lstStyle>
          <a:p>
            <a:fld id="{D8247928-C5BF-4DBD-8378-9BAFE820D397}" type="slidenum">
              <a:rPr lang="de-DE" smtClean="0"/>
              <a:t>‹Nr.›</a:t>
            </a:fld>
            <a:endParaRPr lang="de-DE"/>
          </a:p>
        </p:txBody>
      </p:sp>
    </p:spTree>
    <p:extLst>
      <p:ext uri="{BB962C8B-B14F-4D97-AF65-F5344CB8AC3E}">
        <p14:creationId xmlns:p14="http://schemas.microsoft.com/office/powerpoint/2010/main" val="107904317"/>
      </p:ext>
    </p:extLst>
  </p:cSld>
  <p:clrMap bg1="lt1" tx1="dk1" bg2="lt2" tx2="dk2" accent1="accent1" accent2="accent2" accent3="accent3" accent4="accent4" accent5="accent5" accent6="accent6" hlink="hlink" folHlink="folHlink"/>
  <p:notesStyle>
    <a:lvl1pPr marL="0" algn="l" defTabSz="914305" rtl="0" eaLnBrk="1" latinLnBrk="0" hangingPunct="1">
      <a:defRPr sz="1200" kern="1200">
        <a:solidFill>
          <a:schemeClr val="tx1"/>
        </a:solidFill>
        <a:latin typeface="+mn-lt"/>
        <a:ea typeface="+mn-ea"/>
        <a:cs typeface="+mn-cs"/>
      </a:defRPr>
    </a:lvl1pPr>
    <a:lvl2pPr marL="457152" algn="l" defTabSz="914305" rtl="0" eaLnBrk="1" latinLnBrk="0" hangingPunct="1">
      <a:defRPr sz="1200" kern="1200">
        <a:solidFill>
          <a:schemeClr val="tx1"/>
        </a:solidFill>
        <a:latin typeface="+mn-lt"/>
        <a:ea typeface="+mn-ea"/>
        <a:cs typeface="+mn-cs"/>
      </a:defRPr>
    </a:lvl2pPr>
    <a:lvl3pPr marL="914305" algn="l" defTabSz="914305" rtl="0" eaLnBrk="1" latinLnBrk="0" hangingPunct="1">
      <a:defRPr sz="1200" kern="1200">
        <a:solidFill>
          <a:schemeClr val="tx1"/>
        </a:solidFill>
        <a:latin typeface="+mn-lt"/>
        <a:ea typeface="+mn-ea"/>
        <a:cs typeface="+mn-cs"/>
      </a:defRPr>
    </a:lvl3pPr>
    <a:lvl4pPr marL="1371457" algn="l" defTabSz="914305" rtl="0" eaLnBrk="1" latinLnBrk="0" hangingPunct="1">
      <a:defRPr sz="1200" kern="1200">
        <a:solidFill>
          <a:schemeClr val="tx1"/>
        </a:solidFill>
        <a:latin typeface="+mn-lt"/>
        <a:ea typeface="+mn-ea"/>
        <a:cs typeface="+mn-cs"/>
      </a:defRPr>
    </a:lvl4pPr>
    <a:lvl5pPr marL="1828610" algn="l" defTabSz="914305" rtl="0" eaLnBrk="1" latinLnBrk="0" hangingPunct="1">
      <a:defRPr sz="1200" kern="1200">
        <a:solidFill>
          <a:schemeClr val="tx1"/>
        </a:solidFill>
        <a:latin typeface="+mn-lt"/>
        <a:ea typeface="+mn-ea"/>
        <a:cs typeface="+mn-cs"/>
      </a:defRPr>
    </a:lvl5pPr>
    <a:lvl6pPr marL="2285763" algn="l" defTabSz="914305" rtl="0" eaLnBrk="1" latinLnBrk="0" hangingPunct="1">
      <a:defRPr sz="1200" kern="1200">
        <a:solidFill>
          <a:schemeClr val="tx1"/>
        </a:solidFill>
        <a:latin typeface="+mn-lt"/>
        <a:ea typeface="+mn-ea"/>
        <a:cs typeface="+mn-cs"/>
      </a:defRPr>
    </a:lvl6pPr>
    <a:lvl7pPr marL="2742916" algn="l" defTabSz="914305" rtl="0" eaLnBrk="1" latinLnBrk="0" hangingPunct="1">
      <a:defRPr sz="1200" kern="1200">
        <a:solidFill>
          <a:schemeClr val="tx1"/>
        </a:solidFill>
        <a:latin typeface="+mn-lt"/>
        <a:ea typeface="+mn-ea"/>
        <a:cs typeface="+mn-cs"/>
      </a:defRPr>
    </a:lvl7pPr>
    <a:lvl8pPr marL="3200068" algn="l" defTabSz="914305" rtl="0" eaLnBrk="1" latinLnBrk="0" hangingPunct="1">
      <a:defRPr sz="1200" kern="1200">
        <a:solidFill>
          <a:schemeClr val="tx1"/>
        </a:solidFill>
        <a:latin typeface="+mn-lt"/>
        <a:ea typeface="+mn-ea"/>
        <a:cs typeface="+mn-cs"/>
      </a:defRPr>
    </a:lvl8pPr>
    <a:lvl9pPr marL="3657221" algn="l" defTabSz="91430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7" name="Rechteck 6"/>
          <p:cNvSpPr/>
          <p:nvPr/>
        </p:nvSpPr>
        <p:spPr bwMode="white">
          <a:xfrm>
            <a:off x="0" y="6581957"/>
            <a:ext cx="10080625" cy="97771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10" name="Rechteck 9"/>
          <p:cNvSpPr/>
          <p:nvPr/>
        </p:nvSpPr>
        <p:spPr>
          <a:xfrm>
            <a:off x="-10081" y="6672673"/>
            <a:ext cx="2479834" cy="78620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11" name="Rechteck 10"/>
          <p:cNvSpPr/>
          <p:nvPr/>
        </p:nvSpPr>
        <p:spPr>
          <a:xfrm>
            <a:off x="2600801" y="6662594"/>
            <a:ext cx="7479824" cy="78620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8" name="Titel 7"/>
          <p:cNvSpPr>
            <a:spLocks noGrp="1"/>
          </p:cNvSpPr>
          <p:nvPr>
            <p:ph type="ctrTitle"/>
          </p:nvPr>
        </p:nvSpPr>
        <p:spPr>
          <a:xfrm>
            <a:off x="2604161" y="4451809"/>
            <a:ext cx="7140443" cy="2015913"/>
          </a:xfrm>
        </p:spPr>
        <p:txBody>
          <a:bodyPr anchor="b"/>
          <a:lstStyle>
            <a:lvl1pPr>
              <a:defRPr cap="all" baseline="0"/>
            </a:lvl1pPr>
          </a:lstStyle>
          <a:p>
            <a:r>
              <a:rPr kumimoji="0" lang="de-DE"/>
              <a:t>Titelmasterformat durch Klicken bearbeiten</a:t>
            </a:r>
            <a:endParaRPr kumimoji="0" lang="en-US"/>
          </a:p>
        </p:txBody>
      </p:sp>
      <p:sp>
        <p:nvSpPr>
          <p:cNvPr id="9" name="Untertitel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kumimoji="0" lang="de-DE"/>
              <a:t>Formatvorlage des Untertitelmasters durch Klicken bearbeiten</a:t>
            </a:r>
            <a:endParaRPr kumimoji="0" lang="en-US"/>
          </a:p>
        </p:txBody>
      </p:sp>
      <p:sp>
        <p:nvSpPr>
          <p:cNvPr id="28" name="Datumsplatzhalter 27"/>
          <p:cNvSpPr>
            <a:spLocks noGrp="1"/>
          </p:cNvSpPr>
          <p:nvPr>
            <p:ph type="dt" sz="half" idx="10"/>
          </p:nvPr>
        </p:nvSpPr>
        <p:spPr>
          <a:xfrm>
            <a:off x="84005" y="6689617"/>
            <a:ext cx="2268141" cy="755968"/>
          </a:xfrm>
        </p:spPr>
        <p:txBody>
          <a:bodyPr>
            <a:noAutofit/>
          </a:bodyPr>
          <a:lstStyle>
            <a:lvl1pPr algn="ctr">
              <a:defRPr sz="2200">
                <a:solidFill>
                  <a:srgbClr val="FFFFFF"/>
                </a:solidFill>
              </a:defRPr>
            </a:lvl1pPr>
          </a:lstStyle>
          <a:p>
            <a:r>
              <a:rPr lang="de-DE" sz="1400"/>
              <a:t>&lt;Datum/Uhrzeit&gt;</a:t>
            </a:r>
            <a:endParaRPr lang="de-DE"/>
          </a:p>
        </p:txBody>
      </p:sp>
      <p:sp>
        <p:nvSpPr>
          <p:cNvPr id="17" name="Fußzeilenplatzhalter 16"/>
          <p:cNvSpPr>
            <a:spLocks noGrp="1"/>
          </p:cNvSpPr>
          <p:nvPr>
            <p:ph type="ftr" sz="quarter" idx="11"/>
          </p:nvPr>
        </p:nvSpPr>
        <p:spPr>
          <a:xfrm>
            <a:off x="2299001" y="260740"/>
            <a:ext cx="6468401" cy="402483"/>
          </a:xfrm>
        </p:spPr>
        <p:txBody>
          <a:bodyPr/>
          <a:lstStyle>
            <a:lvl1pPr algn="r">
              <a:defRPr>
                <a:solidFill>
                  <a:schemeClr val="tx2"/>
                </a:solidFill>
              </a:defRPr>
            </a:lvl1pPr>
          </a:lstStyle>
          <a:p>
            <a:pPr algn="ctr"/>
            <a:r>
              <a:rPr lang="de-DE" sz="1400"/>
              <a:t>&lt;Fußzeile&gt;</a:t>
            </a:r>
            <a:endParaRPr lang="de-DE"/>
          </a:p>
        </p:txBody>
      </p:sp>
      <p:sp>
        <p:nvSpPr>
          <p:cNvPr id="29" name="Foliennummernplatzhalter 28"/>
          <p:cNvSpPr>
            <a:spLocks noGrp="1"/>
          </p:cNvSpPr>
          <p:nvPr>
            <p:ph type="sldNum" sz="quarter" idx="12"/>
          </p:nvPr>
        </p:nvSpPr>
        <p:spPr>
          <a:xfrm>
            <a:off x="8820547" y="251989"/>
            <a:ext cx="924057" cy="419982"/>
          </a:xfrm>
        </p:spPr>
        <p:txBody>
          <a:bodyPr/>
          <a:lstStyle>
            <a:lvl1pPr>
              <a:defRPr>
                <a:solidFill>
                  <a:schemeClr val="tx2"/>
                </a:solidFill>
              </a:defRPr>
            </a:lvl1pPr>
          </a:lstStyle>
          <a:p>
            <a:pPr algn="r"/>
            <a:fld id="{11612171-5131-4161-9121-71D1E19191A1}" type="slidenum">
              <a:rPr lang="de-DE" sz="1400" smtClean="0"/>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r>
              <a:rPr lang="de-DE" sz="1400"/>
              <a:t>&lt;Datum/Uhrzeit&gt;</a:t>
            </a:r>
            <a:endParaRPr lang="de-DE"/>
          </a:p>
        </p:txBody>
      </p:sp>
      <p:sp>
        <p:nvSpPr>
          <p:cNvPr id="5" name="Fußzeilenplatzhalter 4"/>
          <p:cNvSpPr>
            <a:spLocks noGrp="1"/>
          </p:cNvSpPr>
          <p:nvPr>
            <p:ph type="ftr" sz="quarter" idx="11"/>
          </p:nvPr>
        </p:nvSpPr>
        <p:spPr/>
        <p:txBody>
          <a:bodyPr/>
          <a:lstStyle/>
          <a:p>
            <a:pPr algn="ctr"/>
            <a:r>
              <a:rPr lang="de-DE" sz="1400"/>
              <a:t>&lt;Fußzeile&gt;</a:t>
            </a:r>
            <a:endParaRPr lang="de-DE"/>
          </a:p>
        </p:txBody>
      </p:sp>
      <p:sp>
        <p:nvSpPr>
          <p:cNvPr id="6" name="Foliennummernplatzhalter 5"/>
          <p:cNvSpPr>
            <a:spLocks noGrp="1"/>
          </p:cNvSpPr>
          <p:nvPr>
            <p:ph type="sldNum" sz="quarter" idx="12"/>
          </p:nvPr>
        </p:nvSpPr>
        <p:spPr/>
        <p:txBody>
          <a:bodyPr/>
          <a:lstStyle/>
          <a:p>
            <a:pPr algn="r"/>
            <a:fld id="{11612171-5131-4161-9121-71D1E19191A1}" type="slidenum">
              <a:rPr lang="de-DE" sz="1400"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1"/>
      </p:bgRef>
    </p:bg>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24448" y="671972"/>
            <a:ext cx="2268141" cy="6080989"/>
          </a:xfrm>
        </p:spPr>
        <p:txBody>
          <a:bodyPr vert="eaVert"/>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a:xfrm>
            <a:off x="504031" y="671971"/>
            <a:ext cx="6132380" cy="6080990"/>
          </a:xfrm>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a:xfrm>
            <a:off x="7224448" y="6887706"/>
            <a:ext cx="2436151" cy="402483"/>
          </a:xfrm>
        </p:spPr>
        <p:txBody>
          <a:bodyPr/>
          <a:lstStyle/>
          <a:p>
            <a:r>
              <a:rPr lang="de-DE" sz="1400"/>
              <a:t>&lt;Datum/Uhrzeit&gt;</a:t>
            </a:r>
            <a:endParaRPr lang="de-DE"/>
          </a:p>
        </p:txBody>
      </p:sp>
      <p:sp>
        <p:nvSpPr>
          <p:cNvPr id="5" name="Fußzeilenplatzhalter 4"/>
          <p:cNvSpPr>
            <a:spLocks noGrp="1"/>
          </p:cNvSpPr>
          <p:nvPr>
            <p:ph type="ftr" sz="quarter" idx="11"/>
          </p:nvPr>
        </p:nvSpPr>
        <p:spPr>
          <a:xfrm>
            <a:off x="504033" y="6887492"/>
            <a:ext cx="6144378" cy="402483"/>
          </a:xfrm>
        </p:spPr>
        <p:txBody>
          <a:bodyPr/>
          <a:lstStyle/>
          <a:p>
            <a:pPr algn="ctr"/>
            <a:r>
              <a:rPr lang="de-DE" sz="1400"/>
              <a:t>&lt;Fußzeile&gt;</a:t>
            </a:r>
            <a:endParaRPr lang="de-DE"/>
          </a:p>
        </p:txBody>
      </p:sp>
      <p:sp>
        <p:nvSpPr>
          <p:cNvPr id="7" name="Rechteck 6"/>
          <p:cNvSpPr/>
          <p:nvPr/>
        </p:nvSpPr>
        <p:spPr bwMode="white">
          <a:xfrm>
            <a:off x="6720767" y="0"/>
            <a:ext cx="352822" cy="75596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a:p>
        </p:txBody>
      </p:sp>
      <p:sp>
        <p:nvSpPr>
          <p:cNvPr id="8" name="Rechteck 7"/>
          <p:cNvSpPr/>
          <p:nvPr/>
        </p:nvSpPr>
        <p:spPr>
          <a:xfrm>
            <a:off x="6771170" y="671971"/>
            <a:ext cx="252016" cy="6887704"/>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a:p>
        </p:txBody>
      </p:sp>
      <p:sp>
        <p:nvSpPr>
          <p:cNvPr id="9" name="Rechteck 8"/>
          <p:cNvSpPr/>
          <p:nvPr/>
        </p:nvSpPr>
        <p:spPr>
          <a:xfrm>
            <a:off x="6771170" y="0"/>
            <a:ext cx="252016" cy="587975"/>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a:p>
        </p:txBody>
      </p:sp>
      <p:sp>
        <p:nvSpPr>
          <p:cNvPr id="6" name="Foliennummernplatzhalter 5"/>
          <p:cNvSpPr>
            <a:spLocks noGrp="1"/>
          </p:cNvSpPr>
          <p:nvPr>
            <p:ph type="sldNum" sz="quarter" idx="12"/>
          </p:nvPr>
        </p:nvSpPr>
        <p:spPr>
          <a:xfrm rot="5400000">
            <a:off x="6603191" y="159228"/>
            <a:ext cx="587975" cy="269518"/>
          </a:xfrm>
        </p:spPr>
        <p:txBody>
          <a:bodyPr/>
          <a:lstStyle/>
          <a:p>
            <a:pPr algn="r"/>
            <a:fld id="{11612171-5131-4161-9121-71D1E19191A1}" type="slidenum">
              <a:rPr lang="de-DE" sz="1400" smtClean="0"/>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1" y="337321"/>
            <a:ext cx="9071640" cy="1262520"/>
          </a:xfrm>
          <a:prstGeom prst="rect">
            <a:avLst/>
          </a:prstGeom>
        </p:spPr>
        <p:txBody>
          <a:bodyPr wrap="none" lIns="0" tIns="0" rIns="0" bIns="0" anchor="ctr"/>
          <a:lstStyle/>
          <a:p>
            <a:pPr algn="ctr"/>
            <a:endParaRPr/>
          </a:p>
        </p:txBody>
      </p:sp>
      <p:sp>
        <p:nvSpPr>
          <p:cNvPr id="6" name="PlaceHolder 2"/>
          <p:cNvSpPr>
            <a:spLocks noGrp="1"/>
          </p:cNvSpPr>
          <p:nvPr>
            <p:ph type="subTitle"/>
          </p:nvPr>
        </p:nvSpPr>
        <p:spPr>
          <a:xfrm>
            <a:off x="504001" y="1769040"/>
            <a:ext cx="9071640" cy="4385160"/>
          </a:xfrm>
          <a:prstGeom prst="rect">
            <a:avLst/>
          </a:prstGeom>
        </p:spPr>
        <p:txBody>
          <a:bodyPr wrap="none" lIns="0" tIns="0" rIns="0" bIns="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75402" y="251989"/>
            <a:ext cx="8988557" cy="1091953"/>
          </a:xfrm>
        </p:spPr>
        <p:txBody>
          <a:bodyPr/>
          <a:lstStyle/>
          <a:p>
            <a:r>
              <a:rPr kumimoji="0" lang="de-DE"/>
              <a:t>Titelmasterformat durch Klicken bearbeiten</a:t>
            </a:r>
            <a:endParaRPr kumimoji="0" lang="en-US"/>
          </a:p>
        </p:txBody>
      </p:sp>
      <p:sp>
        <p:nvSpPr>
          <p:cNvPr id="4" name="Datumsplatzhalter 3"/>
          <p:cNvSpPr>
            <a:spLocks noGrp="1"/>
          </p:cNvSpPr>
          <p:nvPr>
            <p:ph type="dt" sz="half" idx="10"/>
          </p:nvPr>
        </p:nvSpPr>
        <p:spPr/>
        <p:txBody>
          <a:bodyPr/>
          <a:lstStyle/>
          <a:p>
            <a:r>
              <a:rPr lang="de-DE" sz="1400"/>
              <a:t>&lt;Datum/Uhrzeit&gt;</a:t>
            </a:r>
            <a:endParaRPr lang="de-DE"/>
          </a:p>
        </p:txBody>
      </p:sp>
      <p:sp>
        <p:nvSpPr>
          <p:cNvPr id="5" name="Fußzeilenplatzhalter 4"/>
          <p:cNvSpPr>
            <a:spLocks noGrp="1"/>
          </p:cNvSpPr>
          <p:nvPr>
            <p:ph type="ftr" sz="quarter" idx="11"/>
          </p:nvPr>
        </p:nvSpPr>
        <p:spPr/>
        <p:txBody>
          <a:bodyPr/>
          <a:lstStyle/>
          <a:p>
            <a:pPr algn="ctr"/>
            <a:r>
              <a:rPr lang="de-DE" sz="1400"/>
              <a:t>&lt;Fußzeile&gt;</a:t>
            </a:r>
            <a:endParaRPr lang="de-DE"/>
          </a:p>
        </p:txBody>
      </p:sp>
      <p:sp>
        <p:nvSpPr>
          <p:cNvPr id="6" name="Foliennummernplatzhalter 5"/>
          <p:cNvSpPr>
            <a:spLocks noGrp="1"/>
          </p:cNvSpPr>
          <p:nvPr>
            <p:ph type="sldNum" sz="quarter" idx="12"/>
          </p:nvPr>
        </p:nvSpPr>
        <p:spPr/>
        <p:txBody>
          <a:bodyPr/>
          <a:lstStyle>
            <a:lvl1pPr>
              <a:defRPr>
                <a:solidFill>
                  <a:srgbClr val="FFFFFF"/>
                </a:solidFill>
              </a:defRPr>
            </a:lvl1pPr>
          </a:lstStyle>
          <a:p>
            <a:pPr algn="r"/>
            <a:fld id="{11612171-5131-4161-9121-71D1E19191A1}" type="slidenum">
              <a:rPr lang="de-DE" sz="1400" smtClean="0"/>
              <a:t>‹Nr.›</a:t>
            </a:fld>
            <a:endParaRPr lang="de-DE"/>
          </a:p>
        </p:txBody>
      </p:sp>
      <p:sp>
        <p:nvSpPr>
          <p:cNvPr id="8" name="Inhaltsplatzhalter 7"/>
          <p:cNvSpPr>
            <a:spLocks noGrp="1"/>
          </p:cNvSpPr>
          <p:nvPr>
            <p:ph sz="quarter" idx="1"/>
          </p:nvPr>
        </p:nvSpPr>
        <p:spPr>
          <a:xfrm>
            <a:off x="675402" y="1763924"/>
            <a:ext cx="8988557" cy="4955787"/>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3">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1512095" y="3023870"/>
            <a:ext cx="7852737" cy="1844421"/>
          </a:xfrm>
        </p:spPr>
        <p:txBody>
          <a:bodyPr anchor="t"/>
          <a:lstStyle>
            <a:lvl1pPr marL="0" indent="0">
              <a:buNone/>
              <a:defRPr sz="310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de-DE"/>
              <a:t>Textmasterformat bearbeiten</a:t>
            </a:r>
          </a:p>
        </p:txBody>
      </p:sp>
      <p:sp>
        <p:nvSpPr>
          <p:cNvPr id="7" name="Rechteck 6"/>
          <p:cNvSpPr/>
          <p:nvPr/>
        </p:nvSpPr>
        <p:spPr bwMode="white">
          <a:xfrm>
            <a:off x="0" y="1679928"/>
            <a:ext cx="10080625" cy="125994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8" name="Rechteck 7"/>
          <p:cNvSpPr/>
          <p:nvPr/>
        </p:nvSpPr>
        <p:spPr>
          <a:xfrm>
            <a:off x="0" y="1763924"/>
            <a:ext cx="1428089" cy="1091953"/>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9" name="Rechteck 8"/>
          <p:cNvSpPr/>
          <p:nvPr/>
        </p:nvSpPr>
        <p:spPr>
          <a:xfrm>
            <a:off x="1512094" y="1763924"/>
            <a:ext cx="8568531" cy="109195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2" name="Titel 1"/>
          <p:cNvSpPr>
            <a:spLocks noGrp="1"/>
          </p:cNvSpPr>
          <p:nvPr>
            <p:ph type="title"/>
          </p:nvPr>
        </p:nvSpPr>
        <p:spPr>
          <a:xfrm>
            <a:off x="1512094" y="1763924"/>
            <a:ext cx="8400521" cy="1091953"/>
          </a:xfrm>
        </p:spPr>
        <p:txBody>
          <a:bodyPr/>
          <a:lstStyle>
            <a:lvl1pPr algn="l">
              <a:buNone/>
              <a:defRPr sz="4900" b="0" cap="none">
                <a:solidFill>
                  <a:srgbClr val="FFFFFF"/>
                </a:solidFill>
              </a:defRPr>
            </a:lvl1pPr>
          </a:lstStyle>
          <a:p>
            <a:r>
              <a:rPr kumimoji="0" lang="de-DE"/>
              <a:t>Titelmasterformat durch Klicken bearbeiten</a:t>
            </a:r>
            <a:endParaRPr kumimoji="0" lang="en-US"/>
          </a:p>
        </p:txBody>
      </p:sp>
      <p:sp>
        <p:nvSpPr>
          <p:cNvPr id="12" name="Datumsplatzhalter 11"/>
          <p:cNvSpPr>
            <a:spLocks noGrp="1"/>
          </p:cNvSpPr>
          <p:nvPr>
            <p:ph type="dt" sz="half" idx="10"/>
          </p:nvPr>
        </p:nvSpPr>
        <p:spPr/>
        <p:txBody>
          <a:bodyPr/>
          <a:lstStyle/>
          <a:p>
            <a:r>
              <a:rPr lang="de-DE" sz="1400"/>
              <a:t>&lt;Datum/Uhrzeit&gt;</a:t>
            </a:r>
            <a:endParaRPr lang="de-DE"/>
          </a:p>
        </p:txBody>
      </p:sp>
      <p:sp>
        <p:nvSpPr>
          <p:cNvPr id="13" name="Foliennummernplatzhalter 12"/>
          <p:cNvSpPr>
            <a:spLocks noGrp="1"/>
          </p:cNvSpPr>
          <p:nvPr>
            <p:ph type="sldNum" sz="quarter" idx="11"/>
          </p:nvPr>
        </p:nvSpPr>
        <p:spPr>
          <a:xfrm>
            <a:off x="0" y="1931917"/>
            <a:ext cx="1428089" cy="773468"/>
          </a:xfrm>
        </p:spPr>
        <p:txBody>
          <a:bodyPr>
            <a:noAutofit/>
          </a:bodyPr>
          <a:lstStyle>
            <a:lvl1pPr>
              <a:defRPr sz="2600">
                <a:solidFill>
                  <a:srgbClr val="FFFFFF"/>
                </a:solidFill>
              </a:defRPr>
            </a:lvl1pPr>
          </a:lstStyle>
          <a:p>
            <a:pPr algn="r"/>
            <a:fld id="{11612171-5131-4161-9121-71D1E19191A1}" type="slidenum">
              <a:rPr lang="de-DE" sz="1400" smtClean="0"/>
              <a:t>‹Nr.›</a:t>
            </a:fld>
            <a:endParaRPr lang="de-DE"/>
          </a:p>
        </p:txBody>
      </p:sp>
      <p:sp>
        <p:nvSpPr>
          <p:cNvPr id="14" name="Fußzeilenplatzhalter 13"/>
          <p:cNvSpPr>
            <a:spLocks noGrp="1"/>
          </p:cNvSpPr>
          <p:nvPr>
            <p:ph type="ftr" sz="quarter" idx="12"/>
          </p:nvPr>
        </p:nvSpPr>
        <p:spPr/>
        <p:txBody>
          <a:bodyPr/>
          <a:lstStyle/>
          <a:p>
            <a:pPr algn="ctr"/>
            <a:r>
              <a:rPr lang="de-DE" sz="1400"/>
              <a:t>&lt;Fußzeile&gt;</a:t>
            </a:r>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9" name="Inhaltsplatzhalter 8"/>
          <p:cNvSpPr>
            <a:spLocks noGrp="1"/>
          </p:cNvSpPr>
          <p:nvPr>
            <p:ph sz="quarter" idx="1"/>
          </p:nvPr>
        </p:nvSpPr>
        <p:spPr>
          <a:xfrm>
            <a:off x="672041" y="1752203"/>
            <a:ext cx="4284266" cy="5039783"/>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11" name="Inhaltsplatzhalter 10"/>
          <p:cNvSpPr>
            <a:spLocks noGrp="1"/>
          </p:cNvSpPr>
          <p:nvPr>
            <p:ph sz="quarter" idx="2"/>
          </p:nvPr>
        </p:nvSpPr>
        <p:spPr>
          <a:xfrm>
            <a:off x="5341167" y="1752203"/>
            <a:ext cx="4284266" cy="5039783"/>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8" name="Datumsplatzhalter 7"/>
          <p:cNvSpPr>
            <a:spLocks noGrp="1"/>
          </p:cNvSpPr>
          <p:nvPr>
            <p:ph type="dt" sz="half" idx="15"/>
          </p:nvPr>
        </p:nvSpPr>
        <p:spPr/>
        <p:txBody>
          <a:bodyPr rtlCol="0"/>
          <a:lstStyle/>
          <a:p>
            <a:r>
              <a:rPr lang="de-DE" sz="1400"/>
              <a:t>&lt;Datum/Uhrzeit&gt;</a:t>
            </a:r>
            <a:endParaRPr lang="de-DE"/>
          </a:p>
        </p:txBody>
      </p:sp>
      <p:sp>
        <p:nvSpPr>
          <p:cNvPr id="10" name="Foliennummernplatzhalter 9"/>
          <p:cNvSpPr>
            <a:spLocks noGrp="1"/>
          </p:cNvSpPr>
          <p:nvPr>
            <p:ph type="sldNum" sz="quarter" idx="16"/>
          </p:nvPr>
        </p:nvSpPr>
        <p:spPr/>
        <p:txBody>
          <a:bodyPr rtlCol="0"/>
          <a:lstStyle/>
          <a:p>
            <a:pPr algn="r"/>
            <a:fld id="{11612171-5131-4161-9121-71D1E19191A1}" type="slidenum">
              <a:rPr lang="de-DE" sz="1400" smtClean="0"/>
              <a:t>‹Nr.›</a:t>
            </a:fld>
            <a:endParaRPr lang="de-DE"/>
          </a:p>
        </p:txBody>
      </p:sp>
      <p:sp>
        <p:nvSpPr>
          <p:cNvPr id="12" name="Fußzeilenplatzhalter 11"/>
          <p:cNvSpPr>
            <a:spLocks noGrp="1"/>
          </p:cNvSpPr>
          <p:nvPr>
            <p:ph type="ftr" sz="quarter" idx="17"/>
          </p:nvPr>
        </p:nvSpPr>
        <p:spPr/>
        <p:txBody>
          <a:bodyPr rtlCol="0"/>
          <a:lstStyle/>
          <a:p>
            <a:pPr algn="ctr"/>
            <a:r>
              <a:rPr lang="de-DE" sz="1400"/>
              <a:t>&lt;Fußzeile&gt;</a:t>
            </a: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88037" y="300987"/>
            <a:ext cx="8988557" cy="958959"/>
          </a:xfrm>
        </p:spPr>
        <p:txBody>
          <a:bodyPr anchor="ctr"/>
          <a:lstStyle>
            <a:lvl1pPr>
              <a:defRPr/>
            </a:lvl1pPr>
          </a:lstStyle>
          <a:p>
            <a:r>
              <a:rPr kumimoji="0" lang="de-DE"/>
              <a:t>Titelmasterformat durch Klicken bearbeiten</a:t>
            </a:r>
            <a:endParaRPr kumimoji="0" lang="en-US"/>
          </a:p>
        </p:txBody>
      </p:sp>
      <p:sp>
        <p:nvSpPr>
          <p:cNvPr id="11" name="Inhaltsplatzhalter 10"/>
          <p:cNvSpPr>
            <a:spLocks noGrp="1"/>
          </p:cNvSpPr>
          <p:nvPr>
            <p:ph sz="quarter" idx="2"/>
          </p:nvPr>
        </p:nvSpPr>
        <p:spPr>
          <a:xfrm>
            <a:off x="672041" y="2687885"/>
            <a:ext cx="4284266" cy="3947830"/>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13" name="Inhaltsplatzhalter 12"/>
          <p:cNvSpPr>
            <a:spLocks noGrp="1"/>
          </p:cNvSpPr>
          <p:nvPr>
            <p:ph sz="quarter" idx="4"/>
          </p:nvPr>
        </p:nvSpPr>
        <p:spPr>
          <a:xfrm>
            <a:off x="5292328" y="2687885"/>
            <a:ext cx="4284266" cy="3947830"/>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10" name="Datumsplatzhalter 9"/>
          <p:cNvSpPr>
            <a:spLocks noGrp="1"/>
          </p:cNvSpPr>
          <p:nvPr>
            <p:ph type="dt" sz="half" idx="15"/>
          </p:nvPr>
        </p:nvSpPr>
        <p:spPr/>
        <p:txBody>
          <a:bodyPr rtlCol="0"/>
          <a:lstStyle/>
          <a:p>
            <a:r>
              <a:rPr lang="de-DE" sz="1400"/>
              <a:t>&lt;Datum/Uhrzeit&gt;</a:t>
            </a:r>
            <a:endParaRPr lang="de-DE"/>
          </a:p>
        </p:txBody>
      </p:sp>
      <p:sp>
        <p:nvSpPr>
          <p:cNvPr id="12" name="Foliennummernplatzhalter 11"/>
          <p:cNvSpPr>
            <a:spLocks noGrp="1"/>
          </p:cNvSpPr>
          <p:nvPr>
            <p:ph type="sldNum" sz="quarter" idx="16"/>
          </p:nvPr>
        </p:nvSpPr>
        <p:spPr/>
        <p:txBody>
          <a:bodyPr rtlCol="0"/>
          <a:lstStyle/>
          <a:p>
            <a:pPr algn="r"/>
            <a:fld id="{11612171-5131-4161-9121-71D1E19191A1}" type="slidenum">
              <a:rPr lang="de-DE" sz="1400" smtClean="0"/>
              <a:t>‹Nr.›</a:t>
            </a:fld>
            <a:endParaRPr lang="de-DE"/>
          </a:p>
        </p:txBody>
      </p:sp>
      <p:sp>
        <p:nvSpPr>
          <p:cNvPr id="14" name="Fußzeilenplatzhalter 13"/>
          <p:cNvSpPr>
            <a:spLocks noGrp="1"/>
          </p:cNvSpPr>
          <p:nvPr>
            <p:ph type="ftr" sz="quarter" idx="17"/>
          </p:nvPr>
        </p:nvSpPr>
        <p:spPr/>
        <p:txBody>
          <a:bodyPr rtlCol="0"/>
          <a:lstStyle/>
          <a:p>
            <a:pPr algn="ctr"/>
            <a:r>
              <a:rPr lang="de-DE" sz="1400"/>
              <a:t>&lt;Fußzeile&gt;</a:t>
            </a:r>
            <a:endParaRPr lang="de-DE"/>
          </a:p>
        </p:txBody>
      </p:sp>
      <p:sp>
        <p:nvSpPr>
          <p:cNvPr id="16" name="Textplatzhalter 15"/>
          <p:cNvSpPr>
            <a:spLocks noGrp="1"/>
          </p:cNvSpPr>
          <p:nvPr>
            <p:ph type="body" sz="quarter" idx="1"/>
          </p:nvPr>
        </p:nvSpPr>
        <p:spPr>
          <a:xfrm>
            <a:off x="672041" y="1931917"/>
            <a:ext cx="4284266" cy="705570"/>
          </a:xfrm>
          <a:solidFill>
            <a:schemeClr val="accent2"/>
          </a:solidFill>
        </p:spPr>
        <p:txBody>
          <a:bodyPr rtlCol="0" anchor="ctr"/>
          <a:lstStyle>
            <a:lvl1pPr marL="0" indent="0">
              <a:buFontTx/>
              <a:buNone/>
              <a:defRPr sz="2200" b="1">
                <a:solidFill>
                  <a:srgbClr val="FFFFFF"/>
                </a:solidFill>
              </a:defRPr>
            </a:lvl1pPr>
          </a:lstStyle>
          <a:p>
            <a:pPr lvl="0" eaLnBrk="1" latinLnBrk="0" hangingPunct="1"/>
            <a:r>
              <a:rPr kumimoji="0" lang="de-DE"/>
              <a:t>Textmasterformat bearbeiten</a:t>
            </a:r>
          </a:p>
        </p:txBody>
      </p:sp>
      <p:sp>
        <p:nvSpPr>
          <p:cNvPr id="15" name="Textplatzhalter 14"/>
          <p:cNvSpPr>
            <a:spLocks noGrp="1"/>
          </p:cNvSpPr>
          <p:nvPr>
            <p:ph type="body" sz="quarter" idx="3"/>
          </p:nvPr>
        </p:nvSpPr>
        <p:spPr>
          <a:xfrm>
            <a:off x="5292328" y="1931917"/>
            <a:ext cx="4284266" cy="705570"/>
          </a:xfrm>
          <a:solidFill>
            <a:schemeClr val="accent4"/>
          </a:solidFill>
        </p:spPr>
        <p:txBody>
          <a:bodyPr rtlCol="0" anchor="ctr"/>
          <a:lstStyle>
            <a:lvl1pPr marL="0" indent="0">
              <a:buFontTx/>
              <a:buNone/>
              <a:defRPr sz="2200" b="1">
                <a:solidFill>
                  <a:srgbClr val="FFFFFF"/>
                </a:solidFill>
              </a:defRPr>
            </a:lvl1pPr>
          </a:lstStyle>
          <a:p>
            <a:pPr lvl="0" eaLnBrk="1" latinLnBrk="0" hangingPunct="1"/>
            <a:r>
              <a:rPr kumimoji="0" lang="de-DE"/>
              <a:t>Textmasterformat bearbeiten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Datumsplatzhalter 2"/>
          <p:cNvSpPr>
            <a:spLocks noGrp="1"/>
          </p:cNvSpPr>
          <p:nvPr>
            <p:ph type="dt" sz="half" idx="10"/>
          </p:nvPr>
        </p:nvSpPr>
        <p:spPr/>
        <p:txBody>
          <a:bodyPr/>
          <a:lstStyle/>
          <a:p>
            <a:r>
              <a:rPr lang="de-DE" sz="1400"/>
              <a:t>&lt;Datum/Uhrzeit&gt;</a:t>
            </a:r>
            <a:endParaRPr lang="de-DE"/>
          </a:p>
        </p:txBody>
      </p:sp>
      <p:sp>
        <p:nvSpPr>
          <p:cNvPr id="4" name="Fußzeilenplatzhalter 3"/>
          <p:cNvSpPr>
            <a:spLocks noGrp="1"/>
          </p:cNvSpPr>
          <p:nvPr>
            <p:ph type="ftr" sz="quarter" idx="11"/>
          </p:nvPr>
        </p:nvSpPr>
        <p:spPr/>
        <p:txBody>
          <a:bodyPr/>
          <a:lstStyle/>
          <a:p>
            <a:pPr algn="ctr"/>
            <a:r>
              <a:rPr lang="de-DE" sz="1400"/>
              <a:t>&lt;Fußzeile&gt;</a:t>
            </a:r>
            <a:endParaRPr lang="de-DE"/>
          </a:p>
        </p:txBody>
      </p:sp>
      <p:sp>
        <p:nvSpPr>
          <p:cNvPr id="5" name="Foliennummernplatzhalter 4"/>
          <p:cNvSpPr>
            <a:spLocks noGrp="1"/>
          </p:cNvSpPr>
          <p:nvPr>
            <p:ph type="sldNum" sz="quarter" idx="12"/>
          </p:nvPr>
        </p:nvSpPr>
        <p:spPr/>
        <p:txBody>
          <a:bodyPr/>
          <a:lstStyle>
            <a:lvl1pPr>
              <a:defRPr>
                <a:solidFill>
                  <a:srgbClr val="FFFFFF"/>
                </a:solidFill>
              </a:defRPr>
            </a:lvl1pPr>
          </a:lstStyle>
          <a:p>
            <a:pPr algn="r"/>
            <a:fld id="{11612171-5131-4161-9121-71D1E19191A1}" type="slidenum">
              <a:rPr lang="de-DE" sz="1400"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z="1400"/>
              <a:t>&lt;Datum/Uhrzeit&gt;</a:t>
            </a:r>
            <a:endParaRPr lang="de-DE"/>
          </a:p>
        </p:txBody>
      </p:sp>
      <p:sp>
        <p:nvSpPr>
          <p:cNvPr id="3" name="Fußzeilenplatzhalter 2"/>
          <p:cNvSpPr>
            <a:spLocks noGrp="1"/>
          </p:cNvSpPr>
          <p:nvPr>
            <p:ph type="ftr" sz="quarter" idx="11"/>
          </p:nvPr>
        </p:nvSpPr>
        <p:spPr/>
        <p:txBody>
          <a:bodyPr/>
          <a:lstStyle/>
          <a:p>
            <a:pPr algn="ctr"/>
            <a:r>
              <a:rPr lang="de-DE" sz="1400"/>
              <a:t>&lt;Fußzeile&gt;</a:t>
            </a:r>
            <a:endParaRPr lang="de-DE"/>
          </a:p>
        </p:txBody>
      </p:sp>
      <p:sp>
        <p:nvSpPr>
          <p:cNvPr id="4" name="Foliennummernplatzhalter 3"/>
          <p:cNvSpPr>
            <a:spLocks noGrp="1"/>
          </p:cNvSpPr>
          <p:nvPr>
            <p:ph type="sldNum" sz="quarter" idx="12"/>
          </p:nvPr>
        </p:nvSpPr>
        <p:spPr>
          <a:xfrm>
            <a:off x="0" y="6887704"/>
            <a:ext cx="588036" cy="419982"/>
          </a:xfrm>
        </p:spPr>
        <p:txBody>
          <a:bodyPr/>
          <a:lstStyle>
            <a:lvl1pPr>
              <a:defRPr>
                <a:solidFill>
                  <a:schemeClr val="tx2"/>
                </a:solidFill>
              </a:defRPr>
            </a:lvl1pPr>
          </a:lstStyle>
          <a:p>
            <a:pPr algn="r"/>
            <a:fld id="{11612171-5131-4161-9121-71D1E19191A1}" type="slidenum">
              <a:rPr lang="de-DE" sz="1400"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72042" y="300987"/>
            <a:ext cx="8904552" cy="958959"/>
          </a:xfrm>
        </p:spPr>
        <p:txBody>
          <a:bodyPr anchor="ctr"/>
          <a:lstStyle>
            <a:lvl1pPr algn="l">
              <a:buNone/>
              <a:defRPr sz="4900" b="0"/>
            </a:lvl1pPr>
          </a:lstStyle>
          <a:p>
            <a:r>
              <a:rPr kumimoji="0" lang="de-DE"/>
              <a:t>Titelmasterformat durch Klicken bearbeiten</a:t>
            </a:r>
            <a:endParaRPr kumimoji="0" lang="en-US"/>
          </a:p>
        </p:txBody>
      </p:sp>
      <p:sp>
        <p:nvSpPr>
          <p:cNvPr id="5" name="Datumsplatzhalter 4"/>
          <p:cNvSpPr>
            <a:spLocks noGrp="1"/>
          </p:cNvSpPr>
          <p:nvPr>
            <p:ph type="dt" sz="half" idx="10"/>
          </p:nvPr>
        </p:nvSpPr>
        <p:spPr/>
        <p:txBody>
          <a:bodyPr/>
          <a:lstStyle/>
          <a:p>
            <a:r>
              <a:rPr lang="de-DE" sz="1400"/>
              <a:t>&lt;Datum/Uhrzeit&gt;</a:t>
            </a:r>
            <a:endParaRPr lang="de-DE"/>
          </a:p>
        </p:txBody>
      </p:sp>
      <p:sp>
        <p:nvSpPr>
          <p:cNvPr id="6" name="Fußzeilenplatzhalter 5"/>
          <p:cNvSpPr>
            <a:spLocks noGrp="1"/>
          </p:cNvSpPr>
          <p:nvPr>
            <p:ph type="ftr" sz="quarter" idx="11"/>
          </p:nvPr>
        </p:nvSpPr>
        <p:spPr/>
        <p:txBody>
          <a:bodyPr/>
          <a:lstStyle/>
          <a:p>
            <a:pPr algn="ctr"/>
            <a:r>
              <a:rPr lang="de-DE" sz="1400"/>
              <a:t>&lt;Fußzeile&gt;</a:t>
            </a:r>
            <a:endParaRPr lang="de-DE"/>
          </a:p>
        </p:txBody>
      </p:sp>
      <p:sp>
        <p:nvSpPr>
          <p:cNvPr id="7" name="Foliennummernplatzhalter 6"/>
          <p:cNvSpPr>
            <a:spLocks noGrp="1"/>
          </p:cNvSpPr>
          <p:nvPr>
            <p:ph type="sldNum" sz="quarter" idx="12"/>
          </p:nvPr>
        </p:nvSpPr>
        <p:spPr/>
        <p:txBody>
          <a:bodyPr/>
          <a:lstStyle>
            <a:lvl1pPr>
              <a:defRPr>
                <a:solidFill>
                  <a:srgbClr val="FFFFFF"/>
                </a:solidFill>
              </a:defRPr>
            </a:lvl1pPr>
          </a:lstStyle>
          <a:p>
            <a:pPr algn="r"/>
            <a:fld id="{11612171-5131-4161-9121-71D1E19191A1}" type="slidenum">
              <a:rPr lang="de-DE" sz="1400" smtClean="0"/>
              <a:t>‹Nr.›</a:t>
            </a:fld>
            <a:endParaRPr lang="de-DE"/>
          </a:p>
        </p:txBody>
      </p:sp>
      <p:sp>
        <p:nvSpPr>
          <p:cNvPr id="3" name="Textplatzhalter 2"/>
          <p:cNvSpPr>
            <a:spLocks noGrp="1"/>
          </p:cNvSpPr>
          <p:nvPr>
            <p:ph type="body" idx="2"/>
          </p:nvPr>
        </p:nvSpPr>
        <p:spPr>
          <a:xfrm>
            <a:off x="672042" y="1931917"/>
            <a:ext cx="1764109" cy="478779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51191" tIns="201589" rIns="151191" bIns="100794"/>
          <a:lstStyle>
            <a:lvl1pPr marL="0" indent="0">
              <a:spcAft>
                <a:spcPts val="1102"/>
              </a:spcAft>
              <a:buNone/>
              <a:defRPr sz="2000"/>
            </a:lvl1pPr>
            <a:lvl2pPr>
              <a:buNone/>
              <a:defRPr sz="1300"/>
            </a:lvl2pPr>
            <a:lvl3pPr>
              <a:buNone/>
              <a:defRPr sz="1100"/>
            </a:lvl3pPr>
            <a:lvl4pPr>
              <a:buNone/>
              <a:defRPr sz="1000"/>
            </a:lvl4pPr>
            <a:lvl5pPr>
              <a:buNone/>
              <a:defRPr sz="1000"/>
            </a:lvl5pPr>
          </a:lstStyle>
          <a:p>
            <a:pPr lvl="0" eaLnBrk="1" latinLnBrk="0" hangingPunct="1"/>
            <a:r>
              <a:rPr kumimoji="0" lang="de-DE"/>
              <a:t>Textmasterformat bearbeiten</a:t>
            </a:r>
          </a:p>
        </p:txBody>
      </p:sp>
      <p:sp>
        <p:nvSpPr>
          <p:cNvPr id="9" name="Inhaltsplatzhalter 8"/>
          <p:cNvSpPr>
            <a:spLocks noGrp="1"/>
          </p:cNvSpPr>
          <p:nvPr>
            <p:ph sz="quarter" idx="1"/>
          </p:nvPr>
        </p:nvSpPr>
        <p:spPr>
          <a:xfrm>
            <a:off x="2604161" y="1931917"/>
            <a:ext cx="7056438" cy="4871791"/>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3">
        <a:schemeClr val="bg2"/>
      </p:bgRef>
    </p:bg>
    <p:spTree>
      <p:nvGrpSpPr>
        <p:cNvPr id="1" name=""/>
        <p:cNvGrpSpPr/>
        <p:nvPr/>
      </p:nvGrpSpPr>
      <p:grpSpPr>
        <a:xfrm>
          <a:off x="0" y="0"/>
          <a:ext cx="0" cy="0"/>
          <a:chOff x="0" y="0"/>
          <a:chExt cx="0" cy="0"/>
        </a:xfrm>
      </p:grpSpPr>
      <p:sp>
        <p:nvSpPr>
          <p:cNvPr id="4" name="Textplatzhalter 3"/>
          <p:cNvSpPr>
            <a:spLocks noGrp="1"/>
          </p:cNvSpPr>
          <p:nvPr>
            <p:ph type="body" sz="half" idx="2"/>
          </p:nvPr>
        </p:nvSpPr>
        <p:spPr>
          <a:xfrm>
            <a:off x="1764109" y="6047740"/>
            <a:ext cx="8064500" cy="755968"/>
          </a:xfrm>
        </p:spPr>
        <p:txBody>
          <a:bodyPr/>
          <a:lstStyle>
            <a:lvl1pPr marL="0" indent="0">
              <a:buFontTx/>
              <a:buNone/>
              <a:defRPr sz="1900"/>
            </a:lvl1pPr>
            <a:lvl2pPr>
              <a:buFontTx/>
              <a:buNone/>
              <a:defRPr sz="1300"/>
            </a:lvl2pPr>
            <a:lvl3pPr>
              <a:buFontTx/>
              <a:buNone/>
              <a:defRPr sz="1100"/>
            </a:lvl3pPr>
            <a:lvl4pPr>
              <a:buFontTx/>
              <a:buNone/>
              <a:defRPr sz="1000"/>
            </a:lvl4pPr>
            <a:lvl5pPr>
              <a:buFontTx/>
              <a:buNone/>
              <a:defRPr sz="1000"/>
            </a:lvl5pPr>
          </a:lstStyle>
          <a:p>
            <a:pPr lvl="0" eaLnBrk="1" latinLnBrk="0" hangingPunct="1"/>
            <a:r>
              <a:rPr kumimoji="0" lang="de-DE"/>
              <a:t>Textmasterformat bearbeiten</a:t>
            </a:r>
          </a:p>
        </p:txBody>
      </p:sp>
      <p:sp>
        <p:nvSpPr>
          <p:cNvPr id="8" name="Rechteck 7"/>
          <p:cNvSpPr/>
          <p:nvPr/>
        </p:nvSpPr>
        <p:spPr bwMode="white">
          <a:xfrm>
            <a:off x="-10081" y="5039783"/>
            <a:ext cx="10080625" cy="97771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9" name="Rechteck 8"/>
          <p:cNvSpPr/>
          <p:nvPr/>
        </p:nvSpPr>
        <p:spPr>
          <a:xfrm>
            <a:off x="-10081" y="5140579"/>
            <a:ext cx="1612900" cy="78620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10" name="Rechteck 9"/>
          <p:cNvSpPr/>
          <p:nvPr/>
        </p:nvSpPr>
        <p:spPr>
          <a:xfrm>
            <a:off x="1703626" y="5130500"/>
            <a:ext cx="8376999" cy="78620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2" name="Titel 1"/>
          <p:cNvSpPr>
            <a:spLocks noGrp="1"/>
          </p:cNvSpPr>
          <p:nvPr>
            <p:ph type="title"/>
          </p:nvPr>
        </p:nvSpPr>
        <p:spPr>
          <a:xfrm>
            <a:off x="1764109" y="5123779"/>
            <a:ext cx="8064500" cy="755968"/>
          </a:xfrm>
        </p:spPr>
        <p:txBody>
          <a:bodyPr anchor="ctr"/>
          <a:lstStyle>
            <a:lvl1pPr algn="l">
              <a:buNone/>
              <a:defRPr sz="3100" b="0">
                <a:solidFill>
                  <a:srgbClr val="FFFFFF"/>
                </a:solidFill>
              </a:defRPr>
            </a:lvl1pPr>
          </a:lstStyle>
          <a:p>
            <a:r>
              <a:rPr kumimoji="0" lang="de-DE"/>
              <a:t>Titelmasterformat durch Klicken bearbeiten</a:t>
            </a:r>
            <a:endParaRPr kumimoji="0" lang="en-US"/>
          </a:p>
        </p:txBody>
      </p:sp>
      <p:sp>
        <p:nvSpPr>
          <p:cNvPr id="11" name="Rechteck 10"/>
          <p:cNvSpPr/>
          <p:nvPr/>
        </p:nvSpPr>
        <p:spPr bwMode="white">
          <a:xfrm>
            <a:off x="1596099" y="0"/>
            <a:ext cx="110887" cy="756975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12" name="Datumsplatzhalter 11"/>
          <p:cNvSpPr>
            <a:spLocks noGrp="1"/>
          </p:cNvSpPr>
          <p:nvPr>
            <p:ph type="dt" sz="half" idx="10"/>
          </p:nvPr>
        </p:nvSpPr>
        <p:spPr>
          <a:xfrm>
            <a:off x="6888427" y="6887704"/>
            <a:ext cx="2940182" cy="402483"/>
          </a:xfrm>
        </p:spPr>
        <p:txBody>
          <a:bodyPr rtlCol="0"/>
          <a:lstStyle/>
          <a:p>
            <a:r>
              <a:rPr lang="de-DE" sz="1400"/>
              <a:t>&lt;Datum/Uhrzeit&gt;</a:t>
            </a:r>
            <a:endParaRPr lang="de-DE"/>
          </a:p>
        </p:txBody>
      </p:sp>
      <p:sp>
        <p:nvSpPr>
          <p:cNvPr id="13" name="Foliennummernplatzhalter 12"/>
          <p:cNvSpPr>
            <a:spLocks noGrp="1"/>
          </p:cNvSpPr>
          <p:nvPr>
            <p:ph type="sldNum" sz="quarter" idx="11"/>
          </p:nvPr>
        </p:nvSpPr>
        <p:spPr>
          <a:xfrm>
            <a:off x="0" y="5144778"/>
            <a:ext cx="1596099" cy="731472"/>
          </a:xfrm>
        </p:spPr>
        <p:txBody>
          <a:bodyPr rtlCol="0"/>
          <a:lstStyle>
            <a:lvl1pPr>
              <a:defRPr sz="3100"/>
            </a:lvl1pPr>
          </a:lstStyle>
          <a:p>
            <a:pPr algn="r"/>
            <a:fld id="{11612171-5131-4161-9121-71D1E19191A1}" type="slidenum">
              <a:rPr lang="de-DE" sz="1400" smtClean="0"/>
              <a:t>‹Nr.›</a:t>
            </a:fld>
            <a:endParaRPr lang="de-DE"/>
          </a:p>
        </p:txBody>
      </p:sp>
      <p:sp>
        <p:nvSpPr>
          <p:cNvPr id="14" name="Fußzeilenplatzhalter 13"/>
          <p:cNvSpPr>
            <a:spLocks noGrp="1"/>
          </p:cNvSpPr>
          <p:nvPr>
            <p:ph type="ftr" sz="quarter" idx="12"/>
          </p:nvPr>
        </p:nvSpPr>
        <p:spPr>
          <a:xfrm>
            <a:off x="1764109" y="6887490"/>
            <a:ext cx="5040313" cy="402483"/>
          </a:xfrm>
        </p:spPr>
        <p:txBody>
          <a:bodyPr rtlCol="0"/>
          <a:lstStyle/>
          <a:p>
            <a:pPr algn="ctr"/>
            <a:r>
              <a:rPr lang="de-DE" sz="1400"/>
              <a:t>&lt;Fußzeile&gt;</a:t>
            </a:r>
            <a:endParaRPr lang="de-DE"/>
          </a:p>
        </p:txBody>
      </p:sp>
      <p:sp>
        <p:nvSpPr>
          <p:cNvPr id="3" name="Bildplatzhalter 2"/>
          <p:cNvSpPr>
            <a:spLocks noGrp="1"/>
          </p:cNvSpPr>
          <p:nvPr>
            <p:ph type="pic" idx="1"/>
          </p:nvPr>
        </p:nvSpPr>
        <p:spPr>
          <a:xfrm>
            <a:off x="1720427" y="0"/>
            <a:ext cx="8360198" cy="5036423"/>
          </a:xfrm>
          <a:solidFill>
            <a:schemeClr val="accent1">
              <a:tint val="40000"/>
            </a:schemeClr>
          </a:solidFill>
          <a:ln>
            <a:noFill/>
          </a:ln>
        </p:spPr>
        <p:txBody>
          <a:bodyPr/>
          <a:lstStyle>
            <a:lvl1pPr marL="0" indent="0">
              <a:buNone/>
              <a:defRPr sz="3500"/>
            </a:lvl1pPr>
          </a:lstStyle>
          <a:p>
            <a:r>
              <a:rPr kumimoji="0" lang="de-DE"/>
              <a:t>Bild durch Klicken auf Symbol hinzufügen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672042" y="251989"/>
            <a:ext cx="8988557" cy="1091953"/>
          </a:xfrm>
          <a:prstGeom prst="rect">
            <a:avLst/>
          </a:prstGeom>
        </p:spPr>
        <p:txBody>
          <a:bodyPr vert="horz" lIns="100794" tIns="50397" rIns="100794" bIns="50397" anchor="ctr">
            <a:normAutofit/>
          </a:bodyPr>
          <a:lstStyle/>
          <a:p>
            <a:r>
              <a:rPr kumimoji="0" lang="de-DE"/>
              <a:t>Titelmasterformat durch Klicken bearbeiten</a:t>
            </a:r>
            <a:endParaRPr kumimoji="0" lang="en-US"/>
          </a:p>
        </p:txBody>
      </p:sp>
      <p:sp>
        <p:nvSpPr>
          <p:cNvPr id="13" name="Textplatzhalter 12"/>
          <p:cNvSpPr>
            <a:spLocks noGrp="1"/>
          </p:cNvSpPr>
          <p:nvPr>
            <p:ph type="body" idx="1"/>
          </p:nvPr>
        </p:nvSpPr>
        <p:spPr>
          <a:xfrm>
            <a:off x="675402" y="1763924"/>
            <a:ext cx="8988557" cy="4989386"/>
          </a:xfrm>
          <a:prstGeom prst="rect">
            <a:avLst/>
          </a:prstGeom>
        </p:spPr>
        <p:txBody>
          <a:bodyPr vert="horz" lIns="100794" tIns="50397" rIns="100794" bIns="50397">
            <a:normAutofit/>
          </a:bodyPr>
          <a:lstStyle/>
          <a:p>
            <a:pPr lvl="0" eaLnBrk="1" latinLnBrk="0" hangingPunct="1"/>
            <a:r>
              <a:rPr kumimoji="0" lang="de-DE"/>
              <a:t>Textmasterformat bearbeiten</a:t>
            </a:r>
          </a:p>
          <a:p>
            <a:pPr lvl="1" eaLnBrk="1" latinLnBrk="0" hangingPunct="1"/>
            <a:r>
              <a:rPr kumimoji="0" lang="de-DE"/>
              <a:t>Zweite Ebene</a:t>
            </a:r>
          </a:p>
          <a:p>
            <a:pPr lvl="2" eaLnBrk="1" latinLnBrk="0" hangingPunct="1"/>
            <a:r>
              <a:rPr kumimoji="0" lang="de-DE"/>
              <a:t>Dritte Ebene</a:t>
            </a:r>
          </a:p>
          <a:p>
            <a:pPr lvl="3" eaLnBrk="1" latinLnBrk="0" hangingPunct="1"/>
            <a:r>
              <a:rPr kumimoji="0" lang="de-DE"/>
              <a:t>Vierte Ebene</a:t>
            </a:r>
          </a:p>
          <a:p>
            <a:pPr lvl="4" eaLnBrk="1" latinLnBrk="0" hangingPunct="1"/>
            <a:r>
              <a:rPr kumimoji="0" lang="de-DE"/>
              <a:t>Fünfte Ebene</a:t>
            </a:r>
            <a:endParaRPr kumimoji="0" lang="en-US"/>
          </a:p>
        </p:txBody>
      </p:sp>
      <p:sp>
        <p:nvSpPr>
          <p:cNvPr id="14" name="Datumsplatzhalter 13"/>
          <p:cNvSpPr>
            <a:spLocks noGrp="1"/>
          </p:cNvSpPr>
          <p:nvPr>
            <p:ph type="dt" sz="half" idx="2"/>
          </p:nvPr>
        </p:nvSpPr>
        <p:spPr>
          <a:xfrm>
            <a:off x="6720417" y="6887704"/>
            <a:ext cx="2940182" cy="402483"/>
          </a:xfrm>
          <a:prstGeom prst="rect">
            <a:avLst/>
          </a:prstGeom>
        </p:spPr>
        <p:txBody>
          <a:bodyPr vert="horz" lIns="100794" tIns="50397" rIns="100794" bIns="50397" anchor="ctr" anchorCtr="0"/>
          <a:lstStyle>
            <a:lvl1pPr algn="l" eaLnBrk="1" latinLnBrk="0" hangingPunct="1">
              <a:defRPr kumimoji="0" sz="1500">
                <a:solidFill>
                  <a:schemeClr val="tx2"/>
                </a:solidFill>
              </a:defRPr>
            </a:lvl1pPr>
          </a:lstStyle>
          <a:p>
            <a:r>
              <a:rPr lang="de-DE" sz="1400"/>
              <a:t>&lt;Datum/Uhrzeit&gt;</a:t>
            </a:r>
            <a:endParaRPr lang="de-DE"/>
          </a:p>
        </p:txBody>
      </p:sp>
      <p:sp>
        <p:nvSpPr>
          <p:cNvPr id="3" name="Fußzeilenplatzhalter 2"/>
          <p:cNvSpPr>
            <a:spLocks noGrp="1"/>
          </p:cNvSpPr>
          <p:nvPr>
            <p:ph type="ftr" sz="quarter" idx="3"/>
          </p:nvPr>
        </p:nvSpPr>
        <p:spPr>
          <a:xfrm>
            <a:off x="672042" y="6887490"/>
            <a:ext cx="5976368" cy="402483"/>
          </a:xfrm>
          <a:prstGeom prst="rect">
            <a:avLst/>
          </a:prstGeom>
        </p:spPr>
        <p:txBody>
          <a:bodyPr vert="horz" lIns="100794" tIns="50397" rIns="100794" bIns="50397" anchor="ctr"/>
          <a:lstStyle>
            <a:lvl1pPr algn="r" eaLnBrk="1" latinLnBrk="0" hangingPunct="1">
              <a:defRPr kumimoji="0" sz="1500">
                <a:solidFill>
                  <a:schemeClr val="tx2"/>
                </a:solidFill>
              </a:defRPr>
            </a:lvl1pPr>
          </a:lstStyle>
          <a:p>
            <a:pPr algn="ctr"/>
            <a:r>
              <a:rPr lang="de-DE" sz="1400"/>
              <a:t>&lt;Fußzeile&gt;</a:t>
            </a:r>
            <a:endParaRPr lang="de-DE"/>
          </a:p>
        </p:txBody>
      </p:sp>
      <p:sp>
        <p:nvSpPr>
          <p:cNvPr id="7" name="Rechteck 6"/>
          <p:cNvSpPr/>
          <p:nvPr/>
        </p:nvSpPr>
        <p:spPr bwMode="white">
          <a:xfrm>
            <a:off x="0" y="1360741"/>
            <a:ext cx="10080625" cy="35278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8" name="Rechteck 7"/>
          <p:cNvSpPr/>
          <p:nvPr/>
        </p:nvSpPr>
        <p:spPr>
          <a:xfrm>
            <a:off x="0" y="1411139"/>
            <a:ext cx="588036" cy="251989"/>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9" name="Rechteck 8"/>
          <p:cNvSpPr/>
          <p:nvPr/>
        </p:nvSpPr>
        <p:spPr>
          <a:xfrm>
            <a:off x="651040" y="1411139"/>
            <a:ext cx="9429585" cy="251989"/>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23" name="Foliennummernplatzhalter 22"/>
          <p:cNvSpPr>
            <a:spLocks noGrp="1"/>
          </p:cNvSpPr>
          <p:nvPr>
            <p:ph type="sldNum" sz="quarter" idx="4"/>
          </p:nvPr>
        </p:nvSpPr>
        <p:spPr>
          <a:xfrm>
            <a:off x="0" y="1402389"/>
            <a:ext cx="588036" cy="269490"/>
          </a:xfrm>
          <a:prstGeom prst="rect">
            <a:avLst/>
          </a:prstGeom>
        </p:spPr>
        <p:txBody>
          <a:bodyPr vert="horz" lIns="100794" tIns="50397" rIns="100794" bIns="50397" anchor="ctr" anchorCtr="0">
            <a:normAutofit/>
          </a:bodyPr>
          <a:lstStyle>
            <a:lvl1pPr algn="ctr" eaLnBrk="1" latinLnBrk="0" hangingPunct="1">
              <a:defRPr kumimoji="0" sz="1500" b="1">
                <a:solidFill>
                  <a:srgbClr val="FFFFFF"/>
                </a:solidFill>
              </a:defRPr>
            </a:lvl1pPr>
          </a:lstStyle>
          <a:p>
            <a:pPr algn="r"/>
            <a:fld id="{11612171-5131-4161-9121-71D1E19191A1}" type="slidenum">
              <a:rPr lang="de-DE" sz="1400" smtClean="0"/>
              <a:t>‹Nr.›</a:t>
            </a:fld>
            <a:endParaRPr lang="de-DE"/>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sldNum="0" hdr="0" ftr="0" dt="0"/>
  <p:txStyles>
    <p:titleStyle>
      <a:lvl1pPr algn="l" rtl="0" eaLnBrk="1" latinLnBrk="0" hangingPunct="1">
        <a:spcBef>
          <a:spcPct val="0"/>
        </a:spcBef>
        <a:buNone/>
        <a:defRPr kumimoji="0" sz="4900" kern="1200">
          <a:solidFill>
            <a:schemeClr val="tx2"/>
          </a:solidFill>
          <a:latin typeface="+mj-lt"/>
          <a:ea typeface="+mj-ea"/>
          <a:cs typeface="+mj-cs"/>
        </a:defRPr>
      </a:lvl1pPr>
    </p:titleStyle>
    <p:bodyStyle>
      <a:lvl1pPr marL="352780" indent="-352780" algn="l" rtl="0" eaLnBrk="1" latinLnBrk="0" hangingPunct="1">
        <a:spcBef>
          <a:spcPts val="772"/>
        </a:spcBef>
        <a:buClr>
          <a:schemeClr val="accent2"/>
        </a:buClr>
        <a:buSzPct val="60000"/>
        <a:buFont typeface="Wingdings"/>
        <a:buChar char=""/>
        <a:defRPr kumimoji="0" sz="3200" kern="1200">
          <a:solidFill>
            <a:schemeClr val="tx1"/>
          </a:solidFill>
          <a:latin typeface="+mn-lt"/>
          <a:ea typeface="+mn-ea"/>
          <a:cs typeface="+mn-cs"/>
        </a:defRPr>
      </a:lvl1pPr>
      <a:lvl2pPr marL="705560" indent="-302383" algn="l" rtl="0" eaLnBrk="1" latinLnBrk="0" hangingPunct="1">
        <a:spcBef>
          <a:spcPts val="606"/>
        </a:spcBef>
        <a:buClr>
          <a:schemeClr val="accent1"/>
        </a:buClr>
        <a:buSzPct val="70000"/>
        <a:buFont typeface="Wingdings 2"/>
        <a:buChar char=""/>
        <a:defRPr kumimoji="0" sz="2900" kern="1200">
          <a:solidFill>
            <a:schemeClr val="tx1"/>
          </a:solidFill>
          <a:latin typeface="+mn-lt"/>
          <a:ea typeface="+mn-ea"/>
          <a:cs typeface="+mn-cs"/>
        </a:defRPr>
      </a:lvl2pPr>
      <a:lvl3pPr marL="1007943" indent="-251986" algn="l" rtl="0" eaLnBrk="1" latinLnBrk="0" hangingPunct="1">
        <a:spcBef>
          <a:spcPts val="551"/>
        </a:spcBef>
        <a:buClr>
          <a:schemeClr val="accent2"/>
        </a:buClr>
        <a:buSzPct val="75000"/>
        <a:buFont typeface="Wingdings"/>
        <a:buChar char=""/>
        <a:defRPr kumimoji="0" sz="2500" kern="1200">
          <a:solidFill>
            <a:schemeClr val="tx1"/>
          </a:solidFill>
          <a:latin typeface="+mn-lt"/>
          <a:ea typeface="+mn-ea"/>
          <a:cs typeface="+mn-cs"/>
        </a:defRPr>
      </a:lvl3pPr>
      <a:lvl4pPr marL="1511915" indent="-251986" algn="l" rtl="0" eaLnBrk="1" latinLnBrk="0" hangingPunct="1">
        <a:spcBef>
          <a:spcPts val="441"/>
        </a:spcBef>
        <a:buClr>
          <a:schemeClr val="accent3"/>
        </a:buClr>
        <a:buSzPct val="75000"/>
        <a:buFont typeface="Wingdings"/>
        <a:buChar char=""/>
        <a:defRPr kumimoji="0" sz="2200" kern="1200">
          <a:solidFill>
            <a:schemeClr val="tx1"/>
          </a:solidFill>
          <a:latin typeface="+mn-lt"/>
          <a:ea typeface="+mn-ea"/>
          <a:cs typeface="+mn-cs"/>
        </a:defRPr>
      </a:lvl4pPr>
      <a:lvl5pPr marL="2015886" indent="-251986" algn="l" rtl="0" eaLnBrk="1" latinLnBrk="0" hangingPunct="1">
        <a:spcBef>
          <a:spcPts val="441"/>
        </a:spcBef>
        <a:buClr>
          <a:schemeClr val="accent4"/>
        </a:buClr>
        <a:buSzPct val="65000"/>
        <a:buFont typeface="Wingdings"/>
        <a:buChar char=""/>
        <a:defRPr kumimoji="0" sz="2200" kern="1200">
          <a:solidFill>
            <a:schemeClr val="tx1"/>
          </a:solidFill>
          <a:latin typeface="+mn-lt"/>
          <a:ea typeface="+mn-ea"/>
          <a:cs typeface="+mn-cs"/>
        </a:defRPr>
      </a:lvl5pPr>
      <a:lvl6pPr marL="2318269" indent="-251986" algn="l" rtl="0" eaLnBrk="1" latinLnBrk="0" hangingPunct="1">
        <a:spcBef>
          <a:spcPct val="20000"/>
        </a:spcBef>
        <a:buClr>
          <a:schemeClr val="accent1"/>
        </a:buClr>
        <a:buFont typeface="Wingdings"/>
        <a:buChar char="§"/>
        <a:defRPr kumimoji="0" sz="2000" kern="1200" baseline="0">
          <a:solidFill>
            <a:schemeClr val="tx1"/>
          </a:solidFill>
          <a:latin typeface="+mn-lt"/>
          <a:ea typeface="+mn-ea"/>
          <a:cs typeface="+mn-cs"/>
        </a:defRPr>
      </a:lvl6pPr>
      <a:lvl7pPr marL="2620652" indent="-251986" algn="l" rtl="0" eaLnBrk="1" latinLnBrk="0" hangingPunct="1">
        <a:spcBef>
          <a:spcPct val="20000"/>
        </a:spcBef>
        <a:buClr>
          <a:schemeClr val="accent2"/>
        </a:buClr>
        <a:buFont typeface="Wingdings"/>
        <a:buChar char="§"/>
        <a:defRPr kumimoji="0" sz="2000" kern="1200" baseline="0">
          <a:solidFill>
            <a:schemeClr val="tx1"/>
          </a:solidFill>
          <a:latin typeface="+mn-lt"/>
          <a:ea typeface="+mn-ea"/>
          <a:cs typeface="+mn-cs"/>
        </a:defRPr>
      </a:lvl7pPr>
      <a:lvl8pPr marL="2923035" indent="-251986" algn="l" rtl="0" eaLnBrk="1" latinLnBrk="0" hangingPunct="1">
        <a:spcBef>
          <a:spcPct val="20000"/>
        </a:spcBef>
        <a:buClr>
          <a:schemeClr val="accent3"/>
        </a:buClr>
        <a:buFont typeface="Wingdings"/>
        <a:buChar char="§"/>
        <a:defRPr kumimoji="0" sz="2000" kern="1200" baseline="0">
          <a:solidFill>
            <a:schemeClr val="tx1"/>
          </a:solidFill>
          <a:latin typeface="+mn-lt"/>
          <a:ea typeface="+mn-ea"/>
          <a:cs typeface="+mn-cs"/>
        </a:defRPr>
      </a:lvl8pPr>
      <a:lvl9pPr marL="3225418" indent="-251986" algn="l" rtl="0" eaLnBrk="1" latinLnBrk="0" hangingPunct="1">
        <a:spcBef>
          <a:spcPct val="20000"/>
        </a:spcBef>
        <a:buClr>
          <a:schemeClr val="accent4"/>
        </a:buClr>
        <a:buFont typeface="Wingdings"/>
        <a:buChar char="§"/>
        <a:defRPr kumimoji="0" sz="2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laus_messner@web.de"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www.elearning-freiburg.de/"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Line 2"/>
          <p:cNvSpPr/>
          <p:nvPr/>
        </p:nvSpPr>
        <p:spPr>
          <a:xfrm>
            <a:off x="180001" y="7092000"/>
            <a:ext cx="9720000" cy="0"/>
          </a:xfrm>
          <a:prstGeom prst="line">
            <a:avLst/>
          </a:prstGeom>
          <a:ln>
            <a:solidFill>
              <a:srgbClr val="808080"/>
            </a:solidFill>
          </a:ln>
        </p:spPr>
      </p:sp>
      <p:pic>
        <p:nvPicPr>
          <p:cNvPr id="39" name="Grafik 38"/>
          <p:cNvPicPr/>
          <p:nvPr/>
        </p:nvPicPr>
        <p:blipFill>
          <a:blip r:embed="rId2"/>
          <a:stretch>
            <a:fillRect/>
          </a:stretch>
        </p:blipFill>
        <p:spPr>
          <a:xfrm>
            <a:off x="235440" y="7183440"/>
            <a:ext cx="304920" cy="304920"/>
          </a:xfrm>
          <a:prstGeom prst="rect">
            <a:avLst/>
          </a:prstGeom>
        </p:spPr>
      </p:pic>
      <p:sp>
        <p:nvSpPr>
          <p:cNvPr id="40" name="TextShape 3"/>
          <p:cNvSpPr txBox="1"/>
          <p:nvPr/>
        </p:nvSpPr>
        <p:spPr>
          <a:xfrm>
            <a:off x="612000" y="7115040"/>
            <a:ext cx="9180000" cy="390960"/>
          </a:xfrm>
          <a:prstGeom prst="rect">
            <a:avLst/>
          </a:prstGeom>
        </p:spPr>
        <p:txBody>
          <a:bodyPr wrap="none" lIns="0" tIns="0" rIns="0" bIns="0" anchor="ctr"/>
          <a:lstStyle/>
          <a:p>
            <a:r>
              <a:rPr lang="de-DE" sz="2000" dirty="0">
                <a:hlinkClick r:id="rId3"/>
              </a:rPr>
              <a:t>klaus_messner@web.de</a:t>
            </a:r>
            <a:r>
              <a:rPr lang="de-DE" sz="2000" dirty="0"/>
              <a:t>			     		</a:t>
            </a:r>
            <a:r>
              <a:rPr lang="de-DE" sz="2000" dirty="0">
                <a:hlinkClick r:id="rId4"/>
              </a:rPr>
              <a:t>www.elearning-freiburg.de</a:t>
            </a:r>
            <a:endParaRPr dirty="0"/>
          </a:p>
        </p:txBody>
      </p:sp>
      <p:sp>
        <p:nvSpPr>
          <p:cNvPr id="5" name="Inhaltsplatzhalter 4"/>
          <p:cNvSpPr>
            <a:spLocks noGrp="1"/>
          </p:cNvSpPr>
          <p:nvPr>
            <p:ph sz="quarter" idx="1"/>
          </p:nvPr>
        </p:nvSpPr>
        <p:spPr/>
        <p:txBody>
          <a:bodyPr>
            <a:normAutofit/>
          </a:bodyPr>
          <a:lstStyle/>
          <a:p>
            <a:pPr marL="0" indent="0" algn="ctr">
              <a:buNone/>
            </a:pPr>
            <a:r>
              <a:rPr lang="de-DE" sz="4400" dirty="0">
                <a:solidFill>
                  <a:srgbClr val="2300DC"/>
                </a:solidFill>
              </a:rPr>
              <a:t>Abiturprüfung Mathematik </a:t>
            </a:r>
            <a:r>
              <a:rPr lang="de-DE" sz="4400" dirty="0" smtClean="0">
                <a:solidFill>
                  <a:srgbClr val="2300DC"/>
                </a:solidFill>
              </a:rPr>
              <a:t>2020 </a:t>
            </a:r>
            <a:r>
              <a:rPr lang="de-DE" sz="4400" dirty="0">
                <a:solidFill>
                  <a:srgbClr val="2300DC"/>
                </a:solidFill>
              </a:rPr>
              <a:t>Baden-Württemberg</a:t>
            </a:r>
            <a:endParaRPr lang="de-DE" sz="4400" dirty="0"/>
          </a:p>
          <a:p>
            <a:pPr marL="0" indent="0" algn="ctr">
              <a:buNone/>
            </a:pPr>
            <a:r>
              <a:rPr lang="de-DE" sz="4400" dirty="0">
                <a:solidFill>
                  <a:srgbClr val="2300DC"/>
                </a:solidFill>
              </a:rPr>
              <a:t>Allgemeinbildende Gymnasien</a:t>
            </a:r>
            <a:endParaRPr lang="de-DE" sz="4400" dirty="0"/>
          </a:p>
          <a:p>
            <a:pPr marL="0" indent="0" algn="ctr">
              <a:buNone/>
            </a:pPr>
            <a:r>
              <a:rPr lang="de-DE" sz="4400" dirty="0">
                <a:solidFill>
                  <a:srgbClr val="0000FF"/>
                </a:solidFill>
              </a:rPr>
              <a:t>Wahlteil Stochastik C </a:t>
            </a:r>
            <a:r>
              <a:rPr lang="de-DE" sz="4400" dirty="0" smtClean="0">
                <a:solidFill>
                  <a:srgbClr val="0000FF"/>
                </a:solidFill>
              </a:rPr>
              <a:t>2</a:t>
            </a:r>
            <a:endParaRPr lang="de-DE" sz="4400" dirty="0"/>
          </a:p>
          <a:p>
            <a:pPr marL="0" indent="0" algn="ctr">
              <a:buNone/>
            </a:pPr>
            <a:r>
              <a:rPr lang="de-DE" sz="4400" dirty="0">
                <a:solidFill>
                  <a:srgbClr val="FF0000"/>
                </a:solidFill>
              </a:rPr>
              <a:t>Lösung der Aufgabe C </a:t>
            </a:r>
            <a:r>
              <a:rPr lang="de-DE" sz="4400" dirty="0" smtClean="0">
                <a:solidFill>
                  <a:srgbClr val="FF0000"/>
                </a:solidFill>
              </a:rPr>
              <a:t>2</a:t>
            </a:r>
            <a:endParaRPr lang="de-DE" sz="4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None/>
                </a:pPr>
                <a14:m>
                  <m:oMathPara xmlns:m="http://schemas.openxmlformats.org/officeDocument/2006/math">
                    <m:oMathParaPr>
                      <m:jc m:val="centerGroup"/>
                    </m:oMathParaPr>
                    <m:oMath xmlns:m="http://schemas.openxmlformats.org/officeDocument/2006/math">
                      <m:r>
                        <a:rPr lang="de-DE" sz="2200" b="0" i="1" dirty="0" smtClean="0">
                          <a:latin typeface="Cambria Math" panose="02040503050406030204" pitchFamily="18" charset="0"/>
                        </a:rPr>
                        <m:t>0,2</m:t>
                      </m:r>
                      <m:r>
                        <a:rPr lang="de-DE" sz="2200" i="1" dirty="0">
                          <a:latin typeface="Cambria Math" panose="02040503050406030204" pitchFamily="18" charset="0"/>
                        </a:rPr>
                        <m:t>𝑥</m:t>
                      </m:r>
                      <m:r>
                        <a:rPr lang="de-DE" sz="2200" i="1" dirty="0">
                          <a:latin typeface="Cambria Math" panose="02040503050406030204" pitchFamily="18" charset="0"/>
                        </a:rPr>
                        <m:t>+1,6=</m:t>
                      </m:r>
                      <m:r>
                        <a:rPr lang="de-DE" sz="2200" i="1" dirty="0">
                          <a:latin typeface="Cambria Math" panose="02040503050406030204" pitchFamily="18" charset="0"/>
                        </a:rPr>
                        <m:t>𝑥</m:t>
                      </m:r>
                      <m:r>
                        <a:rPr lang="de-DE" sz="2200" b="0" i="1" dirty="0" smtClean="0">
                          <a:latin typeface="Cambria Math" panose="02040503050406030204" pitchFamily="18" charset="0"/>
                        </a:rPr>
                        <m:t> </m:t>
                      </m:r>
                      <m:r>
                        <a:rPr lang="de-DE" sz="2200" b="0" i="1" dirty="0" smtClean="0">
                          <a:latin typeface="Cambria Math" panose="02040503050406030204" pitchFamily="18" charset="0"/>
                          <a:ea typeface="Cambria Math" panose="02040503050406030204" pitchFamily="18" charset="0"/>
                        </a:rPr>
                        <m:t>⇔ 1,6=0,8</m:t>
                      </m:r>
                      <m:r>
                        <a:rPr lang="de-DE" sz="2200" b="0" i="1" dirty="0" smtClean="0">
                          <a:latin typeface="Cambria Math" panose="02040503050406030204" pitchFamily="18" charset="0"/>
                          <a:ea typeface="Cambria Math" panose="02040503050406030204" pitchFamily="18" charset="0"/>
                        </a:rPr>
                        <m:t>𝑥</m:t>
                      </m:r>
                      <m:r>
                        <a:rPr lang="de-DE" sz="2200" i="1" dirty="0">
                          <a:latin typeface="Cambria Math" panose="02040503050406030204" pitchFamily="18" charset="0"/>
                          <a:ea typeface="Cambria Math" panose="02040503050406030204" pitchFamily="18" charset="0"/>
                        </a:rPr>
                        <m:t>⇔</m:t>
                      </m:r>
                      <m:r>
                        <a:rPr lang="de-DE" sz="2200" b="0" i="1" dirty="0" smtClean="0">
                          <a:latin typeface="Cambria Math" panose="02040503050406030204" pitchFamily="18" charset="0"/>
                          <a:ea typeface="Cambria Math" panose="02040503050406030204" pitchFamily="18" charset="0"/>
                        </a:rPr>
                        <m:t>  </m:t>
                      </m:r>
                      <m:r>
                        <a:rPr lang="de-DE" sz="2200" b="0" i="1" dirty="0" smtClean="0">
                          <a:latin typeface="Cambria Math" panose="02040503050406030204" pitchFamily="18" charset="0"/>
                          <a:ea typeface="Cambria Math" panose="02040503050406030204" pitchFamily="18" charset="0"/>
                        </a:rPr>
                        <m:t>𝑥</m:t>
                      </m:r>
                      <m:r>
                        <a:rPr lang="de-DE" sz="2200" b="0" i="1" dirty="0" smtClean="0">
                          <a:latin typeface="Cambria Math" panose="02040503050406030204" pitchFamily="18" charset="0"/>
                          <a:ea typeface="Cambria Math" panose="02040503050406030204" pitchFamily="18" charset="0"/>
                        </a:rPr>
                        <m:t>=2</m:t>
                      </m:r>
                    </m:oMath>
                  </m:oMathPara>
                </a14:m>
                <a:endParaRPr lang="de-DE" sz="2200" dirty="0" smtClean="0"/>
              </a:p>
              <a:p>
                <a:pPr marL="0" indent="0">
                  <a:buNone/>
                </a:pPr>
                <a:endParaRPr lang="de-DE" sz="2200" dirty="0" smtClean="0"/>
              </a:p>
              <a:p>
                <a:pPr marL="0" indent="0">
                  <a:buNone/>
                </a:pPr>
                <a:r>
                  <a:rPr lang="de-DE" sz="2200" b="1" dirty="0" smtClean="0"/>
                  <a:t>Ergebnis:</a:t>
                </a:r>
                <a:r>
                  <a:rPr lang="de-DE" sz="2200" dirty="0" smtClean="0"/>
                  <a:t> Bei einem Einsatz von 2€ ist das Spiel fair.</a:t>
                </a:r>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2</a:t>
            </a:r>
            <a:endParaRPr lang="de-DE" sz="4000" dirty="0"/>
          </a:p>
        </p:txBody>
      </p:sp>
      <p:sp>
        <p:nvSpPr>
          <p:cNvPr id="5" name="Rechteck 4"/>
          <p:cNvSpPr/>
          <p:nvPr/>
        </p:nvSpPr>
        <p:spPr>
          <a:xfrm>
            <a:off x="7867865" y="107429"/>
            <a:ext cx="2021644" cy="1169551"/>
          </a:xfrm>
          <a:prstGeom prst="rect">
            <a:avLst/>
          </a:prstGeom>
        </p:spPr>
        <p:txBody>
          <a:bodyPr wrap="none">
            <a:spAutoFit/>
          </a:bodyPr>
          <a:lstStyle/>
          <a:p>
            <a:pPr algn="r"/>
            <a:r>
              <a:rPr lang="de-DE" sz="1400" dirty="0" smtClean="0"/>
              <a:t>3 r, 1 w, 6 s</a:t>
            </a:r>
            <a:br>
              <a:rPr lang="de-DE" sz="1400" dirty="0" smtClean="0"/>
            </a:br>
            <a:r>
              <a:rPr lang="de-DE" sz="1400" dirty="0" smtClean="0"/>
              <a:t>insgesamt 10 Kugeln</a:t>
            </a:r>
          </a:p>
          <a:p>
            <a:pPr algn="r"/>
            <a:r>
              <a:rPr lang="de-DE" sz="1400" dirty="0" smtClean="0"/>
              <a:t>Experiment: Ziehen ohne</a:t>
            </a:r>
            <a:br>
              <a:rPr lang="de-DE" sz="1400" dirty="0" smtClean="0"/>
            </a:br>
            <a:r>
              <a:rPr lang="de-DE" sz="1400" dirty="0" smtClean="0"/>
              <a:t>Zurücklegen</a:t>
            </a:r>
          </a:p>
          <a:p>
            <a:pPr algn="r"/>
            <a:r>
              <a:rPr lang="de-DE" sz="1400" dirty="0" smtClean="0"/>
              <a:t>n=2 Ziehungen</a:t>
            </a:r>
            <a:endParaRPr lang="de-DE" sz="1400" dirty="0"/>
          </a:p>
        </p:txBody>
      </p:sp>
      <p:cxnSp>
        <p:nvCxnSpPr>
          <p:cNvPr id="6" name="Gerader Verbinder 5"/>
          <p:cNvCxnSpPr/>
          <p:nvPr/>
        </p:nvCxnSpPr>
        <p:spPr>
          <a:xfrm>
            <a:off x="4404299" y="3059757"/>
            <a:ext cx="335923"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494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None/>
                </a:pPr>
                <a:r>
                  <a:rPr lang="de-DE" sz="2200" b="1" dirty="0" smtClean="0"/>
                  <a:t>d) Gewinnwahrscheinlichkeit</a:t>
                </a:r>
              </a:p>
              <a:p>
                <a:pPr marL="0" indent="0">
                  <a:buNone/>
                </a:pPr>
                <a:r>
                  <a:rPr lang="de-DE" sz="2200" dirty="0" smtClean="0"/>
                  <a:t>Die für „rot“ Wahrscheinlichkeit in einer Einzelziehung ist </a:t>
                </a:r>
                <a14:m>
                  <m:oMath xmlns:m="http://schemas.openxmlformats.org/officeDocument/2006/math">
                    <m:r>
                      <a:rPr lang="de-DE" sz="2200" i="1" dirty="0" smtClean="0">
                        <a:latin typeface="Cambria Math" panose="02040503050406030204" pitchFamily="18" charset="0"/>
                      </a:rPr>
                      <m:t>𝑝</m:t>
                    </m:r>
                    <m:r>
                      <a:rPr lang="de-DE" sz="2200" i="1" dirty="0" smtClean="0">
                        <a:latin typeface="Cambria Math" panose="02040503050406030204" pitchFamily="18" charset="0"/>
                      </a:rPr>
                      <m:t>=</m:t>
                    </m:r>
                    <m:f>
                      <m:fPr>
                        <m:ctrlPr>
                          <a:rPr lang="de-DE" sz="2200" i="1" dirty="0" smtClean="0">
                            <a:latin typeface="Cambria Math" panose="02040503050406030204" pitchFamily="18" charset="0"/>
                          </a:rPr>
                        </m:ctrlPr>
                      </m:fPr>
                      <m:num>
                        <m:r>
                          <a:rPr lang="de-DE" sz="2200" i="1" dirty="0" smtClean="0">
                            <a:latin typeface="Cambria Math" panose="02040503050406030204" pitchFamily="18" charset="0"/>
                          </a:rPr>
                          <m:t>5</m:t>
                        </m:r>
                      </m:num>
                      <m:den>
                        <m:r>
                          <a:rPr lang="de-DE" sz="2200" i="1" dirty="0" smtClean="0">
                            <a:latin typeface="Cambria Math" panose="02040503050406030204" pitchFamily="18" charset="0"/>
                          </a:rPr>
                          <m:t>205</m:t>
                        </m:r>
                      </m:den>
                    </m:f>
                  </m:oMath>
                </a14:m>
                <a:r>
                  <a:rPr lang="de-DE" sz="2200" dirty="0" smtClean="0"/>
                  <a:t>. Entsprechend ist die Wahrscheinlichkeit für „nicht rot“ </a:t>
                </a:r>
                <a14:m>
                  <m:oMath xmlns:m="http://schemas.openxmlformats.org/officeDocument/2006/math">
                    <m:r>
                      <a:rPr lang="de-DE" sz="2200" i="1" dirty="0" smtClean="0">
                        <a:latin typeface="Cambria Math" panose="02040503050406030204" pitchFamily="18" charset="0"/>
                      </a:rPr>
                      <m:t>𝑞</m:t>
                    </m:r>
                    <m:r>
                      <a:rPr lang="de-DE" sz="2200" i="1" dirty="0" smtClean="0">
                        <a:latin typeface="Cambria Math" panose="02040503050406030204" pitchFamily="18" charset="0"/>
                      </a:rPr>
                      <m:t>=</m:t>
                    </m:r>
                    <m:f>
                      <m:fPr>
                        <m:ctrlPr>
                          <a:rPr lang="de-DE" sz="2200" i="1" dirty="0" smtClean="0">
                            <a:latin typeface="Cambria Math" panose="02040503050406030204" pitchFamily="18" charset="0"/>
                          </a:rPr>
                        </m:ctrlPr>
                      </m:fPr>
                      <m:num>
                        <m:r>
                          <a:rPr lang="de-DE" sz="2200" i="1" dirty="0" smtClean="0">
                            <a:latin typeface="Cambria Math" panose="02040503050406030204" pitchFamily="18" charset="0"/>
                          </a:rPr>
                          <m:t>200</m:t>
                        </m:r>
                      </m:num>
                      <m:den>
                        <m:r>
                          <a:rPr lang="de-DE" sz="2200" i="1" dirty="0" smtClean="0">
                            <a:latin typeface="Cambria Math" panose="02040503050406030204" pitchFamily="18" charset="0"/>
                          </a:rPr>
                          <m:t>205</m:t>
                        </m:r>
                      </m:den>
                    </m:f>
                  </m:oMath>
                </a14:m>
                <a:r>
                  <a:rPr lang="de-DE" sz="2200" dirty="0" smtClean="0"/>
                  <a:t>.</a:t>
                </a:r>
              </a:p>
              <a:p>
                <a:pPr marL="0" indent="0">
                  <a:buNone/>
                </a:pPr>
                <a:r>
                  <a:rPr lang="de-DE" sz="2200" dirty="0" smtClean="0"/>
                  <a:t>Die Zufallsvariable </a:t>
                </a:r>
                <a14:m>
                  <m:oMath xmlns:m="http://schemas.openxmlformats.org/officeDocument/2006/math">
                    <m:r>
                      <a:rPr lang="de-DE" sz="2200" i="1" dirty="0" smtClean="0">
                        <a:latin typeface="Cambria Math" panose="02040503050406030204" pitchFamily="18" charset="0"/>
                      </a:rPr>
                      <m:t>𝑋</m:t>
                    </m:r>
                  </m:oMath>
                </a14:m>
                <a:r>
                  <a:rPr lang="de-DE" sz="2200" dirty="0" smtClean="0"/>
                  <a:t> beschreibe die Anzahl der roten Kugeln in </a:t>
                </a:r>
                <a14:m>
                  <m:oMath xmlns:m="http://schemas.openxmlformats.org/officeDocument/2006/math">
                    <m:r>
                      <a:rPr lang="de-DE" sz="2200" i="1" dirty="0" smtClean="0">
                        <a:latin typeface="Cambria Math" panose="02040503050406030204" pitchFamily="18" charset="0"/>
                      </a:rPr>
                      <m:t>15</m:t>
                    </m:r>
                  </m:oMath>
                </a14:m>
                <a:r>
                  <a:rPr lang="de-DE" sz="2200" dirty="0" smtClean="0"/>
                  <a:t> Ziehungen.</a:t>
                </a:r>
              </a:p>
              <a:p>
                <a:pPr marL="0" indent="0">
                  <a:buNone/>
                </a:pPr>
                <a:r>
                  <a:rPr lang="de-DE" sz="2200" dirty="0" smtClean="0"/>
                  <a:t>Damit erhalten wir</a:t>
                </a:r>
              </a:p>
              <a:p>
                <a:pPr marL="0" indent="0">
                  <a:buNone/>
                </a:pPr>
                <a14:m>
                  <m:oMathPara xmlns:m="http://schemas.openxmlformats.org/officeDocument/2006/math">
                    <m:oMathParaPr>
                      <m:jc m:val="centerGroup"/>
                    </m:oMathParaPr>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≥1</m:t>
                          </m:r>
                        </m:e>
                      </m:d>
                      <m:r>
                        <a:rPr lang="de-DE" sz="2200" i="1" dirty="0" smtClean="0">
                          <a:latin typeface="Cambria Math" panose="02040503050406030204" pitchFamily="18" charset="0"/>
                        </a:rPr>
                        <m:t>=1−</m:t>
                      </m:r>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=0</m:t>
                          </m:r>
                        </m:e>
                      </m:d>
                      <m:r>
                        <a:rPr lang="de-DE" sz="2200" i="1" dirty="0" smtClean="0">
                          <a:latin typeface="Cambria Math" panose="02040503050406030204" pitchFamily="18" charset="0"/>
                        </a:rPr>
                        <m:t>=1−</m:t>
                      </m:r>
                      <m:sSup>
                        <m:sSupPr>
                          <m:ctrlPr>
                            <a:rPr lang="de-DE" sz="2200" b="0" i="1" dirty="0" smtClean="0">
                              <a:latin typeface="Cambria Math" panose="02040503050406030204" pitchFamily="18" charset="0"/>
                            </a:rPr>
                          </m:ctrlPr>
                        </m:sSupPr>
                        <m:e>
                          <m:d>
                            <m:dPr>
                              <m:ctrlPr>
                                <a:rPr lang="de-DE" sz="2200" i="1" dirty="0" smtClean="0">
                                  <a:latin typeface="Cambria Math" panose="02040503050406030204" pitchFamily="18" charset="0"/>
                                </a:rPr>
                              </m:ctrlPr>
                            </m:dPr>
                            <m:e>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200</m:t>
                                  </m:r>
                                </m:num>
                                <m:den>
                                  <m:r>
                                    <a:rPr lang="de-DE" sz="2200" b="0" i="1" dirty="0" smtClean="0">
                                      <a:latin typeface="Cambria Math" panose="02040503050406030204" pitchFamily="18" charset="0"/>
                                    </a:rPr>
                                    <m:t>205</m:t>
                                  </m:r>
                                </m:den>
                              </m:f>
                            </m:e>
                          </m:d>
                        </m:e>
                        <m:sup>
                          <m:r>
                            <a:rPr lang="de-DE" sz="2200" b="0" i="1" dirty="0" smtClean="0">
                              <a:latin typeface="Cambria Math" panose="02040503050406030204" pitchFamily="18" charset="0"/>
                            </a:rPr>
                            <m:t>15</m:t>
                          </m:r>
                        </m:sup>
                      </m:sSup>
                      <m:r>
                        <a:rPr lang="de-DE" sz="2200" b="0" i="1" dirty="0" smtClean="0">
                          <a:latin typeface="Cambria Math" panose="02040503050406030204" pitchFamily="18" charset="0"/>
                        </a:rPr>
                        <m:t>≈0,31</m:t>
                      </m:r>
                    </m:oMath>
                  </m:oMathPara>
                </a14:m>
                <a:endParaRPr lang="de-DE" sz="2200" dirty="0" smtClean="0"/>
              </a:p>
              <a:p>
                <a:pPr marL="0" indent="0">
                  <a:buNone/>
                </a:pPr>
                <a:r>
                  <a:rPr lang="de-DE" sz="2200" b="1" dirty="0" smtClean="0"/>
                  <a:t>Ergebnis:</a:t>
                </a:r>
                <a:r>
                  <a:rPr lang="de-DE" sz="2200" dirty="0" smtClean="0"/>
                  <a:t> </a:t>
                </a:r>
              </a:p>
              <a:p>
                <a:pPr marL="0" indent="0">
                  <a:buNone/>
                </a:pPr>
                <a:r>
                  <a:rPr lang="de-DE" sz="2200" dirty="0" smtClean="0"/>
                  <a:t>Die Wahrscheinlichkeit für mindestens eine rote Kugel in </a:t>
                </a:r>
                <a14:m>
                  <m:oMath xmlns:m="http://schemas.openxmlformats.org/officeDocument/2006/math">
                    <m:r>
                      <a:rPr lang="de-DE" sz="2200" i="1" dirty="0" smtClean="0">
                        <a:latin typeface="Cambria Math" panose="02040503050406030204" pitchFamily="18" charset="0"/>
                      </a:rPr>
                      <m:t>15</m:t>
                    </m:r>
                  </m:oMath>
                </a14:m>
                <a:r>
                  <a:rPr lang="de-DE" sz="2200" dirty="0" smtClean="0"/>
                  <a:t> Ziehungen beträgt etwa </a:t>
                </a:r>
                <a14:m>
                  <m:oMath xmlns:m="http://schemas.openxmlformats.org/officeDocument/2006/math">
                    <m:r>
                      <a:rPr lang="de-DE" sz="2200" i="1" dirty="0" smtClean="0">
                        <a:latin typeface="Cambria Math" panose="02040503050406030204" pitchFamily="18" charset="0"/>
                      </a:rPr>
                      <m:t>31%</m:t>
                    </m:r>
                  </m:oMath>
                </a14:m>
                <a:r>
                  <a:rPr lang="de-DE" sz="2200" dirty="0" smtClean="0"/>
                  <a:t>.</a:t>
                </a:r>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r="-746"/>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2</a:t>
            </a:r>
            <a:endParaRPr lang="de-DE" sz="4000" dirty="0"/>
          </a:p>
        </p:txBody>
      </p:sp>
      <mc:AlternateContent xmlns:mc="http://schemas.openxmlformats.org/markup-compatibility/2006" xmlns:a14="http://schemas.microsoft.com/office/drawing/2010/main">
        <mc:Choice Requires="a14">
          <p:sp>
            <p:nvSpPr>
              <p:cNvPr id="2" name="Rechteck 1"/>
              <p:cNvSpPr/>
              <p:nvPr/>
            </p:nvSpPr>
            <p:spPr>
              <a:xfrm>
                <a:off x="6912520" y="74563"/>
                <a:ext cx="3023418" cy="738664"/>
              </a:xfrm>
              <a:prstGeom prst="rect">
                <a:avLst/>
              </a:prstGeom>
            </p:spPr>
            <p:txBody>
              <a:bodyPr wrap="square">
                <a:spAutoFit/>
              </a:bodyPr>
              <a:lstStyle/>
              <a:p>
                <a:pPr algn="r"/>
                <a14:m>
                  <m:oMath xmlns:m="http://schemas.openxmlformats.org/officeDocument/2006/math">
                    <m:r>
                      <a:rPr lang="de-DE" sz="1400" i="1" dirty="0" smtClean="0">
                        <a:latin typeface="Cambria Math" panose="02040503050406030204" pitchFamily="18" charset="0"/>
                      </a:rPr>
                      <m:t>200</m:t>
                    </m:r>
                  </m:oMath>
                </a14:m>
                <a:r>
                  <a:rPr lang="de-DE" sz="1400" dirty="0"/>
                  <a:t> </a:t>
                </a:r>
                <a:r>
                  <a:rPr lang="de-DE" sz="1400" dirty="0" smtClean="0"/>
                  <a:t>s, </a:t>
                </a:r>
                <a14:m>
                  <m:oMath xmlns:m="http://schemas.openxmlformats.org/officeDocument/2006/math">
                    <m:r>
                      <a:rPr lang="de-DE" sz="1400" i="1" dirty="0" smtClean="0">
                        <a:latin typeface="Cambria Math" panose="02040503050406030204" pitchFamily="18" charset="0"/>
                      </a:rPr>
                      <m:t>5</m:t>
                    </m:r>
                  </m:oMath>
                </a14:m>
                <a:r>
                  <a:rPr lang="de-DE" sz="1400" dirty="0" smtClean="0"/>
                  <a:t> r</a:t>
                </a:r>
              </a:p>
              <a:p>
                <a:pPr algn="r"/>
                <a14:m>
                  <m:oMath xmlns:m="http://schemas.openxmlformats.org/officeDocument/2006/math">
                    <m:r>
                      <a:rPr lang="de-DE" sz="1400" i="1" dirty="0" smtClean="0">
                        <a:latin typeface="Cambria Math" panose="02040503050406030204" pitchFamily="18" charset="0"/>
                      </a:rPr>
                      <m:t>205</m:t>
                    </m:r>
                  </m:oMath>
                </a14:m>
                <a:r>
                  <a:rPr lang="de-DE" sz="1400" dirty="0" smtClean="0"/>
                  <a:t> Kugeln gesamt</a:t>
                </a:r>
              </a:p>
              <a:p>
                <a:pPr algn="r"/>
                <a14:m>
                  <m:oMath xmlns:m="http://schemas.openxmlformats.org/officeDocument/2006/math">
                    <m:r>
                      <a:rPr lang="de-DE" sz="1400" i="1" dirty="0">
                        <a:latin typeface="Cambria Math" panose="02040503050406030204" pitchFamily="18" charset="0"/>
                      </a:rPr>
                      <m:t>15</m:t>
                    </m:r>
                  </m:oMath>
                </a14:m>
                <a:r>
                  <a:rPr lang="de-DE" sz="1400" dirty="0" smtClean="0"/>
                  <a:t> Ziehungen mit Zurücklegen</a:t>
                </a:r>
                <a:endParaRPr lang="de-DE" sz="1400" dirty="0"/>
              </a:p>
            </p:txBody>
          </p:sp>
        </mc:Choice>
        <mc:Fallback xmlns="">
          <p:sp>
            <p:nvSpPr>
              <p:cNvPr id="2" name="Rechteck 1"/>
              <p:cNvSpPr>
                <a:spLocks noRot="1" noChangeAspect="1" noMove="1" noResize="1" noEditPoints="1" noAdjustHandles="1" noChangeArrowheads="1" noChangeShapeType="1" noTextEdit="1"/>
              </p:cNvSpPr>
              <p:nvPr/>
            </p:nvSpPr>
            <p:spPr>
              <a:xfrm>
                <a:off x="6912520" y="74563"/>
                <a:ext cx="3023418" cy="738664"/>
              </a:xfrm>
              <a:prstGeom prst="rect">
                <a:avLst/>
              </a:prstGeom>
              <a:blipFill>
                <a:blip r:embed="rId3"/>
                <a:stretch>
                  <a:fillRect t="-1653" r="-605" b="-8264"/>
                </a:stretch>
              </a:blipFill>
            </p:spPr>
            <p:txBody>
              <a:bodyPr/>
              <a:lstStyle/>
              <a:p>
                <a:r>
                  <a:rPr lang="de-DE">
                    <a:noFill/>
                  </a:rPr>
                  <a:t> </a:t>
                </a:r>
              </a:p>
            </p:txBody>
          </p:sp>
        </mc:Fallback>
      </mc:AlternateContent>
      <p:cxnSp>
        <p:nvCxnSpPr>
          <p:cNvPr id="6" name="Gerader Verbinder 5"/>
          <p:cNvCxnSpPr/>
          <p:nvPr/>
        </p:nvCxnSpPr>
        <p:spPr>
          <a:xfrm>
            <a:off x="2324104" y="6156101"/>
            <a:ext cx="496742"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0023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None/>
                </a:pPr>
                <a:r>
                  <a:rPr lang="de-DE" sz="2200" b="1" dirty="0" smtClean="0"/>
                  <a:t>Term für Wahrscheinlichkeit</a:t>
                </a:r>
              </a:p>
              <a:p>
                <a:pPr marL="0" indent="0">
                  <a:buNone/>
                </a:pPr>
                <a:r>
                  <a:rPr lang="de-DE" sz="2200" dirty="0" smtClean="0"/>
                  <a:t>Es sei </a:t>
                </a:r>
                <a14:m>
                  <m:oMath xmlns:m="http://schemas.openxmlformats.org/officeDocument/2006/math">
                    <m:r>
                      <a:rPr lang="de-DE" sz="2200" b="0" i="1" dirty="0" smtClean="0">
                        <a:latin typeface="Cambria Math" panose="02040503050406030204" pitchFamily="18" charset="0"/>
                      </a:rPr>
                      <m:t>𝑧</m:t>
                    </m:r>
                  </m:oMath>
                </a14:m>
                <a:r>
                  <a:rPr lang="de-DE" sz="2200" dirty="0" smtClean="0"/>
                  <a:t> die Anzahl der weggelassenen Züge. Bei ursprünglich </a:t>
                </a:r>
                <a14:m>
                  <m:oMath xmlns:m="http://schemas.openxmlformats.org/officeDocument/2006/math">
                    <m:r>
                      <a:rPr lang="de-DE" sz="2200" i="1" dirty="0" smtClean="0">
                        <a:latin typeface="Cambria Math" panose="02040503050406030204" pitchFamily="18" charset="0"/>
                      </a:rPr>
                      <m:t>15</m:t>
                    </m:r>
                  </m:oMath>
                </a14:m>
                <a:r>
                  <a:rPr lang="de-DE" sz="2200" dirty="0" smtClean="0"/>
                  <a:t> Ziehungen haben wir nun nur noch </a:t>
                </a:r>
                <a14:m>
                  <m:oMath xmlns:m="http://schemas.openxmlformats.org/officeDocument/2006/math">
                    <m:r>
                      <a:rPr lang="de-DE" sz="2200" i="1" dirty="0" smtClean="0">
                        <a:latin typeface="Cambria Math" panose="02040503050406030204" pitchFamily="18" charset="0"/>
                      </a:rPr>
                      <m:t>15−</m:t>
                    </m:r>
                    <m:r>
                      <a:rPr lang="de-DE" sz="2200" b="0" i="1" dirty="0" smtClean="0">
                        <a:latin typeface="Cambria Math" panose="02040503050406030204" pitchFamily="18" charset="0"/>
                      </a:rPr>
                      <m:t>𝑧</m:t>
                    </m:r>
                  </m:oMath>
                </a14:m>
                <a:r>
                  <a:rPr lang="de-DE" sz="2200" dirty="0" smtClean="0"/>
                  <a:t> Ziehungen.</a:t>
                </a:r>
              </a:p>
              <a:p>
                <a:pPr marL="0" indent="0">
                  <a:buNone/>
                </a:pPr>
                <a:r>
                  <a:rPr lang="de-DE" sz="2200" dirty="0" smtClean="0"/>
                  <a:t>Für jede Auslassung werden </a:t>
                </a:r>
                <a14:m>
                  <m:oMath xmlns:m="http://schemas.openxmlformats.org/officeDocument/2006/math">
                    <m:r>
                      <a:rPr lang="de-DE" sz="2200" i="1" dirty="0" smtClean="0">
                        <a:latin typeface="Cambria Math" panose="02040503050406030204" pitchFamily="18" charset="0"/>
                      </a:rPr>
                      <m:t>2</m:t>
                    </m:r>
                  </m:oMath>
                </a14:m>
                <a:r>
                  <a:rPr lang="de-DE" sz="2200" dirty="0" smtClean="0"/>
                  <a:t> rote Kugeln hinzugelegt. Bei </a:t>
                </a:r>
                <a14:m>
                  <m:oMath xmlns:m="http://schemas.openxmlformats.org/officeDocument/2006/math">
                    <m:r>
                      <a:rPr lang="de-DE" sz="2200" i="1" dirty="0" smtClean="0">
                        <a:latin typeface="Cambria Math" panose="02040503050406030204" pitchFamily="18" charset="0"/>
                      </a:rPr>
                      <m:t>𝑧</m:t>
                    </m:r>
                  </m:oMath>
                </a14:m>
                <a:r>
                  <a:rPr lang="de-DE" sz="2200" dirty="0" smtClean="0"/>
                  <a:t> Auslassungen haben wir somit </a:t>
                </a:r>
                <a14:m>
                  <m:oMath xmlns:m="http://schemas.openxmlformats.org/officeDocument/2006/math">
                    <m:r>
                      <a:rPr lang="de-DE" sz="2200" i="1" dirty="0" smtClean="0">
                        <a:latin typeface="Cambria Math" panose="02040503050406030204" pitchFamily="18" charset="0"/>
                      </a:rPr>
                      <m:t>205+2</m:t>
                    </m:r>
                    <m:r>
                      <a:rPr lang="de-DE" sz="2200" b="0" i="1" dirty="0" smtClean="0">
                        <a:latin typeface="Cambria Math" panose="02040503050406030204" pitchFamily="18" charset="0"/>
                      </a:rPr>
                      <m:t>𝑧</m:t>
                    </m:r>
                  </m:oMath>
                </a14:m>
                <a:r>
                  <a:rPr lang="de-DE" sz="2200" dirty="0" smtClean="0"/>
                  <a:t> Kugeln insgesamt. </a:t>
                </a:r>
              </a:p>
              <a:p>
                <a:pPr marL="0" indent="0">
                  <a:buNone/>
                </a:pPr>
                <a:r>
                  <a:rPr lang="de-DE" sz="2200" dirty="0" smtClean="0"/>
                  <a:t>Von den </a:t>
                </a:r>
                <a14:m>
                  <m:oMath xmlns:m="http://schemas.openxmlformats.org/officeDocument/2006/math">
                    <m:r>
                      <a:rPr lang="de-DE" sz="2200" i="1" dirty="0" smtClean="0">
                        <a:latin typeface="Cambria Math" panose="02040503050406030204" pitchFamily="18" charset="0"/>
                      </a:rPr>
                      <m:t>205+2</m:t>
                    </m:r>
                    <m:r>
                      <a:rPr lang="de-DE" sz="2200" b="0" i="1" dirty="0" smtClean="0">
                        <a:latin typeface="Cambria Math" panose="02040503050406030204" pitchFamily="18" charset="0"/>
                      </a:rPr>
                      <m:t>𝑧</m:t>
                    </m:r>
                  </m:oMath>
                </a14:m>
                <a:r>
                  <a:rPr lang="de-DE" sz="2200" dirty="0" smtClean="0"/>
                  <a:t> Kugeln sind immer noch </a:t>
                </a:r>
                <a14:m>
                  <m:oMath xmlns:m="http://schemas.openxmlformats.org/officeDocument/2006/math">
                    <m:r>
                      <a:rPr lang="de-DE" sz="2200" i="1" dirty="0" smtClean="0">
                        <a:latin typeface="Cambria Math" panose="02040503050406030204" pitchFamily="18" charset="0"/>
                      </a:rPr>
                      <m:t>200</m:t>
                    </m:r>
                  </m:oMath>
                </a14:m>
                <a:r>
                  <a:rPr lang="de-DE" sz="2200" dirty="0" smtClean="0"/>
                  <a:t> Kugeln schwarz.</a:t>
                </a:r>
              </a:p>
              <a:p>
                <a:pPr marL="0" indent="0">
                  <a:buNone/>
                </a:pPr>
                <a:r>
                  <a:rPr lang="de-DE" sz="2200" dirty="0"/>
                  <a:t>Die Wahrscheinlichkeit für </a:t>
                </a:r>
                <a:r>
                  <a:rPr lang="de-DE" sz="2200" dirty="0" smtClean="0"/>
                  <a:t>„mindestens </a:t>
                </a:r>
                <a:r>
                  <a:rPr lang="de-DE" sz="2200" dirty="0"/>
                  <a:t>eine rote </a:t>
                </a:r>
                <a:r>
                  <a:rPr lang="de-DE" sz="2200" dirty="0" smtClean="0"/>
                  <a:t>Kugel“ ist daher</a:t>
                </a:r>
              </a:p>
              <a:p>
                <a:pPr marL="0" indent="0">
                  <a:buNone/>
                </a:pPr>
                <a14:m>
                  <m:oMathPara xmlns:m="http://schemas.openxmlformats.org/officeDocument/2006/math">
                    <m:oMathParaPr>
                      <m:jc m:val="centerGroup"/>
                    </m:oMathParaPr>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≥1</m:t>
                          </m:r>
                        </m:e>
                      </m:d>
                      <m:r>
                        <a:rPr lang="de-DE" sz="2200" i="1" dirty="0">
                          <a:latin typeface="Cambria Math" panose="02040503050406030204" pitchFamily="18" charset="0"/>
                        </a:rPr>
                        <m:t>=1−</m:t>
                      </m:r>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=0</m:t>
                          </m:r>
                        </m:e>
                      </m:d>
                      <m:r>
                        <a:rPr lang="de-DE" sz="2200" i="1" dirty="0">
                          <a:latin typeface="Cambria Math" panose="02040503050406030204" pitchFamily="18" charset="0"/>
                        </a:rPr>
                        <m:t>=1−</m:t>
                      </m:r>
                      <m:sSup>
                        <m:sSupPr>
                          <m:ctrlPr>
                            <a:rPr lang="de-DE" sz="2200" i="1" dirty="0">
                              <a:latin typeface="Cambria Math" panose="02040503050406030204" pitchFamily="18" charset="0"/>
                            </a:rPr>
                          </m:ctrlPr>
                        </m:sSupPr>
                        <m:e>
                          <m:d>
                            <m:dPr>
                              <m:ctrlPr>
                                <a:rPr lang="de-DE" sz="2200" i="1" dirty="0">
                                  <a:latin typeface="Cambria Math" panose="02040503050406030204" pitchFamily="18" charset="0"/>
                                </a:rPr>
                              </m:ctrlPr>
                            </m:dPr>
                            <m:e>
                              <m:f>
                                <m:fPr>
                                  <m:ctrlPr>
                                    <a:rPr lang="de-DE" sz="2200" i="1" dirty="0">
                                      <a:latin typeface="Cambria Math" panose="02040503050406030204" pitchFamily="18" charset="0"/>
                                    </a:rPr>
                                  </m:ctrlPr>
                                </m:fPr>
                                <m:num>
                                  <m:r>
                                    <a:rPr lang="de-DE" sz="2200" i="1" dirty="0">
                                      <a:latin typeface="Cambria Math" panose="02040503050406030204" pitchFamily="18" charset="0"/>
                                    </a:rPr>
                                    <m:t>200</m:t>
                                  </m:r>
                                </m:num>
                                <m:den>
                                  <m:r>
                                    <a:rPr lang="de-DE" sz="2200" i="1" dirty="0">
                                      <a:latin typeface="Cambria Math" panose="02040503050406030204" pitchFamily="18" charset="0"/>
                                    </a:rPr>
                                    <m:t>205</m:t>
                                  </m:r>
                                  <m:r>
                                    <a:rPr lang="de-DE" sz="2200" b="0" i="1" dirty="0" smtClean="0">
                                      <a:latin typeface="Cambria Math" panose="02040503050406030204" pitchFamily="18" charset="0"/>
                                    </a:rPr>
                                    <m:t>+2</m:t>
                                  </m:r>
                                  <m:r>
                                    <a:rPr lang="de-DE" sz="2200" b="0" i="1" dirty="0" smtClean="0">
                                      <a:latin typeface="Cambria Math" panose="02040503050406030204" pitchFamily="18" charset="0"/>
                                    </a:rPr>
                                    <m:t>𝑧</m:t>
                                  </m:r>
                                </m:den>
                              </m:f>
                            </m:e>
                          </m:d>
                        </m:e>
                        <m:sup>
                          <m:r>
                            <a:rPr lang="de-DE" sz="2200" i="1" dirty="0">
                              <a:latin typeface="Cambria Math" panose="02040503050406030204" pitchFamily="18" charset="0"/>
                            </a:rPr>
                            <m:t>15</m:t>
                          </m:r>
                          <m:r>
                            <a:rPr lang="de-DE" sz="2200" b="0" i="1" dirty="0" smtClean="0">
                              <a:latin typeface="Cambria Math" panose="02040503050406030204" pitchFamily="18" charset="0"/>
                            </a:rPr>
                            <m:t>−</m:t>
                          </m:r>
                          <m:r>
                            <a:rPr lang="de-DE" sz="2200" b="0" i="1" dirty="0" smtClean="0">
                              <a:latin typeface="Cambria Math" panose="02040503050406030204" pitchFamily="18" charset="0"/>
                            </a:rPr>
                            <m:t>𝑧</m:t>
                          </m:r>
                        </m:sup>
                      </m:sSup>
                    </m:oMath>
                  </m:oMathPara>
                </a14:m>
                <a:endParaRPr lang="de-DE" sz="2200" dirty="0" smtClean="0"/>
              </a:p>
              <a:p>
                <a:pPr marL="0" indent="0">
                  <a:buNone/>
                </a:pPr>
                <a:r>
                  <a:rPr lang="de-DE" sz="2200" b="1" dirty="0" smtClean="0"/>
                  <a:t>Ergebnis:</a:t>
                </a:r>
                <a:r>
                  <a:rPr lang="de-DE" sz="2200" dirty="0" smtClean="0"/>
                  <a:t> </a:t>
                </a:r>
              </a:p>
              <a:p>
                <a:pPr marL="0" indent="0">
                  <a:buNone/>
                </a:pPr>
                <a:r>
                  <a:rPr lang="de-DE" sz="2200" dirty="0" smtClean="0"/>
                  <a:t>Der Term für die gesuchte Wahrscheinlichkeit ist </a:t>
                </a:r>
                <a14:m>
                  <m:oMath xmlns:m="http://schemas.openxmlformats.org/officeDocument/2006/math">
                    <m:r>
                      <a:rPr lang="de-DE" sz="2200" i="1" dirty="0">
                        <a:latin typeface="Cambria Math" panose="02040503050406030204" pitchFamily="18" charset="0"/>
                      </a:rPr>
                      <m:t>1−</m:t>
                    </m:r>
                    <m:sSup>
                      <m:sSupPr>
                        <m:ctrlPr>
                          <a:rPr lang="de-DE" sz="2200" i="1" dirty="0">
                            <a:latin typeface="Cambria Math" panose="02040503050406030204" pitchFamily="18" charset="0"/>
                          </a:rPr>
                        </m:ctrlPr>
                      </m:sSupPr>
                      <m:e>
                        <m:d>
                          <m:dPr>
                            <m:ctrlPr>
                              <a:rPr lang="de-DE" sz="2200" i="1" dirty="0">
                                <a:latin typeface="Cambria Math" panose="02040503050406030204" pitchFamily="18" charset="0"/>
                              </a:rPr>
                            </m:ctrlPr>
                          </m:dPr>
                          <m:e>
                            <m:f>
                              <m:fPr>
                                <m:ctrlPr>
                                  <a:rPr lang="de-DE" sz="2200" i="1" dirty="0">
                                    <a:latin typeface="Cambria Math" panose="02040503050406030204" pitchFamily="18" charset="0"/>
                                  </a:rPr>
                                </m:ctrlPr>
                              </m:fPr>
                              <m:num>
                                <m:r>
                                  <a:rPr lang="de-DE" sz="2200" i="1" dirty="0">
                                    <a:latin typeface="Cambria Math" panose="02040503050406030204" pitchFamily="18" charset="0"/>
                                  </a:rPr>
                                  <m:t>200</m:t>
                                </m:r>
                              </m:num>
                              <m:den>
                                <m:r>
                                  <a:rPr lang="de-DE" sz="2200" i="1" dirty="0">
                                    <a:latin typeface="Cambria Math" panose="02040503050406030204" pitchFamily="18" charset="0"/>
                                  </a:rPr>
                                  <m:t>205+2</m:t>
                                </m:r>
                                <m:r>
                                  <a:rPr lang="de-DE" sz="2200" i="1" dirty="0">
                                    <a:latin typeface="Cambria Math" panose="02040503050406030204" pitchFamily="18" charset="0"/>
                                  </a:rPr>
                                  <m:t>𝑘</m:t>
                                </m:r>
                              </m:den>
                            </m:f>
                          </m:e>
                        </m:d>
                      </m:e>
                      <m:sup>
                        <m:r>
                          <a:rPr lang="de-DE" sz="2200" i="1" dirty="0">
                            <a:latin typeface="Cambria Math" panose="02040503050406030204" pitchFamily="18" charset="0"/>
                          </a:rPr>
                          <m:t>15−</m:t>
                        </m:r>
                        <m:r>
                          <a:rPr lang="de-DE" sz="2200" b="0" i="1" dirty="0" smtClean="0">
                            <a:latin typeface="Cambria Math" panose="02040503050406030204" pitchFamily="18" charset="0"/>
                          </a:rPr>
                          <m:t>𝑧</m:t>
                        </m:r>
                      </m:sup>
                    </m:sSup>
                  </m:oMath>
                </a14:m>
                <a:r>
                  <a:rPr lang="de-DE" sz="2200" dirty="0" smtClean="0"/>
                  <a:t>.</a:t>
                </a:r>
              </a:p>
              <a:p>
                <a:pPr marL="0" indent="0">
                  <a:buNone/>
                </a:pPr>
                <a:endParaRPr lang="de-DE" sz="2200" dirty="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2</a:t>
            </a:r>
            <a:endParaRPr lang="de-DE" sz="4000" dirty="0"/>
          </a:p>
        </p:txBody>
      </p:sp>
      <mc:AlternateContent xmlns:mc="http://schemas.openxmlformats.org/markup-compatibility/2006" xmlns:a14="http://schemas.microsoft.com/office/drawing/2010/main">
        <mc:Choice Requires="a14">
          <p:sp>
            <p:nvSpPr>
              <p:cNvPr id="2" name="Rechteck 1"/>
              <p:cNvSpPr/>
              <p:nvPr/>
            </p:nvSpPr>
            <p:spPr>
              <a:xfrm>
                <a:off x="6912520" y="74563"/>
                <a:ext cx="3023418" cy="738664"/>
              </a:xfrm>
              <a:prstGeom prst="rect">
                <a:avLst/>
              </a:prstGeom>
            </p:spPr>
            <p:txBody>
              <a:bodyPr wrap="square">
                <a:spAutoFit/>
              </a:bodyPr>
              <a:lstStyle/>
              <a:p>
                <a:pPr algn="r"/>
                <a14:m>
                  <m:oMath xmlns:m="http://schemas.openxmlformats.org/officeDocument/2006/math">
                    <m:r>
                      <a:rPr lang="de-DE" sz="1400" i="1" dirty="0" smtClean="0">
                        <a:latin typeface="Cambria Math" panose="02040503050406030204" pitchFamily="18" charset="0"/>
                      </a:rPr>
                      <m:t>200</m:t>
                    </m:r>
                  </m:oMath>
                </a14:m>
                <a:r>
                  <a:rPr lang="de-DE" sz="1400" dirty="0"/>
                  <a:t> </a:t>
                </a:r>
                <a:r>
                  <a:rPr lang="de-DE" sz="1400" dirty="0" smtClean="0"/>
                  <a:t>s, </a:t>
                </a:r>
                <a14:m>
                  <m:oMath xmlns:m="http://schemas.openxmlformats.org/officeDocument/2006/math">
                    <m:r>
                      <a:rPr lang="de-DE" sz="1400" i="1" dirty="0" smtClean="0">
                        <a:latin typeface="Cambria Math" panose="02040503050406030204" pitchFamily="18" charset="0"/>
                      </a:rPr>
                      <m:t>5</m:t>
                    </m:r>
                  </m:oMath>
                </a14:m>
                <a:r>
                  <a:rPr lang="de-DE" sz="1400" dirty="0" smtClean="0"/>
                  <a:t> r</a:t>
                </a:r>
              </a:p>
              <a:p>
                <a:pPr algn="r"/>
                <a14:m>
                  <m:oMath xmlns:m="http://schemas.openxmlformats.org/officeDocument/2006/math">
                    <m:r>
                      <a:rPr lang="de-DE" sz="1400" i="1" dirty="0" smtClean="0">
                        <a:latin typeface="Cambria Math" panose="02040503050406030204" pitchFamily="18" charset="0"/>
                      </a:rPr>
                      <m:t>205</m:t>
                    </m:r>
                  </m:oMath>
                </a14:m>
                <a:r>
                  <a:rPr lang="de-DE" sz="1400" dirty="0" smtClean="0"/>
                  <a:t> Kugeln gesamt</a:t>
                </a:r>
              </a:p>
              <a:p>
                <a:pPr algn="r"/>
                <a14:m>
                  <m:oMath xmlns:m="http://schemas.openxmlformats.org/officeDocument/2006/math">
                    <m:r>
                      <a:rPr lang="de-DE" sz="1400" i="1" dirty="0">
                        <a:latin typeface="Cambria Math" panose="02040503050406030204" pitchFamily="18" charset="0"/>
                      </a:rPr>
                      <m:t>15</m:t>
                    </m:r>
                  </m:oMath>
                </a14:m>
                <a:r>
                  <a:rPr lang="de-DE" sz="1400" dirty="0" smtClean="0"/>
                  <a:t> Ziehungen mit Zurücklegen</a:t>
                </a:r>
                <a:endParaRPr lang="de-DE" sz="1400" dirty="0"/>
              </a:p>
            </p:txBody>
          </p:sp>
        </mc:Choice>
        <mc:Fallback xmlns="">
          <p:sp>
            <p:nvSpPr>
              <p:cNvPr id="2" name="Rechteck 1"/>
              <p:cNvSpPr>
                <a:spLocks noRot="1" noChangeAspect="1" noMove="1" noResize="1" noEditPoints="1" noAdjustHandles="1" noChangeArrowheads="1" noChangeShapeType="1" noTextEdit="1"/>
              </p:cNvSpPr>
              <p:nvPr/>
            </p:nvSpPr>
            <p:spPr>
              <a:xfrm>
                <a:off x="6912520" y="74563"/>
                <a:ext cx="3023418" cy="738664"/>
              </a:xfrm>
              <a:prstGeom prst="rect">
                <a:avLst/>
              </a:prstGeom>
              <a:blipFill>
                <a:blip r:embed="rId3"/>
                <a:stretch>
                  <a:fillRect t="-1653" r="-605" b="-8264"/>
                </a:stretch>
              </a:blipFill>
            </p:spPr>
            <p:txBody>
              <a:bodyPr/>
              <a:lstStyle/>
              <a:p>
                <a:r>
                  <a:rPr lang="de-DE">
                    <a:noFill/>
                  </a:rPr>
                  <a:t> </a:t>
                </a:r>
              </a:p>
            </p:txBody>
          </p:sp>
        </mc:Fallback>
      </mc:AlternateContent>
      <p:cxnSp>
        <p:nvCxnSpPr>
          <p:cNvPr id="7" name="Gerader Verbinder 6"/>
          <p:cNvCxnSpPr/>
          <p:nvPr/>
        </p:nvCxnSpPr>
        <p:spPr>
          <a:xfrm>
            <a:off x="6264448" y="6756366"/>
            <a:ext cx="2075015"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964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8" name="Inhaltsplatzhalter 57"/>
              <p:cNvSpPr>
                <a:spLocks noGrp="1"/>
              </p:cNvSpPr>
              <p:nvPr>
                <p:ph sz="quarter" idx="1"/>
              </p:nvPr>
            </p:nvSpPr>
            <p:spPr/>
            <p:txBody>
              <a:bodyPr>
                <a:normAutofit/>
              </a:bodyPr>
              <a:lstStyle/>
              <a:p>
                <a:pPr marL="0" indent="0">
                  <a:buNone/>
                </a:pPr>
                <a:r>
                  <a:rPr lang="de-DE" sz="2200" b="1" dirty="0" smtClean="0"/>
                  <a:t>Anzahl Auslassungen für maximale Gewinnchance</a:t>
                </a:r>
              </a:p>
              <a:p>
                <a:pPr marL="0" indent="0">
                  <a:buNone/>
                </a:pPr>
                <a:r>
                  <a:rPr lang="de-DE" sz="2200" dirty="0" smtClean="0"/>
                  <a:t>Da </a:t>
                </a:r>
                <a14:m>
                  <m:oMath xmlns:m="http://schemas.openxmlformats.org/officeDocument/2006/math">
                    <m:r>
                      <a:rPr lang="de-DE" sz="2200" b="0" i="1" dirty="0" smtClean="0">
                        <a:latin typeface="Cambria Math" panose="02040503050406030204" pitchFamily="18" charset="0"/>
                      </a:rPr>
                      <m:t>𝑧</m:t>
                    </m:r>
                  </m:oMath>
                </a14:m>
                <a:r>
                  <a:rPr lang="de-DE" sz="2200" dirty="0" smtClean="0"/>
                  <a:t> die Werte </a:t>
                </a:r>
                <a14:m>
                  <m:oMath xmlns:m="http://schemas.openxmlformats.org/officeDocument/2006/math">
                    <m:r>
                      <a:rPr lang="de-DE" sz="2200" i="1" dirty="0" smtClean="0">
                        <a:latin typeface="Cambria Math" panose="02040503050406030204" pitchFamily="18" charset="0"/>
                      </a:rPr>
                      <m:t>0</m:t>
                    </m:r>
                  </m:oMath>
                </a14:m>
                <a:r>
                  <a:rPr lang="de-DE" sz="2200" dirty="0" smtClean="0"/>
                  <a:t> bis </a:t>
                </a:r>
                <a14:m>
                  <m:oMath xmlns:m="http://schemas.openxmlformats.org/officeDocument/2006/math">
                    <m:r>
                      <a:rPr lang="de-DE" sz="2200" i="1" dirty="0" smtClean="0">
                        <a:latin typeface="Cambria Math" panose="02040503050406030204" pitchFamily="18" charset="0"/>
                      </a:rPr>
                      <m:t>15</m:t>
                    </m:r>
                  </m:oMath>
                </a14:m>
                <a:r>
                  <a:rPr lang="de-DE" sz="2200" dirty="0" smtClean="0"/>
                  <a:t> annehmen kann, lässt sich mit dem Taschenrechner einfach ausprobieren, für welchen Wert von </a:t>
                </a:r>
                <a14:m>
                  <m:oMath xmlns:m="http://schemas.openxmlformats.org/officeDocument/2006/math">
                    <m:r>
                      <a:rPr lang="de-DE" sz="2200" i="1" dirty="0" smtClean="0">
                        <a:latin typeface="Cambria Math" panose="02040503050406030204" pitchFamily="18" charset="0"/>
                      </a:rPr>
                      <m:t>𝑧</m:t>
                    </m:r>
                  </m:oMath>
                </a14:m>
                <a:r>
                  <a:rPr lang="de-DE" sz="2200" dirty="0" smtClean="0"/>
                  <a:t> </a:t>
                </a:r>
                <a:r>
                  <a:rPr lang="de-DE" sz="2200" dirty="0" smtClean="0"/>
                  <a:t>der Ausdruck </a:t>
                </a:r>
                <a:br>
                  <a:rPr lang="de-DE" sz="2200" dirty="0" smtClean="0"/>
                </a:br>
                <a14:m>
                  <m:oMathPara xmlns:m="http://schemas.openxmlformats.org/officeDocument/2006/math">
                    <m:oMathParaPr>
                      <m:jc m:val="centerGroup"/>
                    </m:oMathParaPr>
                    <m:oMath xmlns:m="http://schemas.openxmlformats.org/officeDocument/2006/math">
                      <m:r>
                        <a:rPr lang="de-DE" sz="2200" i="1" dirty="0">
                          <a:latin typeface="Cambria Math" panose="02040503050406030204" pitchFamily="18" charset="0"/>
                        </a:rPr>
                        <m:t>1−</m:t>
                      </m:r>
                      <m:sSup>
                        <m:sSupPr>
                          <m:ctrlPr>
                            <a:rPr lang="de-DE" sz="2200" i="1" dirty="0">
                              <a:latin typeface="Cambria Math" panose="02040503050406030204" pitchFamily="18" charset="0"/>
                            </a:rPr>
                          </m:ctrlPr>
                        </m:sSupPr>
                        <m:e>
                          <m:d>
                            <m:dPr>
                              <m:ctrlPr>
                                <a:rPr lang="de-DE" sz="2200" i="1" dirty="0">
                                  <a:latin typeface="Cambria Math" panose="02040503050406030204" pitchFamily="18" charset="0"/>
                                </a:rPr>
                              </m:ctrlPr>
                            </m:dPr>
                            <m:e>
                              <m:f>
                                <m:fPr>
                                  <m:ctrlPr>
                                    <a:rPr lang="de-DE" sz="2200" i="1" dirty="0">
                                      <a:latin typeface="Cambria Math" panose="02040503050406030204" pitchFamily="18" charset="0"/>
                                    </a:rPr>
                                  </m:ctrlPr>
                                </m:fPr>
                                <m:num>
                                  <m:r>
                                    <a:rPr lang="de-DE" sz="2200" i="1" dirty="0">
                                      <a:latin typeface="Cambria Math" panose="02040503050406030204" pitchFamily="18" charset="0"/>
                                    </a:rPr>
                                    <m:t>200</m:t>
                                  </m:r>
                                </m:num>
                                <m:den>
                                  <m:r>
                                    <a:rPr lang="de-DE" sz="2200" i="1" dirty="0">
                                      <a:latin typeface="Cambria Math" panose="02040503050406030204" pitchFamily="18" charset="0"/>
                                    </a:rPr>
                                    <m:t>205</m:t>
                                  </m:r>
                                  <m:r>
                                    <a:rPr lang="de-DE" sz="2200" b="0" i="1" dirty="0" smtClean="0">
                                      <a:latin typeface="Cambria Math" panose="02040503050406030204" pitchFamily="18" charset="0"/>
                                    </a:rPr>
                                    <m:t>+2</m:t>
                                  </m:r>
                                  <m:r>
                                    <a:rPr lang="de-DE" sz="2200" b="0" i="1" dirty="0" smtClean="0">
                                      <a:latin typeface="Cambria Math" panose="02040503050406030204" pitchFamily="18" charset="0"/>
                                    </a:rPr>
                                    <m:t>𝑧</m:t>
                                  </m:r>
                                </m:den>
                              </m:f>
                            </m:e>
                          </m:d>
                        </m:e>
                        <m:sup>
                          <m:r>
                            <a:rPr lang="de-DE" sz="2200" i="1" dirty="0">
                              <a:latin typeface="Cambria Math" panose="02040503050406030204" pitchFamily="18" charset="0"/>
                            </a:rPr>
                            <m:t>15</m:t>
                          </m:r>
                          <m:r>
                            <a:rPr lang="de-DE" sz="2200" b="0" i="1" dirty="0" smtClean="0">
                              <a:latin typeface="Cambria Math" panose="02040503050406030204" pitchFamily="18" charset="0"/>
                            </a:rPr>
                            <m:t>−</m:t>
                          </m:r>
                          <m:r>
                            <a:rPr lang="de-DE" sz="2200" b="0" i="1" dirty="0" smtClean="0">
                              <a:latin typeface="Cambria Math" panose="02040503050406030204" pitchFamily="18" charset="0"/>
                            </a:rPr>
                            <m:t>𝑧</m:t>
                          </m:r>
                        </m:sup>
                      </m:sSup>
                    </m:oMath>
                  </m:oMathPara>
                </a14:m>
                <a:endParaRPr lang="de-DE" sz="2200" dirty="0" smtClean="0"/>
              </a:p>
              <a:p>
                <a:pPr marL="0" indent="0">
                  <a:buNone/>
                </a:pPr>
                <a:r>
                  <a:rPr lang="de-DE" sz="2200" dirty="0"/>
                  <a:t>m</a:t>
                </a:r>
                <a:r>
                  <a:rPr lang="de-DE" sz="2200" dirty="0" smtClean="0"/>
                  <a:t>aximal wird. </a:t>
                </a:r>
              </a:p>
              <a:p>
                <a:pPr marL="0" indent="0">
                  <a:buNone/>
                </a:pPr>
                <a:r>
                  <a:rPr lang="de-DE" sz="2200" dirty="0" smtClean="0"/>
                  <a:t>Dies ist für </a:t>
                </a:r>
                <a14:m>
                  <m:oMath xmlns:m="http://schemas.openxmlformats.org/officeDocument/2006/math">
                    <m:r>
                      <a:rPr lang="de-DE" sz="2200" b="0" i="1" dirty="0" smtClean="0">
                        <a:latin typeface="Cambria Math" panose="02040503050406030204" pitchFamily="18" charset="0"/>
                      </a:rPr>
                      <m:t>𝑧</m:t>
                    </m:r>
                    <m:r>
                      <a:rPr lang="de-DE" sz="2200" i="1" dirty="0" smtClean="0">
                        <a:latin typeface="Cambria Math" panose="02040503050406030204" pitchFamily="18" charset="0"/>
                      </a:rPr>
                      <m:t>=6</m:t>
                    </m:r>
                  </m:oMath>
                </a14:m>
                <a:r>
                  <a:rPr lang="de-DE" sz="2200" dirty="0" smtClean="0"/>
                  <a:t> der Fall und die Gewinnwahrscheinlichkeit liegt damit bei ca. </a:t>
                </a:r>
                <a14:m>
                  <m:oMath xmlns:m="http://schemas.openxmlformats.org/officeDocument/2006/math">
                    <m:r>
                      <a:rPr lang="de-DE" sz="2200" i="1" dirty="0" smtClean="0">
                        <a:latin typeface="Cambria Math" panose="02040503050406030204" pitchFamily="18" charset="0"/>
                      </a:rPr>
                      <m:t>52%</m:t>
                    </m:r>
                  </m:oMath>
                </a14:m>
                <a:r>
                  <a:rPr lang="de-DE" sz="2200" dirty="0" smtClean="0"/>
                  <a:t>. </a:t>
                </a:r>
              </a:p>
              <a:p>
                <a:pPr marL="0" indent="0">
                  <a:buNone/>
                </a:pPr>
                <a:endParaRPr lang="de-DE" sz="2200" dirty="0" smtClean="0"/>
              </a:p>
              <a:p>
                <a:pPr marL="0" indent="0">
                  <a:buNone/>
                </a:pPr>
                <a:r>
                  <a:rPr lang="de-DE" sz="2200" b="1" dirty="0" smtClean="0"/>
                  <a:t>Ergebnis:</a:t>
                </a:r>
                <a:r>
                  <a:rPr lang="de-DE" sz="2200" dirty="0" smtClean="0"/>
                  <a:t> </a:t>
                </a:r>
              </a:p>
              <a:p>
                <a:pPr marL="0" indent="0">
                  <a:buNone/>
                </a:pPr>
                <a:r>
                  <a:rPr lang="de-DE" sz="2200" dirty="0" smtClean="0"/>
                  <a:t>Wenn der Spieler 6 Ziehungen auslässt, hat er die höchste Gewinnchance.</a:t>
                </a:r>
              </a:p>
              <a:p>
                <a:pPr marL="0" indent="0">
                  <a:buNone/>
                </a:pPr>
                <a:endParaRPr lang="de-DE" sz="2200" dirty="0"/>
              </a:p>
            </p:txBody>
          </p:sp>
        </mc:Choice>
        <mc:Fallback>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2</a:t>
            </a:r>
            <a:endParaRPr lang="de-DE" sz="4000" dirty="0"/>
          </a:p>
        </p:txBody>
      </p:sp>
      <mc:AlternateContent xmlns:mc="http://schemas.openxmlformats.org/markup-compatibility/2006" xmlns:a14="http://schemas.microsoft.com/office/drawing/2010/main">
        <mc:Choice Requires="a14">
          <p:sp>
            <p:nvSpPr>
              <p:cNvPr id="2" name="Rechteck 1"/>
              <p:cNvSpPr/>
              <p:nvPr/>
            </p:nvSpPr>
            <p:spPr>
              <a:xfrm>
                <a:off x="6912520" y="74563"/>
                <a:ext cx="3023418" cy="738664"/>
              </a:xfrm>
              <a:prstGeom prst="rect">
                <a:avLst/>
              </a:prstGeom>
            </p:spPr>
            <p:txBody>
              <a:bodyPr wrap="square">
                <a:spAutoFit/>
              </a:bodyPr>
              <a:lstStyle/>
              <a:p>
                <a:pPr algn="r"/>
                <a14:m>
                  <m:oMath xmlns:m="http://schemas.openxmlformats.org/officeDocument/2006/math">
                    <m:r>
                      <a:rPr lang="de-DE" sz="1400" i="1" dirty="0" smtClean="0">
                        <a:latin typeface="Cambria Math" panose="02040503050406030204" pitchFamily="18" charset="0"/>
                      </a:rPr>
                      <m:t>200</m:t>
                    </m:r>
                  </m:oMath>
                </a14:m>
                <a:r>
                  <a:rPr lang="de-DE" sz="1400" dirty="0"/>
                  <a:t> </a:t>
                </a:r>
                <a:r>
                  <a:rPr lang="de-DE" sz="1400" dirty="0" smtClean="0"/>
                  <a:t>s, </a:t>
                </a:r>
                <a14:m>
                  <m:oMath xmlns:m="http://schemas.openxmlformats.org/officeDocument/2006/math">
                    <m:r>
                      <a:rPr lang="de-DE" sz="1400" i="1" dirty="0" smtClean="0">
                        <a:latin typeface="Cambria Math" panose="02040503050406030204" pitchFamily="18" charset="0"/>
                      </a:rPr>
                      <m:t>5</m:t>
                    </m:r>
                  </m:oMath>
                </a14:m>
                <a:r>
                  <a:rPr lang="de-DE" sz="1400" dirty="0" smtClean="0"/>
                  <a:t> r</a:t>
                </a:r>
              </a:p>
              <a:p>
                <a:pPr algn="r"/>
                <a14:m>
                  <m:oMath xmlns:m="http://schemas.openxmlformats.org/officeDocument/2006/math">
                    <m:r>
                      <a:rPr lang="de-DE" sz="1400" i="1" dirty="0" smtClean="0">
                        <a:latin typeface="Cambria Math" panose="02040503050406030204" pitchFamily="18" charset="0"/>
                      </a:rPr>
                      <m:t>205</m:t>
                    </m:r>
                  </m:oMath>
                </a14:m>
                <a:r>
                  <a:rPr lang="de-DE" sz="1400" dirty="0" smtClean="0"/>
                  <a:t> Kugeln gesamt</a:t>
                </a:r>
              </a:p>
              <a:p>
                <a:pPr algn="r"/>
                <a14:m>
                  <m:oMath xmlns:m="http://schemas.openxmlformats.org/officeDocument/2006/math">
                    <m:r>
                      <a:rPr lang="de-DE" sz="1400" i="1" dirty="0">
                        <a:latin typeface="Cambria Math" panose="02040503050406030204" pitchFamily="18" charset="0"/>
                      </a:rPr>
                      <m:t>15</m:t>
                    </m:r>
                  </m:oMath>
                </a14:m>
                <a:r>
                  <a:rPr lang="de-DE" sz="1400" dirty="0" smtClean="0"/>
                  <a:t> Ziehungen mit Zurücklegen</a:t>
                </a:r>
                <a:endParaRPr lang="de-DE" sz="1400" dirty="0"/>
              </a:p>
            </p:txBody>
          </p:sp>
        </mc:Choice>
        <mc:Fallback xmlns="">
          <p:sp>
            <p:nvSpPr>
              <p:cNvPr id="2" name="Rechteck 1"/>
              <p:cNvSpPr>
                <a:spLocks noRot="1" noChangeAspect="1" noMove="1" noResize="1" noEditPoints="1" noAdjustHandles="1" noChangeArrowheads="1" noChangeShapeType="1" noTextEdit="1"/>
              </p:cNvSpPr>
              <p:nvPr/>
            </p:nvSpPr>
            <p:spPr>
              <a:xfrm>
                <a:off x="6912520" y="74563"/>
                <a:ext cx="3023418" cy="738664"/>
              </a:xfrm>
              <a:prstGeom prst="rect">
                <a:avLst/>
              </a:prstGeom>
              <a:blipFill>
                <a:blip r:embed="rId3"/>
                <a:stretch>
                  <a:fillRect t="-1653" r="-605" b="-8264"/>
                </a:stretch>
              </a:blipFill>
            </p:spPr>
            <p:txBody>
              <a:bodyPr/>
              <a:lstStyle/>
              <a:p>
                <a:r>
                  <a:rPr lang="de-DE">
                    <a:noFill/>
                  </a:rPr>
                  <a:t> </a:t>
                </a:r>
              </a:p>
            </p:txBody>
          </p:sp>
        </mc:Fallback>
      </mc:AlternateContent>
      <p:cxnSp>
        <p:nvCxnSpPr>
          <p:cNvPr id="7" name="Gerader Verbinder 6"/>
          <p:cNvCxnSpPr/>
          <p:nvPr/>
        </p:nvCxnSpPr>
        <p:spPr>
          <a:xfrm>
            <a:off x="2718864" y="6300117"/>
            <a:ext cx="270504"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0283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None/>
                </a:pPr>
                <a:r>
                  <a:rPr lang="de-DE" sz="2200" dirty="0" smtClean="0"/>
                  <a:t>In einer Urne befinden sich drei rote, eine weiße und sechs schwarze Kugeln.</a:t>
                </a:r>
              </a:p>
              <a:p>
                <a:pPr marL="0" indent="0">
                  <a:buNone/>
                </a:pPr>
                <a:endParaRPr lang="de-DE" sz="2200" dirty="0"/>
              </a:p>
              <a:p>
                <a:pPr marL="457200" indent="-457200">
                  <a:buClrTx/>
                  <a:buSzPct val="100000"/>
                  <a:buFont typeface="+mj-lt"/>
                  <a:buAutoNum type="alphaLcParenR"/>
                </a:pPr>
                <a:r>
                  <a:rPr lang="de-DE" sz="2200" dirty="0" smtClean="0"/>
                  <a:t>Es werden nacheinander acht Kugeln mit Zurücklegen gezogen.</a:t>
                </a:r>
                <a:br>
                  <a:rPr lang="de-DE" sz="2200" dirty="0" smtClean="0"/>
                </a:br>
                <a:r>
                  <a:rPr lang="de-DE" sz="2200" dirty="0" smtClean="0"/>
                  <a:t>Bestimmen Sie für die folgenden Ereignisse jeweils die Wahrscheinlichkeit:</a:t>
                </a:r>
                <a:br>
                  <a:rPr lang="de-DE" sz="2200" dirty="0" smtClean="0"/>
                </a:br>
                <a14:m>
                  <m:oMath xmlns:m="http://schemas.openxmlformats.org/officeDocument/2006/math">
                    <m:r>
                      <a:rPr lang="de-DE" sz="2200" i="1" dirty="0" smtClean="0">
                        <a:latin typeface="Cambria Math" panose="02040503050406030204" pitchFamily="18" charset="0"/>
                      </a:rPr>
                      <m:t>𝐴</m:t>
                    </m:r>
                  </m:oMath>
                </a14:m>
                <a:r>
                  <a:rPr lang="de-DE" sz="2200" dirty="0" smtClean="0"/>
                  <a:t>: Genau drei dieser Kugeln sind rot.</a:t>
                </a:r>
                <a:br>
                  <a:rPr lang="de-DE" sz="2200" dirty="0" smtClean="0"/>
                </a:br>
                <a14:m>
                  <m:oMath xmlns:m="http://schemas.openxmlformats.org/officeDocument/2006/math">
                    <m:r>
                      <a:rPr lang="de-DE" sz="2200" i="1" dirty="0" smtClean="0">
                        <a:latin typeface="Cambria Math" panose="02040503050406030204" pitchFamily="18" charset="0"/>
                      </a:rPr>
                      <m:t>𝐵</m:t>
                    </m:r>
                  </m:oMath>
                </a14:m>
                <a:r>
                  <a:rPr lang="de-DE" sz="2200" dirty="0" smtClean="0"/>
                  <a:t>: Mehr als zwei und weniger als sechs dieser Kugeln sind rot.</a:t>
                </a:r>
                <a:br>
                  <a:rPr lang="de-DE" sz="2200" dirty="0" smtClean="0"/>
                </a:br>
                <a14:m>
                  <m:oMath xmlns:m="http://schemas.openxmlformats.org/officeDocument/2006/math">
                    <m:r>
                      <a:rPr lang="de-DE" sz="2200" i="1" dirty="0" smtClean="0">
                        <a:latin typeface="Cambria Math" panose="02040503050406030204" pitchFamily="18" charset="0"/>
                      </a:rPr>
                      <m:t>𝐶</m:t>
                    </m:r>
                  </m:oMath>
                </a14:m>
                <a:r>
                  <a:rPr lang="de-DE" sz="2200" dirty="0" smtClean="0"/>
                  <a:t>: Die ersten drei Kugeln haben dieselbe Farbe.</a:t>
                </a:r>
              </a:p>
              <a:p>
                <a:pPr marL="0" indent="0">
                  <a:buNone/>
                </a:pPr>
                <a:r>
                  <a:rPr lang="de-DE" sz="2200" dirty="0"/>
                  <a:t> 								            (3 VP)</a:t>
                </a:r>
              </a:p>
              <a:p>
                <a:pPr marL="0" indent="0">
                  <a:buNone/>
                </a:pPr>
                <a:endParaRPr lang="de-DE" sz="2200" dirty="0" smtClean="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r="-407"/>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2</a:t>
            </a:r>
            <a:endParaRPr lang="de-DE" sz="4000" dirty="0"/>
          </a:p>
        </p:txBody>
      </p:sp>
    </p:spTree>
    <p:extLst>
      <p:ext uri="{BB962C8B-B14F-4D97-AF65-F5344CB8AC3E}">
        <p14:creationId xmlns:p14="http://schemas.microsoft.com/office/powerpoint/2010/main" val="4148695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457200" indent="-457200">
                  <a:buClrTx/>
                  <a:buSzPct val="100000"/>
                  <a:buFont typeface="+mj-lt"/>
                  <a:buAutoNum type="alphaLcParenR" startAt="2"/>
                </a:pPr>
                <a:r>
                  <a:rPr lang="de-DE" sz="2200" dirty="0" smtClean="0"/>
                  <a:t>Geben Sie im Zusammenhang mit der oben beschriebenen Urne ein Zufallsexperiment und ein Ereignis an, dessen Wahrscheinlichkeit sich mit dem folgenden Term berechnen lässt:</a:t>
                </a:r>
                <a:br>
                  <a:rPr lang="de-DE" sz="2200" dirty="0" smtClean="0"/>
                </a:br>
                <a14:m>
                  <m:oMath xmlns:m="http://schemas.openxmlformats.org/officeDocument/2006/math">
                    <m:d>
                      <m:dPr>
                        <m:ctrlPr>
                          <a:rPr lang="de-DE" sz="2200" b="0" i="1" smtClean="0">
                            <a:latin typeface="Cambria Math" panose="02040503050406030204" pitchFamily="18" charset="0"/>
                          </a:rPr>
                        </m:ctrlPr>
                      </m:dPr>
                      <m:e>
                        <m:eqArr>
                          <m:eqArrPr>
                            <m:ctrlPr>
                              <a:rPr lang="de-DE" sz="2200" b="0" i="1" smtClean="0">
                                <a:latin typeface="Cambria Math" panose="02040503050406030204" pitchFamily="18" charset="0"/>
                              </a:rPr>
                            </m:ctrlPr>
                          </m:eqArrPr>
                          <m:e>
                            <m:r>
                              <a:rPr lang="de-DE" sz="2200" b="0" i="1" smtClean="0">
                                <a:latin typeface="Cambria Math" panose="02040503050406030204" pitchFamily="18" charset="0"/>
                              </a:rPr>
                              <m:t>5</m:t>
                            </m:r>
                          </m:e>
                          <m:e>
                            <m:r>
                              <a:rPr lang="de-DE" sz="2200" b="0" i="1" smtClean="0">
                                <a:latin typeface="Cambria Math" panose="02040503050406030204" pitchFamily="18" charset="0"/>
                              </a:rPr>
                              <m:t>3</m:t>
                            </m:r>
                          </m:e>
                        </m:eqArr>
                      </m:e>
                    </m:d>
                    <m:r>
                      <a:rPr lang="de-DE" sz="2200" b="0" i="1" smtClean="0">
                        <a:latin typeface="Cambria Math" panose="02040503050406030204" pitchFamily="18" charset="0"/>
                      </a:rPr>
                      <m:t>⋅</m:t>
                    </m:r>
                    <m:sSup>
                      <m:sSupPr>
                        <m:ctrlPr>
                          <a:rPr lang="de-DE" sz="2200" b="0" i="1" smtClean="0">
                            <a:latin typeface="Cambria Math" panose="02040503050406030204" pitchFamily="18" charset="0"/>
                          </a:rPr>
                        </m:ctrlPr>
                      </m:sSupPr>
                      <m:e>
                        <m:r>
                          <a:rPr lang="de-DE" sz="2200" b="0" i="1" smtClean="0">
                            <a:latin typeface="Cambria Math" panose="02040503050406030204" pitchFamily="18" charset="0"/>
                          </a:rPr>
                          <m:t>0,6</m:t>
                        </m:r>
                      </m:e>
                      <m:sup>
                        <m:r>
                          <a:rPr lang="de-DE" sz="2200" b="0" i="1" smtClean="0">
                            <a:latin typeface="Cambria Math" panose="02040503050406030204" pitchFamily="18" charset="0"/>
                          </a:rPr>
                          <m:t>3</m:t>
                        </m:r>
                      </m:sup>
                    </m:sSup>
                    <m:r>
                      <a:rPr lang="de-DE" sz="2200" b="0" i="1" smtClean="0">
                        <a:latin typeface="Cambria Math" panose="02040503050406030204" pitchFamily="18" charset="0"/>
                      </a:rPr>
                      <m:t>⋅</m:t>
                    </m:r>
                    <m:sSup>
                      <m:sSupPr>
                        <m:ctrlPr>
                          <a:rPr lang="de-DE" sz="2200" b="0" i="1" smtClean="0">
                            <a:latin typeface="Cambria Math" panose="02040503050406030204" pitchFamily="18" charset="0"/>
                          </a:rPr>
                        </m:ctrlPr>
                      </m:sSupPr>
                      <m:e>
                        <m:r>
                          <a:rPr lang="de-DE" sz="2200" b="0" i="1" smtClean="0">
                            <a:latin typeface="Cambria Math" panose="02040503050406030204" pitchFamily="18" charset="0"/>
                          </a:rPr>
                          <m:t>0,4</m:t>
                        </m:r>
                      </m:e>
                      <m:sup>
                        <m:r>
                          <a:rPr lang="de-DE" sz="2200" b="0" i="1" smtClean="0">
                            <a:latin typeface="Cambria Math" panose="02040503050406030204" pitchFamily="18" charset="0"/>
                          </a:rPr>
                          <m:t>2</m:t>
                        </m:r>
                      </m:sup>
                    </m:sSup>
                  </m:oMath>
                </a14:m>
                <a:endParaRPr lang="de-DE" sz="2200" dirty="0" smtClean="0"/>
              </a:p>
              <a:p>
                <a:pPr marL="0" indent="0">
                  <a:buClrTx/>
                  <a:buSzPct val="100000"/>
                  <a:buNone/>
                </a:pPr>
                <a:r>
                  <a:rPr lang="de-DE" sz="2200" dirty="0" smtClean="0"/>
                  <a:t> 								         (1,5 VP)</a:t>
                </a:r>
              </a:p>
              <a:p>
                <a:pPr marL="457200" indent="-457200">
                  <a:buClrTx/>
                  <a:buSzPct val="100000"/>
                  <a:buFont typeface="+mj-lt"/>
                  <a:buAutoNum type="alphaLcParenR" startAt="3"/>
                </a:pPr>
                <a:r>
                  <a:rPr lang="de-DE" sz="2200" dirty="0" smtClean="0"/>
                  <a:t>Bei einem Spiel werden zwei Kugeln ohne Zurücklegen gezogen. Ist die weiße Kugel dabei, erhält der Spieler seinen Einsatz zurück. Bei zwei Kugeln mit gleicher Farbe erhält er vier Euro ausbezahlt. In allen anderen Fällen gibt es keine Auszahlung.</a:t>
                </a:r>
                <a:br>
                  <a:rPr lang="de-DE" sz="2200" dirty="0" smtClean="0"/>
                </a:br>
                <a:r>
                  <a:rPr lang="de-DE" sz="2200" dirty="0" smtClean="0"/>
                  <a:t>Bestimmen Sie die Höhe des Einsatzes, so dass dieses Spiel fair ist.</a:t>
                </a:r>
              </a:p>
              <a:p>
                <a:pPr marL="0" indent="0">
                  <a:buClrTx/>
                  <a:buSzPct val="100000"/>
                  <a:buNone/>
                </a:pPr>
                <a:r>
                  <a:rPr lang="de-DE" sz="2200" dirty="0"/>
                  <a:t> 								         </a:t>
                </a:r>
                <a:r>
                  <a:rPr lang="de-DE" sz="2200" dirty="0" smtClean="0"/>
                  <a:t>(2,5 </a:t>
                </a:r>
                <a:r>
                  <a:rPr lang="de-DE" sz="2200" dirty="0"/>
                  <a:t>VP</a:t>
                </a:r>
                <a:r>
                  <a:rPr lang="de-DE" sz="2200" dirty="0" smtClean="0"/>
                  <a:t>)</a:t>
                </a:r>
                <a:endParaRPr lang="de-DE" sz="2200" dirty="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861" r="-1221"/>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2</a:t>
            </a:r>
            <a:endParaRPr lang="de-DE" sz="4000" dirty="0"/>
          </a:p>
        </p:txBody>
      </p:sp>
    </p:spTree>
    <p:extLst>
      <p:ext uri="{BB962C8B-B14F-4D97-AF65-F5344CB8AC3E}">
        <p14:creationId xmlns:p14="http://schemas.microsoft.com/office/powerpoint/2010/main" val="1422434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Autofit/>
              </a:bodyPr>
              <a:lstStyle/>
              <a:p>
                <a:pPr marL="457200" indent="-457200">
                  <a:buClrTx/>
                  <a:buSzPct val="100000"/>
                  <a:buFont typeface="+mj-lt"/>
                  <a:buAutoNum type="alphaLcParenR" startAt="4"/>
                </a:pPr>
                <a:r>
                  <a:rPr lang="de-DE" sz="2200" dirty="0" smtClean="0"/>
                  <a:t>In einer anderen Urne befinden sich </a:t>
                </a:r>
                <a14:m>
                  <m:oMath xmlns:m="http://schemas.openxmlformats.org/officeDocument/2006/math">
                    <m:r>
                      <a:rPr lang="de-DE" sz="2200" i="1" dirty="0" smtClean="0">
                        <a:latin typeface="Cambria Math" panose="02040503050406030204" pitchFamily="18" charset="0"/>
                      </a:rPr>
                      <m:t>200</m:t>
                    </m:r>
                  </m:oMath>
                </a14:m>
                <a:r>
                  <a:rPr lang="de-DE" sz="2200" dirty="0" smtClean="0"/>
                  <a:t> schwarze und fünf rote Kugeln.</a:t>
                </a:r>
                <a:br>
                  <a:rPr lang="de-DE" sz="2200" dirty="0" smtClean="0"/>
                </a:br>
                <a:r>
                  <a:rPr lang="de-DE" sz="2200" dirty="0" smtClean="0"/>
                  <a:t>Ein Spieler zieht </a:t>
                </a:r>
                <a14:m>
                  <m:oMath xmlns:m="http://schemas.openxmlformats.org/officeDocument/2006/math">
                    <m:r>
                      <a:rPr lang="de-DE" sz="2200" i="1" dirty="0" smtClean="0">
                        <a:latin typeface="Cambria Math" panose="02040503050406030204" pitchFamily="18" charset="0"/>
                      </a:rPr>
                      <m:t>15</m:t>
                    </m:r>
                  </m:oMath>
                </a14:m>
                <a:r>
                  <a:rPr lang="de-DE" sz="2200" dirty="0" smtClean="0"/>
                  <a:t>-mal nacheinander eine Kugel und legt sie jeweils direkt wieder zurück. Er gewinnt, wenn er mindestens eine rote Kugel zieht. Berechnen Sie seine Gewinnwahrscheinlichkeit.</a:t>
                </a:r>
                <a:br>
                  <a:rPr lang="de-DE" sz="2200" dirty="0" smtClean="0"/>
                </a:br>
                <a:r>
                  <a:rPr lang="de-DE" sz="800" dirty="0" smtClean="0"/>
                  <a:t/>
                </a:r>
                <a:br>
                  <a:rPr lang="de-DE" sz="800" dirty="0" smtClean="0"/>
                </a:br>
                <a:r>
                  <a:rPr lang="de-DE" sz="2200" dirty="0" smtClean="0"/>
                  <a:t>Dem Spieler wird folgendes Angebot gemacht. Er kann auf Züge verzichten, dafür werden weitere rote Kugeln in die Urne gelegt. Der Spieler muss vor dem Ziehen erklären, auf wie viele Züge er verzichtet. Für jeden weggelassenen Zug werden zwei rote Kugeln zusätzlich in die Urne gelegt.</a:t>
                </a:r>
                <a:br>
                  <a:rPr lang="de-DE" sz="2200" dirty="0" smtClean="0"/>
                </a:br>
                <a:r>
                  <a:rPr lang="de-DE" sz="2200" dirty="0" smtClean="0"/>
                  <a:t>Geben Sie einen Term an, mit dem die Gewinnwahrscheinlichkeit in Abhängigkeit von der Zahl </a:t>
                </a:r>
                <a14:m>
                  <m:oMath xmlns:m="http://schemas.openxmlformats.org/officeDocument/2006/math">
                    <m:r>
                      <a:rPr lang="de-DE" sz="2200" i="1" dirty="0" smtClean="0">
                        <a:latin typeface="Cambria Math" panose="02040503050406030204" pitchFamily="18" charset="0"/>
                      </a:rPr>
                      <m:t>𝑧</m:t>
                    </m:r>
                  </m:oMath>
                </a14:m>
                <a:r>
                  <a:rPr lang="de-DE" sz="2200" dirty="0" smtClean="0"/>
                  <a:t> der weggelassenen Züge berechnet werden kann.</a:t>
                </a:r>
                <a:br>
                  <a:rPr lang="de-DE" sz="2200" dirty="0" smtClean="0"/>
                </a:br>
                <a:r>
                  <a:rPr lang="de-DE" sz="2200" dirty="0" smtClean="0"/>
                  <a:t>Ermitteln Sie auf wie viele Züge er verzichten muss, damit seine Gewinnwahrscheinlichkeit am größten ist.			</a:t>
                </a:r>
                <a:br>
                  <a:rPr lang="de-DE" sz="2200" dirty="0" smtClean="0"/>
                </a:br>
                <a:r>
                  <a:rPr lang="de-DE" sz="2200" dirty="0" smtClean="0"/>
                  <a:t>							         </a:t>
                </a:r>
                <a:r>
                  <a:rPr lang="de-DE" sz="2200" dirty="0"/>
                  <a:t>	 </a:t>
                </a:r>
                <a:r>
                  <a:rPr lang="de-DE" sz="2200" dirty="0" smtClean="0"/>
                  <a:t>           (3 VP)</a:t>
                </a:r>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861" r="-407" b="-8487"/>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2</a:t>
            </a:r>
            <a:endParaRPr lang="de-DE" sz="4000" dirty="0"/>
          </a:p>
        </p:txBody>
      </p:sp>
    </p:spTree>
    <p:extLst>
      <p:ext uri="{BB962C8B-B14F-4D97-AF65-F5344CB8AC3E}">
        <p14:creationId xmlns:p14="http://schemas.microsoft.com/office/powerpoint/2010/main" val="3709240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None/>
                </a:pPr>
                <a:r>
                  <a:rPr lang="de-DE" sz="2200" b="1" dirty="0" smtClean="0">
                    <a:solidFill>
                      <a:srgbClr val="C00000"/>
                    </a:solidFill>
                  </a:rPr>
                  <a:t>Lösung C 2 a)</a:t>
                </a:r>
              </a:p>
              <a:p>
                <a:pPr marL="0" indent="0">
                  <a:buNone/>
                </a:pPr>
                <a14:m>
                  <m:oMath xmlns:m="http://schemas.openxmlformats.org/officeDocument/2006/math">
                    <m:r>
                      <a:rPr lang="de-DE" sz="2200" b="1" i="1" dirty="0" smtClean="0">
                        <a:latin typeface="Cambria Math" panose="02040503050406030204" pitchFamily="18" charset="0"/>
                      </a:rPr>
                      <m:t>𝑨</m:t>
                    </m:r>
                  </m:oMath>
                </a14:m>
                <a:r>
                  <a:rPr lang="de-DE" sz="2200" b="1" dirty="0" smtClean="0"/>
                  <a:t>: Genau drei dieser Kugeln sind rot</a:t>
                </a:r>
              </a:p>
              <a:p>
                <a:pPr marL="0" indent="0">
                  <a:buNone/>
                </a:pPr>
                <a:r>
                  <a:rPr lang="de-DE" sz="2200" dirty="0" smtClean="0"/>
                  <a:t>Die Zufallsvariable </a:t>
                </a:r>
                <a14:m>
                  <m:oMath xmlns:m="http://schemas.openxmlformats.org/officeDocument/2006/math">
                    <m:r>
                      <a:rPr lang="de-DE" sz="2200" i="1" dirty="0" smtClean="0">
                        <a:latin typeface="Cambria Math" panose="02040503050406030204" pitchFamily="18" charset="0"/>
                      </a:rPr>
                      <m:t>𝑋</m:t>
                    </m:r>
                  </m:oMath>
                </a14:m>
                <a:r>
                  <a:rPr lang="de-DE" sz="2200" dirty="0" smtClean="0"/>
                  <a:t> beschreibt die Anzahl der roten Kugeln.</a:t>
                </a:r>
              </a:p>
              <a:p>
                <a:pPr marL="0" indent="0">
                  <a:buNone/>
                </a:pPr>
                <a14:m>
                  <m:oMath xmlns:m="http://schemas.openxmlformats.org/officeDocument/2006/math">
                    <m:r>
                      <a:rPr lang="de-DE" sz="2200" i="1" dirty="0" smtClean="0">
                        <a:latin typeface="Cambria Math" panose="02040503050406030204" pitchFamily="18" charset="0"/>
                      </a:rPr>
                      <m:t>𝑋</m:t>
                    </m:r>
                  </m:oMath>
                </a14:m>
                <a:r>
                  <a:rPr lang="de-DE" sz="2200" dirty="0" smtClean="0"/>
                  <a:t> ist binomialverteilt, da es sich um ein Ja/Nein-Experiment (rot bzw. nicht rot) handelt. </a:t>
                </a:r>
              </a:p>
              <a:p>
                <a:pPr marL="0" indent="0">
                  <a:buNone/>
                </a:pPr>
                <a:r>
                  <a:rPr lang="de-DE" sz="2200" dirty="0" smtClean="0"/>
                  <a:t>Die Trefferwahrscheinlichkeit für „rot“ ist </a:t>
                </a:r>
                <a14:m>
                  <m:oMath xmlns:m="http://schemas.openxmlformats.org/officeDocument/2006/math">
                    <m:r>
                      <a:rPr lang="de-DE" sz="2200" i="1" dirty="0" smtClean="0">
                        <a:latin typeface="Cambria Math" panose="02040503050406030204" pitchFamily="18" charset="0"/>
                      </a:rPr>
                      <m:t>𝑝</m:t>
                    </m:r>
                    <m:r>
                      <a:rPr lang="de-DE" sz="2200" i="1" dirty="0" smtClean="0">
                        <a:latin typeface="Cambria Math" panose="02040503050406030204" pitchFamily="18" charset="0"/>
                      </a:rPr>
                      <m:t>=</m:t>
                    </m:r>
                    <m:f>
                      <m:fPr>
                        <m:ctrlPr>
                          <a:rPr lang="de-DE" sz="2200" i="1" dirty="0" smtClean="0">
                            <a:latin typeface="Cambria Math" panose="02040503050406030204" pitchFamily="18" charset="0"/>
                          </a:rPr>
                        </m:ctrlPr>
                      </m:fPr>
                      <m:num>
                        <m:r>
                          <a:rPr lang="de-DE" sz="2200" i="1" dirty="0" smtClean="0">
                            <a:latin typeface="Cambria Math" panose="02040503050406030204" pitchFamily="18" charset="0"/>
                          </a:rPr>
                          <m:t>3</m:t>
                        </m:r>
                      </m:num>
                      <m:den>
                        <m:r>
                          <a:rPr lang="de-DE" sz="2200" i="1" dirty="0" smtClean="0">
                            <a:latin typeface="Cambria Math" panose="02040503050406030204" pitchFamily="18" charset="0"/>
                          </a:rPr>
                          <m:t>10</m:t>
                        </m:r>
                      </m:den>
                    </m:f>
                  </m:oMath>
                </a14:m>
                <a:r>
                  <a:rPr lang="de-DE" sz="2200" dirty="0" smtClean="0"/>
                  <a:t>, die Wahrscheinlichkeit für „nicht rot“ ist </a:t>
                </a:r>
                <a14:m>
                  <m:oMath xmlns:m="http://schemas.openxmlformats.org/officeDocument/2006/math">
                    <m:r>
                      <a:rPr lang="de-DE" sz="2200" i="1" dirty="0" smtClean="0">
                        <a:latin typeface="Cambria Math" panose="02040503050406030204" pitchFamily="18" charset="0"/>
                      </a:rPr>
                      <m:t>𝑞</m:t>
                    </m:r>
                    <m:r>
                      <a:rPr lang="de-DE" sz="2200" i="1" dirty="0" smtClean="0">
                        <a:latin typeface="Cambria Math" panose="02040503050406030204" pitchFamily="18" charset="0"/>
                      </a:rPr>
                      <m:t>=</m:t>
                    </m:r>
                    <m:f>
                      <m:fPr>
                        <m:ctrlPr>
                          <a:rPr lang="de-DE" sz="2200" i="1" dirty="0" smtClean="0">
                            <a:latin typeface="Cambria Math" panose="02040503050406030204" pitchFamily="18" charset="0"/>
                          </a:rPr>
                        </m:ctrlPr>
                      </m:fPr>
                      <m:num>
                        <m:r>
                          <a:rPr lang="de-DE" sz="2200" i="1" dirty="0" smtClean="0">
                            <a:latin typeface="Cambria Math" panose="02040503050406030204" pitchFamily="18" charset="0"/>
                          </a:rPr>
                          <m:t>7</m:t>
                        </m:r>
                      </m:num>
                      <m:den>
                        <m:r>
                          <a:rPr lang="de-DE" sz="2200" i="1" dirty="0" smtClean="0">
                            <a:latin typeface="Cambria Math" panose="02040503050406030204" pitchFamily="18" charset="0"/>
                          </a:rPr>
                          <m:t>10</m:t>
                        </m:r>
                      </m:den>
                    </m:f>
                  </m:oMath>
                </a14:m>
                <a:r>
                  <a:rPr lang="de-DE" sz="2200" dirty="0" smtClean="0"/>
                  <a:t>. Mit der Formel für die Binomialverteilung erhält man:</a:t>
                </a:r>
              </a:p>
              <a:p>
                <a:pPr marL="0" indent="0">
                  <a:buNone/>
                </a:pP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=3</m:t>
                        </m:r>
                      </m:e>
                    </m:d>
                    <m:r>
                      <a:rPr lang="de-DE" sz="2200" i="1" dirty="0" smtClean="0">
                        <a:latin typeface="Cambria Math" panose="02040503050406030204" pitchFamily="18" charset="0"/>
                      </a:rPr>
                      <m:t>=</m:t>
                    </m:r>
                    <m:d>
                      <m:dPr>
                        <m:ctrlPr>
                          <a:rPr lang="de-DE" sz="2200" b="0" i="1" dirty="0" smtClean="0">
                            <a:latin typeface="Cambria Math" panose="02040503050406030204" pitchFamily="18" charset="0"/>
                          </a:rPr>
                        </m:ctrlPr>
                      </m:dPr>
                      <m:e>
                        <m:eqArr>
                          <m:eqArrPr>
                            <m:ctrlPr>
                              <a:rPr lang="de-DE" sz="2200" b="0" i="1" dirty="0" smtClean="0">
                                <a:latin typeface="Cambria Math" panose="02040503050406030204" pitchFamily="18" charset="0"/>
                              </a:rPr>
                            </m:ctrlPr>
                          </m:eqArrPr>
                          <m:e>
                            <m:r>
                              <a:rPr lang="de-DE" sz="2200" b="0" i="1" dirty="0" smtClean="0">
                                <a:latin typeface="Cambria Math" panose="02040503050406030204" pitchFamily="18" charset="0"/>
                              </a:rPr>
                              <m:t>8</m:t>
                            </m:r>
                          </m:e>
                          <m:e>
                            <m:r>
                              <a:rPr lang="de-DE" sz="2200" b="0" i="1" dirty="0" smtClean="0">
                                <a:latin typeface="Cambria Math" panose="02040503050406030204" pitchFamily="18" charset="0"/>
                              </a:rPr>
                              <m:t>3</m:t>
                            </m:r>
                          </m:e>
                        </m:eqArr>
                      </m:e>
                    </m:d>
                    <m:r>
                      <a:rPr lang="de-DE" sz="2200" b="0" i="1" dirty="0" smtClean="0">
                        <a:latin typeface="Cambria Math" panose="02040503050406030204" pitchFamily="18" charset="0"/>
                      </a:rPr>
                      <m:t>⋅</m:t>
                    </m:r>
                    <m:sSup>
                      <m:sSupPr>
                        <m:ctrlPr>
                          <a:rPr lang="de-DE" sz="2200" b="0" i="1" dirty="0" smtClean="0">
                            <a:latin typeface="Cambria Math" panose="02040503050406030204" pitchFamily="18" charset="0"/>
                          </a:rPr>
                        </m:ctrlPr>
                      </m:sSupPr>
                      <m:e>
                        <m:d>
                          <m:dPr>
                            <m:ctrlPr>
                              <a:rPr lang="de-DE" sz="2200" b="0" i="1" dirty="0" smtClean="0">
                                <a:latin typeface="Cambria Math" panose="02040503050406030204" pitchFamily="18" charset="0"/>
                              </a:rPr>
                            </m:ctrlPr>
                          </m:dPr>
                          <m:e>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3</m:t>
                                </m:r>
                              </m:num>
                              <m:den>
                                <m:r>
                                  <a:rPr lang="de-DE" sz="2200" b="0" i="1" dirty="0" smtClean="0">
                                    <a:latin typeface="Cambria Math" panose="02040503050406030204" pitchFamily="18" charset="0"/>
                                  </a:rPr>
                                  <m:t>10</m:t>
                                </m:r>
                              </m:den>
                            </m:f>
                          </m:e>
                        </m:d>
                      </m:e>
                      <m:sup>
                        <m:r>
                          <a:rPr lang="de-DE" sz="2200" b="0" i="1" dirty="0" smtClean="0">
                            <a:latin typeface="Cambria Math" panose="02040503050406030204" pitchFamily="18" charset="0"/>
                          </a:rPr>
                          <m:t>3</m:t>
                        </m:r>
                      </m:sup>
                    </m:sSup>
                    <m:r>
                      <a:rPr lang="de-DE" sz="2200" b="0" i="1" dirty="0" smtClean="0">
                        <a:latin typeface="Cambria Math" panose="02040503050406030204" pitchFamily="18" charset="0"/>
                      </a:rPr>
                      <m:t>⋅</m:t>
                    </m:r>
                    <m:sSup>
                      <m:sSupPr>
                        <m:ctrlPr>
                          <a:rPr lang="de-DE" sz="2200" b="0" i="1" dirty="0" smtClean="0">
                            <a:latin typeface="Cambria Math" panose="02040503050406030204" pitchFamily="18" charset="0"/>
                          </a:rPr>
                        </m:ctrlPr>
                      </m:sSupPr>
                      <m:e>
                        <m:d>
                          <m:dPr>
                            <m:ctrlPr>
                              <a:rPr lang="de-DE" sz="2200" b="0" i="1" dirty="0" smtClean="0">
                                <a:latin typeface="Cambria Math" panose="02040503050406030204" pitchFamily="18" charset="0"/>
                              </a:rPr>
                            </m:ctrlPr>
                          </m:dPr>
                          <m:e>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7</m:t>
                                </m:r>
                              </m:num>
                              <m:den>
                                <m:r>
                                  <a:rPr lang="de-DE" sz="2200" b="0" i="1" dirty="0" smtClean="0">
                                    <a:latin typeface="Cambria Math" panose="02040503050406030204" pitchFamily="18" charset="0"/>
                                  </a:rPr>
                                  <m:t>10</m:t>
                                </m:r>
                              </m:den>
                            </m:f>
                          </m:e>
                        </m:d>
                      </m:e>
                      <m:sup>
                        <m:r>
                          <a:rPr lang="de-DE" sz="2200" b="0" i="1" dirty="0" smtClean="0">
                            <a:latin typeface="Cambria Math" panose="02040503050406030204" pitchFamily="18" charset="0"/>
                          </a:rPr>
                          <m:t>5</m:t>
                        </m:r>
                      </m:sup>
                    </m:sSup>
                    <m:r>
                      <a:rPr lang="de-DE" sz="2200" b="0" i="1" dirty="0" smtClean="0">
                        <a:latin typeface="Cambria Math" panose="02040503050406030204" pitchFamily="18" charset="0"/>
                      </a:rPr>
                      <m:t>≈0,254=25,4%</m:t>
                    </m:r>
                  </m:oMath>
                </a14:m>
                <a:r>
                  <a:rPr lang="de-DE" sz="2200" dirty="0" smtClean="0"/>
                  <a:t> </a:t>
                </a:r>
                <a:endParaRPr lang="de-DE" sz="2200" dirty="0"/>
              </a:p>
              <a:p>
                <a:pPr marL="0" indent="0">
                  <a:buNone/>
                </a:pPr>
                <a:endParaRPr lang="de-DE" sz="2200" dirty="0" smtClean="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2</a:t>
            </a:r>
            <a:endParaRPr lang="de-DE" sz="4000" dirty="0"/>
          </a:p>
        </p:txBody>
      </p:sp>
      <p:sp>
        <p:nvSpPr>
          <p:cNvPr id="2" name="Rechteck 1"/>
          <p:cNvSpPr/>
          <p:nvPr/>
        </p:nvSpPr>
        <p:spPr>
          <a:xfrm>
            <a:off x="7996042" y="107429"/>
            <a:ext cx="1893467" cy="1169551"/>
          </a:xfrm>
          <a:prstGeom prst="rect">
            <a:avLst/>
          </a:prstGeom>
        </p:spPr>
        <p:txBody>
          <a:bodyPr wrap="none">
            <a:spAutoFit/>
          </a:bodyPr>
          <a:lstStyle/>
          <a:p>
            <a:pPr algn="r"/>
            <a:r>
              <a:rPr lang="de-DE" sz="1400" dirty="0" smtClean="0"/>
              <a:t>3 r, 1 w, 6 s</a:t>
            </a:r>
            <a:br>
              <a:rPr lang="de-DE" sz="1400" dirty="0" smtClean="0"/>
            </a:br>
            <a:r>
              <a:rPr lang="de-DE" sz="1400" dirty="0" smtClean="0"/>
              <a:t>insgesamt 10 Kugeln</a:t>
            </a:r>
          </a:p>
          <a:p>
            <a:pPr algn="r"/>
            <a:r>
              <a:rPr lang="de-DE" sz="1400" dirty="0" smtClean="0"/>
              <a:t>Experiment: Ziehen mit</a:t>
            </a:r>
            <a:br>
              <a:rPr lang="de-DE" sz="1400" dirty="0" smtClean="0"/>
            </a:br>
            <a:r>
              <a:rPr lang="de-DE" sz="1400" dirty="0" smtClean="0"/>
              <a:t>Zurücklegen</a:t>
            </a:r>
          </a:p>
          <a:p>
            <a:pPr algn="r"/>
            <a:r>
              <a:rPr lang="de-DE" sz="1400" dirty="0" smtClean="0"/>
              <a:t>n=8 Ziehungen</a:t>
            </a:r>
            <a:endParaRPr lang="de-DE" sz="1400" dirty="0"/>
          </a:p>
        </p:txBody>
      </p:sp>
      <p:cxnSp>
        <p:nvCxnSpPr>
          <p:cNvPr id="4" name="Gerader Verbinder 3"/>
          <p:cNvCxnSpPr/>
          <p:nvPr/>
        </p:nvCxnSpPr>
        <p:spPr>
          <a:xfrm>
            <a:off x="5760392" y="5501452"/>
            <a:ext cx="792088"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7" name="Gerader Verbinder 6"/>
          <p:cNvCxnSpPr/>
          <p:nvPr/>
        </p:nvCxnSpPr>
        <p:spPr>
          <a:xfrm>
            <a:off x="812044" y="5508029"/>
            <a:ext cx="1017389"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371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None/>
                </a:pPr>
                <a14:m>
                  <m:oMath xmlns:m="http://schemas.openxmlformats.org/officeDocument/2006/math">
                    <m:r>
                      <a:rPr lang="de-DE" sz="2200" b="1" i="1" dirty="0" smtClean="0">
                        <a:latin typeface="Cambria Math" panose="02040503050406030204" pitchFamily="18" charset="0"/>
                      </a:rPr>
                      <m:t>𝑩</m:t>
                    </m:r>
                  </m:oMath>
                </a14:m>
                <a:r>
                  <a:rPr lang="de-DE" sz="2200" b="1" dirty="0"/>
                  <a:t>: Mehr als zwei und weniger als sechs dieser Kugeln sind </a:t>
                </a:r>
                <a:r>
                  <a:rPr lang="de-DE" sz="2200" b="1" dirty="0" smtClean="0"/>
                  <a:t>rot.</a:t>
                </a:r>
              </a:p>
              <a:p>
                <a:pPr marL="0" indent="0">
                  <a:buNone/>
                </a:pPr>
                <a:r>
                  <a:rPr lang="de-DE" sz="2200" dirty="0" smtClean="0"/>
                  <a:t>Die Zufallsvariable </a:t>
                </a:r>
                <a14:m>
                  <m:oMath xmlns:m="http://schemas.openxmlformats.org/officeDocument/2006/math">
                    <m:r>
                      <a:rPr lang="de-DE" sz="2200" i="1" dirty="0" smtClean="0">
                        <a:latin typeface="Cambria Math" panose="02040503050406030204" pitchFamily="18" charset="0"/>
                      </a:rPr>
                      <m:t>𝑋</m:t>
                    </m:r>
                  </m:oMath>
                </a14:m>
                <a:r>
                  <a:rPr lang="de-DE" sz="2200" dirty="0" smtClean="0"/>
                  <a:t> beschreibt die Anzahl der roten Kugeln.</a:t>
                </a:r>
              </a:p>
              <a:p>
                <a:pPr marL="0" indent="0">
                  <a:buNone/>
                </a:pPr>
                <a:r>
                  <a:rPr lang="de-DE" sz="2200" dirty="0" smtClean="0"/>
                  <a:t>Damit gilt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𝐵</m:t>
                        </m:r>
                      </m:e>
                    </m:d>
                    <m:r>
                      <a:rPr lang="de-DE" sz="220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=3</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=4</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=5</m:t>
                        </m:r>
                      </m:e>
                    </m:d>
                  </m:oMath>
                </a14:m>
                <a:endParaRPr lang="de-DE" sz="2200" dirty="0" smtClean="0"/>
              </a:p>
              <a:p>
                <a:pPr marL="0" indent="0">
                  <a:buNone/>
                </a:pP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=3</m:t>
                        </m:r>
                      </m:e>
                    </m:d>
                    <m:r>
                      <a:rPr lang="de-DE" sz="2200" b="0" i="1" dirty="0" smtClean="0">
                        <a:latin typeface="Cambria Math" panose="02040503050406030204" pitchFamily="18" charset="0"/>
                      </a:rPr>
                      <m:t>≈0,254</m:t>
                    </m:r>
                  </m:oMath>
                </a14:m>
                <a:r>
                  <a:rPr lang="de-DE" sz="2200" dirty="0" smtClean="0"/>
                  <a:t> (siehe vorherige Aufgabe) </a:t>
                </a:r>
              </a:p>
              <a:p>
                <a:pPr marL="0" indent="0">
                  <a:buNone/>
                </a:pP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=4</m:t>
                        </m:r>
                      </m:e>
                    </m:d>
                    <m:r>
                      <a:rPr lang="de-DE" sz="2200" i="1" dirty="0">
                        <a:latin typeface="Cambria Math" panose="02040503050406030204" pitchFamily="18" charset="0"/>
                      </a:rPr>
                      <m:t>=</m:t>
                    </m:r>
                    <m:d>
                      <m:dPr>
                        <m:ctrlPr>
                          <a:rPr lang="de-DE" sz="2200" i="1" dirty="0">
                            <a:latin typeface="Cambria Math" panose="02040503050406030204" pitchFamily="18" charset="0"/>
                          </a:rPr>
                        </m:ctrlPr>
                      </m:dPr>
                      <m:e>
                        <m:eqArr>
                          <m:eqArrPr>
                            <m:ctrlPr>
                              <a:rPr lang="de-DE" sz="2200" i="1" dirty="0">
                                <a:latin typeface="Cambria Math" panose="02040503050406030204" pitchFamily="18" charset="0"/>
                              </a:rPr>
                            </m:ctrlPr>
                          </m:eqArrPr>
                          <m:e>
                            <m:r>
                              <a:rPr lang="de-DE" sz="2200" i="1" dirty="0">
                                <a:latin typeface="Cambria Math" panose="02040503050406030204" pitchFamily="18" charset="0"/>
                              </a:rPr>
                              <m:t>8</m:t>
                            </m:r>
                          </m:e>
                          <m:e>
                            <m:r>
                              <a:rPr lang="de-DE" sz="2200" b="0" i="1" dirty="0" smtClean="0">
                                <a:latin typeface="Cambria Math" panose="02040503050406030204" pitchFamily="18" charset="0"/>
                              </a:rPr>
                              <m:t>4</m:t>
                            </m:r>
                          </m:e>
                        </m:eqArr>
                      </m:e>
                    </m:d>
                    <m:r>
                      <a:rPr lang="de-DE" sz="2200" i="1" dirty="0">
                        <a:latin typeface="Cambria Math" panose="02040503050406030204" pitchFamily="18" charset="0"/>
                      </a:rPr>
                      <m:t>⋅</m:t>
                    </m:r>
                    <m:sSup>
                      <m:sSupPr>
                        <m:ctrlPr>
                          <a:rPr lang="de-DE" sz="2200" i="1" dirty="0">
                            <a:latin typeface="Cambria Math" panose="02040503050406030204" pitchFamily="18" charset="0"/>
                          </a:rPr>
                        </m:ctrlPr>
                      </m:sSupPr>
                      <m:e>
                        <m:d>
                          <m:dPr>
                            <m:ctrlPr>
                              <a:rPr lang="de-DE" sz="2200" i="1" dirty="0">
                                <a:latin typeface="Cambria Math" panose="02040503050406030204" pitchFamily="18" charset="0"/>
                              </a:rPr>
                            </m:ctrlPr>
                          </m:dPr>
                          <m:e>
                            <m:f>
                              <m:fPr>
                                <m:ctrlPr>
                                  <a:rPr lang="de-DE" sz="2200" i="1" dirty="0">
                                    <a:latin typeface="Cambria Math" panose="02040503050406030204" pitchFamily="18" charset="0"/>
                                  </a:rPr>
                                </m:ctrlPr>
                              </m:fPr>
                              <m:num>
                                <m:r>
                                  <a:rPr lang="de-DE" sz="2200" i="1" dirty="0">
                                    <a:latin typeface="Cambria Math" panose="02040503050406030204" pitchFamily="18" charset="0"/>
                                  </a:rPr>
                                  <m:t>3</m:t>
                                </m:r>
                              </m:num>
                              <m:den>
                                <m:r>
                                  <a:rPr lang="de-DE" sz="2200" i="1" dirty="0">
                                    <a:latin typeface="Cambria Math" panose="02040503050406030204" pitchFamily="18" charset="0"/>
                                  </a:rPr>
                                  <m:t>10</m:t>
                                </m:r>
                              </m:den>
                            </m:f>
                          </m:e>
                        </m:d>
                      </m:e>
                      <m:sup>
                        <m:r>
                          <a:rPr lang="de-DE" sz="2200" b="0" i="1" dirty="0" smtClean="0">
                            <a:latin typeface="Cambria Math" panose="02040503050406030204" pitchFamily="18" charset="0"/>
                          </a:rPr>
                          <m:t>4</m:t>
                        </m:r>
                      </m:sup>
                    </m:sSup>
                    <m:r>
                      <a:rPr lang="de-DE" sz="2200" i="1" dirty="0">
                        <a:latin typeface="Cambria Math" panose="02040503050406030204" pitchFamily="18" charset="0"/>
                      </a:rPr>
                      <m:t>⋅</m:t>
                    </m:r>
                    <m:sSup>
                      <m:sSupPr>
                        <m:ctrlPr>
                          <a:rPr lang="de-DE" sz="2200" i="1" dirty="0">
                            <a:latin typeface="Cambria Math" panose="02040503050406030204" pitchFamily="18" charset="0"/>
                          </a:rPr>
                        </m:ctrlPr>
                      </m:sSupPr>
                      <m:e>
                        <m:d>
                          <m:dPr>
                            <m:ctrlPr>
                              <a:rPr lang="de-DE" sz="2200" i="1" dirty="0">
                                <a:latin typeface="Cambria Math" panose="02040503050406030204" pitchFamily="18" charset="0"/>
                              </a:rPr>
                            </m:ctrlPr>
                          </m:dPr>
                          <m:e>
                            <m:f>
                              <m:fPr>
                                <m:ctrlPr>
                                  <a:rPr lang="de-DE" sz="2200" i="1" dirty="0">
                                    <a:latin typeface="Cambria Math" panose="02040503050406030204" pitchFamily="18" charset="0"/>
                                  </a:rPr>
                                </m:ctrlPr>
                              </m:fPr>
                              <m:num>
                                <m:r>
                                  <a:rPr lang="de-DE" sz="2200" i="1" dirty="0">
                                    <a:latin typeface="Cambria Math" panose="02040503050406030204" pitchFamily="18" charset="0"/>
                                  </a:rPr>
                                  <m:t>7</m:t>
                                </m:r>
                              </m:num>
                              <m:den>
                                <m:r>
                                  <a:rPr lang="de-DE" sz="2200" i="1" dirty="0">
                                    <a:latin typeface="Cambria Math" panose="02040503050406030204" pitchFamily="18" charset="0"/>
                                  </a:rPr>
                                  <m:t>10</m:t>
                                </m:r>
                              </m:den>
                            </m:f>
                          </m:e>
                        </m:d>
                      </m:e>
                      <m:sup>
                        <m:r>
                          <a:rPr lang="de-DE" sz="2200" b="0" i="1" dirty="0" smtClean="0">
                            <a:latin typeface="Cambria Math" panose="02040503050406030204" pitchFamily="18" charset="0"/>
                          </a:rPr>
                          <m:t>4</m:t>
                        </m:r>
                      </m:sup>
                    </m:sSup>
                    <m:r>
                      <a:rPr lang="de-DE" sz="2200" i="1" dirty="0">
                        <a:latin typeface="Cambria Math" panose="02040503050406030204" pitchFamily="18" charset="0"/>
                      </a:rPr>
                      <m:t>≈0,</m:t>
                    </m:r>
                    <m:r>
                      <a:rPr lang="de-DE" sz="2200" b="0" i="1" dirty="0" smtClean="0">
                        <a:latin typeface="Cambria Math" panose="02040503050406030204" pitchFamily="18" charset="0"/>
                      </a:rPr>
                      <m:t>136</m:t>
                    </m:r>
                  </m:oMath>
                </a14:m>
                <a:r>
                  <a:rPr lang="de-DE" sz="2200" dirty="0" smtClean="0"/>
                  <a:t> </a:t>
                </a:r>
                <a:endParaRPr lang="de-DE" sz="2200" dirty="0"/>
              </a:p>
              <a:p>
                <a:pPr marL="0" indent="0">
                  <a:buNone/>
                </a:pP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=5</m:t>
                        </m:r>
                      </m:e>
                    </m:d>
                    <m:r>
                      <a:rPr lang="de-DE" sz="2200" i="1" dirty="0">
                        <a:latin typeface="Cambria Math" panose="02040503050406030204" pitchFamily="18" charset="0"/>
                      </a:rPr>
                      <m:t>=</m:t>
                    </m:r>
                    <m:d>
                      <m:dPr>
                        <m:ctrlPr>
                          <a:rPr lang="de-DE" sz="2200" i="1" dirty="0">
                            <a:latin typeface="Cambria Math" panose="02040503050406030204" pitchFamily="18" charset="0"/>
                          </a:rPr>
                        </m:ctrlPr>
                      </m:dPr>
                      <m:e>
                        <m:eqArr>
                          <m:eqArrPr>
                            <m:ctrlPr>
                              <a:rPr lang="de-DE" sz="2200" i="1" dirty="0">
                                <a:latin typeface="Cambria Math" panose="02040503050406030204" pitchFamily="18" charset="0"/>
                              </a:rPr>
                            </m:ctrlPr>
                          </m:eqArrPr>
                          <m:e>
                            <m:r>
                              <a:rPr lang="de-DE" sz="2200" i="1" dirty="0">
                                <a:latin typeface="Cambria Math" panose="02040503050406030204" pitchFamily="18" charset="0"/>
                              </a:rPr>
                              <m:t>8</m:t>
                            </m:r>
                          </m:e>
                          <m:e>
                            <m:r>
                              <a:rPr lang="de-DE" sz="2200" b="0" i="1" dirty="0" smtClean="0">
                                <a:latin typeface="Cambria Math" panose="02040503050406030204" pitchFamily="18" charset="0"/>
                              </a:rPr>
                              <m:t>5</m:t>
                            </m:r>
                          </m:e>
                        </m:eqArr>
                      </m:e>
                    </m:d>
                    <m:r>
                      <a:rPr lang="de-DE" sz="2200" i="1" dirty="0">
                        <a:latin typeface="Cambria Math" panose="02040503050406030204" pitchFamily="18" charset="0"/>
                      </a:rPr>
                      <m:t>⋅</m:t>
                    </m:r>
                    <m:sSup>
                      <m:sSupPr>
                        <m:ctrlPr>
                          <a:rPr lang="de-DE" sz="2200" i="1" dirty="0">
                            <a:latin typeface="Cambria Math" panose="02040503050406030204" pitchFamily="18" charset="0"/>
                          </a:rPr>
                        </m:ctrlPr>
                      </m:sSupPr>
                      <m:e>
                        <m:d>
                          <m:dPr>
                            <m:ctrlPr>
                              <a:rPr lang="de-DE" sz="2200" i="1" dirty="0">
                                <a:latin typeface="Cambria Math" panose="02040503050406030204" pitchFamily="18" charset="0"/>
                              </a:rPr>
                            </m:ctrlPr>
                          </m:dPr>
                          <m:e>
                            <m:f>
                              <m:fPr>
                                <m:ctrlPr>
                                  <a:rPr lang="de-DE" sz="2200" i="1" dirty="0">
                                    <a:latin typeface="Cambria Math" panose="02040503050406030204" pitchFamily="18" charset="0"/>
                                  </a:rPr>
                                </m:ctrlPr>
                              </m:fPr>
                              <m:num>
                                <m:r>
                                  <a:rPr lang="de-DE" sz="2200" i="1" dirty="0">
                                    <a:latin typeface="Cambria Math" panose="02040503050406030204" pitchFamily="18" charset="0"/>
                                  </a:rPr>
                                  <m:t>3</m:t>
                                </m:r>
                              </m:num>
                              <m:den>
                                <m:r>
                                  <a:rPr lang="de-DE" sz="2200" i="1" dirty="0">
                                    <a:latin typeface="Cambria Math" panose="02040503050406030204" pitchFamily="18" charset="0"/>
                                  </a:rPr>
                                  <m:t>10</m:t>
                                </m:r>
                              </m:den>
                            </m:f>
                          </m:e>
                        </m:d>
                      </m:e>
                      <m:sup>
                        <m:r>
                          <a:rPr lang="de-DE" sz="2200" b="0" i="1" dirty="0" smtClean="0">
                            <a:latin typeface="Cambria Math" panose="02040503050406030204" pitchFamily="18" charset="0"/>
                          </a:rPr>
                          <m:t>5</m:t>
                        </m:r>
                      </m:sup>
                    </m:sSup>
                    <m:r>
                      <a:rPr lang="de-DE" sz="2200" i="1" dirty="0">
                        <a:latin typeface="Cambria Math" panose="02040503050406030204" pitchFamily="18" charset="0"/>
                      </a:rPr>
                      <m:t>⋅</m:t>
                    </m:r>
                    <m:sSup>
                      <m:sSupPr>
                        <m:ctrlPr>
                          <a:rPr lang="de-DE" sz="2200" i="1" dirty="0">
                            <a:latin typeface="Cambria Math" panose="02040503050406030204" pitchFamily="18" charset="0"/>
                          </a:rPr>
                        </m:ctrlPr>
                      </m:sSupPr>
                      <m:e>
                        <m:d>
                          <m:dPr>
                            <m:ctrlPr>
                              <a:rPr lang="de-DE" sz="2200" i="1" dirty="0">
                                <a:latin typeface="Cambria Math" panose="02040503050406030204" pitchFamily="18" charset="0"/>
                              </a:rPr>
                            </m:ctrlPr>
                          </m:dPr>
                          <m:e>
                            <m:f>
                              <m:fPr>
                                <m:ctrlPr>
                                  <a:rPr lang="de-DE" sz="2200" i="1" dirty="0">
                                    <a:latin typeface="Cambria Math" panose="02040503050406030204" pitchFamily="18" charset="0"/>
                                  </a:rPr>
                                </m:ctrlPr>
                              </m:fPr>
                              <m:num>
                                <m:r>
                                  <a:rPr lang="de-DE" sz="2200" i="1" dirty="0">
                                    <a:latin typeface="Cambria Math" panose="02040503050406030204" pitchFamily="18" charset="0"/>
                                  </a:rPr>
                                  <m:t>7</m:t>
                                </m:r>
                              </m:num>
                              <m:den>
                                <m:r>
                                  <a:rPr lang="de-DE" sz="2200" i="1" dirty="0">
                                    <a:latin typeface="Cambria Math" panose="02040503050406030204" pitchFamily="18" charset="0"/>
                                  </a:rPr>
                                  <m:t>10</m:t>
                                </m:r>
                              </m:den>
                            </m:f>
                          </m:e>
                        </m:d>
                      </m:e>
                      <m:sup>
                        <m:r>
                          <a:rPr lang="de-DE" sz="2200" b="0" i="1" dirty="0" smtClean="0">
                            <a:latin typeface="Cambria Math" panose="02040503050406030204" pitchFamily="18" charset="0"/>
                          </a:rPr>
                          <m:t>3</m:t>
                        </m:r>
                      </m:sup>
                    </m:sSup>
                    <m:r>
                      <a:rPr lang="de-DE" sz="2200" i="1" dirty="0">
                        <a:latin typeface="Cambria Math" panose="02040503050406030204" pitchFamily="18" charset="0"/>
                      </a:rPr>
                      <m:t>≈0,</m:t>
                    </m:r>
                    <m:r>
                      <a:rPr lang="de-DE" sz="2200" b="0" i="1" dirty="0" smtClean="0">
                        <a:latin typeface="Cambria Math" panose="02040503050406030204" pitchFamily="18" charset="0"/>
                      </a:rPr>
                      <m:t>047</m:t>
                    </m:r>
                  </m:oMath>
                </a14:m>
                <a:r>
                  <a:rPr lang="de-DE" sz="2200" dirty="0" smtClean="0"/>
                  <a:t> </a:t>
                </a:r>
              </a:p>
              <a:p>
                <a:pPr marL="0" indent="0">
                  <a:buNone/>
                </a:pPr>
                <a:r>
                  <a:rPr lang="de-DE" sz="2200" dirty="0" smtClean="0"/>
                  <a:t>Es folgt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𝐵</m:t>
                        </m:r>
                      </m:e>
                    </m:d>
                    <m:r>
                      <a:rPr lang="de-DE" sz="2200" i="1" dirty="0" smtClean="0">
                        <a:latin typeface="Cambria Math" panose="02040503050406030204" pitchFamily="18" charset="0"/>
                      </a:rPr>
                      <m:t>≈0,254+0,136+0,047=</m:t>
                    </m:r>
                    <m:r>
                      <a:rPr lang="de-DE" sz="2200" b="0" i="1" dirty="0" smtClean="0">
                        <a:latin typeface="Cambria Math" panose="02040503050406030204" pitchFamily="18" charset="0"/>
                      </a:rPr>
                      <m:t>0,437</m:t>
                    </m:r>
                  </m:oMath>
                </a14:m>
                <a:endParaRPr lang="de-DE" sz="2200" dirty="0" smtClean="0"/>
              </a:p>
              <a:p>
                <a:pPr marL="0" indent="0">
                  <a:buNone/>
                </a:pPr>
                <a:endParaRPr lang="de-DE" sz="2200" dirty="0" smtClean="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2</a:t>
            </a:r>
            <a:endParaRPr lang="de-DE" sz="4000" dirty="0"/>
          </a:p>
        </p:txBody>
      </p:sp>
      <p:sp>
        <p:nvSpPr>
          <p:cNvPr id="2" name="Rechteck 1"/>
          <p:cNvSpPr/>
          <p:nvPr/>
        </p:nvSpPr>
        <p:spPr>
          <a:xfrm>
            <a:off x="7996042" y="107429"/>
            <a:ext cx="1893467" cy="1169551"/>
          </a:xfrm>
          <a:prstGeom prst="rect">
            <a:avLst/>
          </a:prstGeom>
        </p:spPr>
        <p:txBody>
          <a:bodyPr wrap="none">
            <a:spAutoFit/>
          </a:bodyPr>
          <a:lstStyle/>
          <a:p>
            <a:pPr algn="r"/>
            <a:r>
              <a:rPr lang="de-DE" sz="1400" dirty="0" smtClean="0"/>
              <a:t>3 r, 1 w, 6 s</a:t>
            </a:r>
            <a:br>
              <a:rPr lang="de-DE" sz="1400" dirty="0" smtClean="0"/>
            </a:br>
            <a:r>
              <a:rPr lang="de-DE" sz="1400" dirty="0" smtClean="0"/>
              <a:t>insgesamt 10 Kugeln</a:t>
            </a:r>
          </a:p>
          <a:p>
            <a:pPr algn="r"/>
            <a:r>
              <a:rPr lang="de-DE" sz="1400" dirty="0" smtClean="0"/>
              <a:t>Experiment: Ziehen mit</a:t>
            </a:r>
            <a:br>
              <a:rPr lang="de-DE" sz="1400" dirty="0" smtClean="0"/>
            </a:br>
            <a:r>
              <a:rPr lang="de-DE" sz="1400" dirty="0" smtClean="0"/>
              <a:t>Zurücklegen</a:t>
            </a:r>
          </a:p>
          <a:p>
            <a:pPr algn="r"/>
            <a:r>
              <a:rPr lang="de-DE" sz="1400" dirty="0" smtClean="0"/>
              <a:t>n=8 Ziehungen</a:t>
            </a:r>
            <a:endParaRPr lang="de-DE" sz="1400" dirty="0"/>
          </a:p>
        </p:txBody>
      </p:sp>
      <p:cxnSp>
        <p:nvCxnSpPr>
          <p:cNvPr id="5" name="Gerader Verbinder 4"/>
          <p:cNvCxnSpPr/>
          <p:nvPr/>
        </p:nvCxnSpPr>
        <p:spPr>
          <a:xfrm>
            <a:off x="1583928" y="5436021"/>
            <a:ext cx="792088"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6" name="Gerader Verbinder 5"/>
          <p:cNvCxnSpPr/>
          <p:nvPr/>
        </p:nvCxnSpPr>
        <p:spPr>
          <a:xfrm>
            <a:off x="5378029" y="5425973"/>
            <a:ext cx="958427"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9579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None/>
                </a:pPr>
                <a14:m>
                  <m:oMath xmlns:m="http://schemas.openxmlformats.org/officeDocument/2006/math">
                    <m:r>
                      <a:rPr lang="de-DE" sz="2200" b="1" i="1" dirty="0" smtClean="0">
                        <a:latin typeface="Cambria Math" panose="02040503050406030204" pitchFamily="18" charset="0"/>
                      </a:rPr>
                      <m:t>𝑪</m:t>
                    </m:r>
                  </m:oMath>
                </a14:m>
                <a:r>
                  <a:rPr lang="de-DE" sz="2200" b="1" dirty="0"/>
                  <a:t>: Die ersten drei Kugeln haben dieselbe Farbe</a:t>
                </a:r>
                <a:r>
                  <a:rPr lang="de-DE" sz="2200" b="1" dirty="0" smtClean="0"/>
                  <a:t>.</a:t>
                </a:r>
              </a:p>
              <a:p>
                <a:pPr marL="0" indent="0">
                  <a:buNone/>
                </a:pPr>
                <a:r>
                  <a:rPr lang="de-DE" sz="2200" dirty="0" smtClean="0"/>
                  <a:t>Für eine einzelne Ziehung gilt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𝑟</m:t>
                        </m:r>
                      </m:e>
                    </m:d>
                    <m:r>
                      <a:rPr lang="de-DE" sz="2200" i="1" dirty="0" smtClean="0">
                        <a:latin typeface="Cambria Math" panose="02040503050406030204" pitchFamily="18" charset="0"/>
                      </a:rPr>
                      <m:t>=</m:t>
                    </m:r>
                    <m:r>
                      <a:rPr lang="de-DE" sz="2200" b="0" i="1" dirty="0" smtClean="0">
                        <a:latin typeface="Cambria Math" panose="02040503050406030204" pitchFamily="18" charset="0"/>
                      </a:rPr>
                      <m:t>0,3</m:t>
                    </m:r>
                  </m:oMath>
                </a14:m>
                <a:r>
                  <a:rPr lang="de-DE" sz="2200" dirty="0" smtClean="0"/>
                  <a:t>,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b="0" i="1" dirty="0" smtClean="0">
                            <a:latin typeface="Cambria Math" panose="02040503050406030204" pitchFamily="18" charset="0"/>
                          </a:rPr>
                          <m:t>𝑤</m:t>
                        </m:r>
                      </m:e>
                    </m:d>
                    <m:r>
                      <a:rPr lang="de-DE" sz="2200" i="1" dirty="0">
                        <a:latin typeface="Cambria Math" panose="02040503050406030204" pitchFamily="18" charset="0"/>
                      </a:rPr>
                      <m:t>=</m:t>
                    </m:r>
                    <m:r>
                      <a:rPr lang="de-DE" sz="2200" i="1" dirty="0" smtClean="0">
                        <a:latin typeface="Cambria Math" panose="02040503050406030204" pitchFamily="18" charset="0"/>
                      </a:rPr>
                      <m:t>0</m:t>
                    </m:r>
                    <m:r>
                      <a:rPr lang="de-DE" sz="2200" b="0" i="1" dirty="0" smtClean="0">
                        <a:latin typeface="Cambria Math" panose="02040503050406030204" pitchFamily="18" charset="0"/>
                      </a:rPr>
                      <m:t>,1</m:t>
                    </m:r>
                  </m:oMath>
                </a14:m>
                <a:r>
                  <a:rPr lang="de-DE" sz="2200" dirty="0" smtClean="0"/>
                  <a:t> und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b="0" i="1" dirty="0" smtClean="0">
                            <a:latin typeface="Cambria Math" panose="02040503050406030204" pitchFamily="18" charset="0"/>
                          </a:rPr>
                          <m:t>𝑠</m:t>
                        </m:r>
                      </m:e>
                    </m:d>
                    <m:r>
                      <a:rPr lang="de-DE" sz="2200" i="1" dirty="0">
                        <a:latin typeface="Cambria Math" panose="02040503050406030204" pitchFamily="18" charset="0"/>
                      </a:rPr>
                      <m:t>=</m:t>
                    </m:r>
                    <m:r>
                      <a:rPr lang="de-DE" sz="2200" i="1" dirty="0" smtClean="0">
                        <a:latin typeface="Cambria Math" panose="02040503050406030204" pitchFamily="18" charset="0"/>
                      </a:rPr>
                      <m:t>0</m:t>
                    </m:r>
                    <m:r>
                      <a:rPr lang="de-DE" sz="2200" b="0" i="1" dirty="0" smtClean="0">
                        <a:latin typeface="Cambria Math" panose="02040503050406030204" pitchFamily="18" charset="0"/>
                      </a:rPr>
                      <m:t>,6</m:t>
                    </m:r>
                  </m:oMath>
                </a14:m>
                <a:r>
                  <a:rPr lang="de-DE" sz="2200" dirty="0" smtClean="0"/>
                  <a:t>.</a:t>
                </a:r>
                <a:endParaRPr lang="de-DE" sz="2200" dirty="0"/>
              </a:p>
              <a:p>
                <a:pPr marL="0" indent="0">
                  <a:buNone/>
                </a:pPr>
                <a:r>
                  <a:rPr lang="de-DE" sz="2200" dirty="0" smtClean="0"/>
                  <a:t>Es folgt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b="0" i="1" dirty="0" smtClean="0">
                            <a:latin typeface="Cambria Math" panose="02040503050406030204" pitchFamily="18" charset="0"/>
                          </a:rPr>
                          <m:t>𝐶</m:t>
                        </m:r>
                      </m:e>
                    </m:d>
                    <m:r>
                      <a:rPr lang="de-DE" sz="220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𝑟𝑟𝑟</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𝑤𝑤𝑤</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𝑠𝑠𝑠</m:t>
                        </m:r>
                      </m:e>
                    </m:d>
                    <m:r>
                      <a:rPr lang="de-DE" sz="2200" i="1" dirty="0">
                        <a:latin typeface="Cambria Math" panose="02040503050406030204" pitchFamily="18" charset="0"/>
                      </a:rPr>
                      <m:t>=</m:t>
                    </m:r>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0,3</m:t>
                        </m:r>
                      </m:e>
                      <m:sup>
                        <m:r>
                          <a:rPr lang="de-DE" sz="2200" b="0" i="1" dirty="0" smtClean="0">
                            <a:latin typeface="Cambria Math" panose="02040503050406030204" pitchFamily="18" charset="0"/>
                          </a:rPr>
                          <m:t>3</m:t>
                        </m:r>
                      </m:sup>
                    </m:sSup>
                    <m:r>
                      <a:rPr lang="de-DE" sz="2200" b="0" i="1" dirty="0" smtClean="0">
                        <a:latin typeface="Cambria Math" panose="02040503050406030204" pitchFamily="18" charset="0"/>
                      </a:rPr>
                      <m:t>+</m:t>
                    </m:r>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0,1</m:t>
                        </m:r>
                      </m:e>
                      <m:sup>
                        <m:r>
                          <a:rPr lang="de-DE" sz="2200" b="0" i="1" dirty="0" smtClean="0">
                            <a:latin typeface="Cambria Math" panose="02040503050406030204" pitchFamily="18" charset="0"/>
                          </a:rPr>
                          <m:t>3</m:t>
                        </m:r>
                      </m:sup>
                    </m:sSup>
                    <m:r>
                      <a:rPr lang="de-DE" sz="2200" b="0" i="1" dirty="0" smtClean="0">
                        <a:latin typeface="Cambria Math" panose="02040503050406030204" pitchFamily="18" charset="0"/>
                      </a:rPr>
                      <m:t>+</m:t>
                    </m:r>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0,6</m:t>
                        </m:r>
                      </m:e>
                      <m:sup>
                        <m:r>
                          <a:rPr lang="de-DE" sz="2200" b="0" i="1" dirty="0" smtClean="0">
                            <a:latin typeface="Cambria Math" panose="02040503050406030204" pitchFamily="18" charset="0"/>
                          </a:rPr>
                          <m:t>3</m:t>
                        </m:r>
                      </m:sup>
                    </m:sSup>
                    <m:r>
                      <a:rPr lang="de-DE" sz="2200" i="1" dirty="0" smtClean="0">
                        <a:latin typeface="Cambria Math" panose="02040503050406030204" pitchFamily="18" charset="0"/>
                      </a:rPr>
                      <m:t>=</m:t>
                    </m:r>
                    <m:r>
                      <a:rPr lang="de-DE" sz="2200" b="0" i="1" dirty="0" smtClean="0">
                        <a:latin typeface="Cambria Math" panose="02040503050406030204" pitchFamily="18" charset="0"/>
                      </a:rPr>
                      <m:t>0,244</m:t>
                    </m:r>
                  </m:oMath>
                </a14:m>
                <a:r>
                  <a:rPr lang="de-DE" sz="2200" dirty="0" smtClean="0"/>
                  <a:t> </a:t>
                </a:r>
              </a:p>
              <a:p>
                <a:pPr marL="0" indent="0">
                  <a:buNone/>
                </a:pPr>
                <a:endParaRPr lang="de-DE" sz="2200" dirty="0"/>
              </a:p>
              <a:p>
                <a:pPr marL="0" indent="0">
                  <a:buNone/>
                </a:pPr>
                <a:r>
                  <a:rPr lang="de-DE" sz="2200" b="1" dirty="0" smtClean="0"/>
                  <a:t>Ergebnis:</a:t>
                </a:r>
              </a:p>
              <a:p>
                <a:pPr marL="0" indent="0">
                  <a:buNone/>
                </a:pPr>
                <a:r>
                  <a:rPr lang="de-DE" sz="2200" dirty="0" smtClean="0"/>
                  <a:t>Die gesuchten Wahrscheinlichkeiten sind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b="0" i="1" dirty="0" smtClean="0">
                            <a:latin typeface="Cambria Math" panose="02040503050406030204" pitchFamily="18" charset="0"/>
                          </a:rPr>
                          <m:t>𝐴</m:t>
                        </m:r>
                      </m:e>
                    </m:d>
                    <m:r>
                      <a:rPr lang="de-DE" sz="2200" i="1" dirty="0">
                        <a:latin typeface="Cambria Math" panose="02040503050406030204" pitchFamily="18" charset="0"/>
                      </a:rPr>
                      <m:t>=0,2</m:t>
                    </m:r>
                    <m:r>
                      <a:rPr lang="de-DE" sz="2200" b="0" i="1" dirty="0" smtClean="0">
                        <a:latin typeface="Cambria Math" panose="02040503050406030204" pitchFamily="18" charset="0"/>
                      </a:rPr>
                      <m:t>5</m:t>
                    </m:r>
                    <m:r>
                      <a:rPr lang="de-DE" sz="2200" i="1" dirty="0">
                        <a:latin typeface="Cambria Math" panose="02040503050406030204" pitchFamily="18" charset="0"/>
                      </a:rPr>
                      <m:t>4=2</m:t>
                    </m:r>
                    <m:r>
                      <a:rPr lang="de-DE" sz="2200" b="0" i="1" dirty="0" smtClean="0">
                        <a:latin typeface="Cambria Math" panose="02040503050406030204" pitchFamily="18" charset="0"/>
                      </a:rPr>
                      <m:t>5</m:t>
                    </m:r>
                    <m:r>
                      <a:rPr lang="de-DE" sz="2200" i="1" dirty="0">
                        <a:latin typeface="Cambria Math" panose="02040503050406030204" pitchFamily="18" charset="0"/>
                      </a:rPr>
                      <m:t>,4%</m:t>
                    </m:r>
                  </m:oMath>
                </a14:m>
                <a:r>
                  <a:rPr lang="de-DE" sz="2200" b="0" i="1" dirty="0" smtClean="0">
                    <a:latin typeface="Cambria Math" panose="02040503050406030204" pitchFamily="18" charset="0"/>
                  </a:rPr>
                  <a:t>, </a:t>
                </a:r>
                <a:br>
                  <a:rPr lang="de-DE" sz="2200" b="0" i="1" dirty="0" smtClean="0">
                    <a:latin typeface="Cambria Math" panose="02040503050406030204" pitchFamily="18" charset="0"/>
                  </a:rPr>
                </a:b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b="0" i="1" dirty="0" smtClean="0">
                            <a:latin typeface="Cambria Math" panose="02040503050406030204" pitchFamily="18" charset="0"/>
                          </a:rPr>
                          <m:t>𝐵</m:t>
                        </m:r>
                      </m:e>
                    </m:d>
                    <m:r>
                      <a:rPr lang="de-DE" sz="2200" i="1" dirty="0">
                        <a:latin typeface="Cambria Math" panose="02040503050406030204" pitchFamily="18" charset="0"/>
                      </a:rPr>
                      <m:t>=0,4</m:t>
                    </m:r>
                    <m:r>
                      <a:rPr lang="de-DE" sz="2200" b="0" i="1" dirty="0" smtClean="0">
                        <a:latin typeface="Cambria Math" panose="02040503050406030204" pitchFamily="18" charset="0"/>
                      </a:rPr>
                      <m:t>37</m:t>
                    </m:r>
                    <m:r>
                      <a:rPr lang="de-DE" sz="2200" i="1" dirty="0">
                        <a:latin typeface="Cambria Math" panose="02040503050406030204" pitchFamily="18" charset="0"/>
                      </a:rPr>
                      <m:t>=4</m:t>
                    </m:r>
                    <m:r>
                      <a:rPr lang="de-DE" sz="2200" b="0" i="1" dirty="0" smtClean="0">
                        <a:latin typeface="Cambria Math" panose="02040503050406030204" pitchFamily="18" charset="0"/>
                      </a:rPr>
                      <m:t>3</m:t>
                    </m:r>
                    <m:r>
                      <a:rPr lang="de-DE" sz="2200" i="1" dirty="0">
                        <a:latin typeface="Cambria Math" panose="02040503050406030204" pitchFamily="18" charset="0"/>
                      </a:rPr>
                      <m:t>,</m:t>
                    </m:r>
                    <m:r>
                      <a:rPr lang="de-DE" sz="2200" b="0" i="1" dirty="0" smtClean="0">
                        <a:latin typeface="Cambria Math" panose="02040503050406030204" pitchFamily="18" charset="0"/>
                      </a:rPr>
                      <m:t>7</m:t>
                    </m:r>
                    <m:r>
                      <a:rPr lang="de-DE" sz="2200" i="1" dirty="0">
                        <a:latin typeface="Cambria Math" panose="02040503050406030204" pitchFamily="18" charset="0"/>
                      </a:rPr>
                      <m:t>%</m:t>
                    </m:r>
                  </m:oMath>
                </a14:m>
                <a:r>
                  <a:rPr lang="de-DE" sz="2200" dirty="0" smtClean="0"/>
                  <a:t> und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𝐶</m:t>
                        </m:r>
                      </m:e>
                    </m:d>
                    <m:r>
                      <a:rPr lang="de-DE" sz="2200" b="0" i="1" dirty="0" smtClean="0">
                        <a:latin typeface="Cambria Math" panose="02040503050406030204" pitchFamily="18" charset="0"/>
                      </a:rPr>
                      <m:t>=0,244=24,4%</m:t>
                    </m:r>
                  </m:oMath>
                </a14:m>
                <a:r>
                  <a:rPr lang="de-DE" sz="2200" dirty="0" smtClean="0"/>
                  <a:t>.</a:t>
                </a:r>
                <a:endParaRPr lang="de-DE" sz="2200" dirty="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2</a:t>
            </a:r>
            <a:endParaRPr lang="de-DE" sz="4000" dirty="0"/>
          </a:p>
        </p:txBody>
      </p:sp>
      <p:sp>
        <p:nvSpPr>
          <p:cNvPr id="2" name="Rechteck 1"/>
          <p:cNvSpPr/>
          <p:nvPr/>
        </p:nvSpPr>
        <p:spPr>
          <a:xfrm>
            <a:off x="7996042" y="107429"/>
            <a:ext cx="1893467" cy="1169551"/>
          </a:xfrm>
          <a:prstGeom prst="rect">
            <a:avLst/>
          </a:prstGeom>
        </p:spPr>
        <p:txBody>
          <a:bodyPr wrap="none">
            <a:spAutoFit/>
          </a:bodyPr>
          <a:lstStyle/>
          <a:p>
            <a:pPr algn="r"/>
            <a:r>
              <a:rPr lang="de-DE" sz="1400" dirty="0" smtClean="0"/>
              <a:t>3 r, 1 w, 6 s</a:t>
            </a:r>
            <a:br>
              <a:rPr lang="de-DE" sz="1400" dirty="0" smtClean="0"/>
            </a:br>
            <a:r>
              <a:rPr lang="de-DE" sz="1400" dirty="0" smtClean="0"/>
              <a:t>insgesamt 10 Kugeln</a:t>
            </a:r>
          </a:p>
          <a:p>
            <a:pPr algn="r"/>
            <a:r>
              <a:rPr lang="de-DE" sz="1400" dirty="0" smtClean="0"/>
              <a:t>Experiment: Ziehen mit</a:t>
            </a:r>
            <a:br>
              <a:rPr lang="de-DE" sz="1400" dirty="0" smtClean="0"/>
            </a:br>
            <a:r>
              <a:rPr lang="de-DE" sz="1400" dirty="0" smtClean="0"/>
              <a:t>Zurücklegen</a:t>
            </a:r>
          </a:p>
          <a:p>
            <a:pPr algn="r"/>
            <a:r>
              <a:rPr lang="de-DE" sz="1400" dirty="0" smtClean="0"/>
              <a:t>n=8 Ziehungen</a:t>
            </a:r>
            <a:endParaRPr lang="de-DE" sz="1400" dirty="0"/>
          </a:p>
        </p:txBody>
      </p:sp>
      <p:cxnSp>
        <p:nvCxnSpPr>
          <p:cNvPr id="5" name="Gerader Verbinder 4"/>
          <p:cNvCxnSpPr/>
          <p:nvPr/>
        </p:nvCxnSpPr>
        <p:spPr>
          <a:xfrm>
            <a:off x="2736056" y="4715941"/>
            <a:ext cx="792088"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6" name="Gerader Verbinder 5"/>
          <p:cNvCxnSpPr/>
          <p:nvPr/>
        </p:nvCxnSpPr>
        <p:spPr>
          <a:xfrm>
            <a:off x="7375205" y="4355901"/>
            <a:ext cx="958427"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7" name="Gerader Verbinder 6"/>
          <p:cNvCxnSpPr/>
          <p:nvPr/>
        </p:nvCxnSpPr>
        <p:spPr>
          <a:xfrm>
            <a:off x="6120432" y="4715941"/>
            <a:ext cx="792088"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8" name="Gerader Verbinder 7"/>
          <p:cNvCxnSpPr/>
          <p:nvPr/>
        </p:nvCxnSpPr>
        <p:spPr>
          <a:xfrm>
            <a:off x="5400352" y="4355901"/>
            <a:ext cx="654618"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9" name="Gerader Verbinder 8"/>
          <p:cNvCxnSpPr/>
          <p:nvPr/>
        </p:nvCxnSpPr>
        <p:spPr>
          <a:xfrm>
            <a:off x="791840" y="4715941"/>
            <a:ext cx="654618"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10" name="Gerader Verbinder 9"/>
          <p:cNvCxnSpPr/>
          <p:nvPr/>
        </p:nvCxnSpPr>
        <p:spPr>
          <a:xfrm>
            <a:off x="4104208" y="4715941"/>
            <a:ext cx="654618"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1128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None/>
                </a:pPr>
                <a:r>
                  <a:rPr lang="de-DE" sz="2200" b="1" dirty="0" smtClean="0"/>
                  <a:t>b) Bedeutung des Terms </a:t>
                </a:r>
                <a14:m>
                  <m:oMath xmlns:m="http://schemas.openxmlformats.org/officeDocument/2006/math">
                    <m:d>
                      <m:dPr>
                        <m:ctrlPr>
                          <a:rPr lang="de-DE" sz="2200" b="1" i="1">
                            <a:latin typeface="Cambria Math" panose="02040503050406030204" pitchFamily="18" charset="0"/>
                          </a:rPr>
                        </m:ctrlPr>
                      </m:dPr>
                      <m:e>
                        <m:eqArr>
                          <m:eqArrPr>
                            <m:ctrlPr>
                              <a:rPr lang="de-DE" sz="2200" b="1" i="1">
                                <a:latin typeface="Cambria Math" panose="02040503050406030204" pitchFamily="18" charset="0"/>
                              </a:rPr>
                            </m:ctrlPr>
                          </m:eqArrPr>
                          <m:e>
                            <m:r>
                              <a:rPr lang="de-DE" sz="2200" b="1" i="1">
                                <a:latin typeface="Cambria Math" panose="02040503050406030204" pitchFamily="18" charset="0"/>
                              </a:rPr>
                              <m:t>𝟓</m:t>
                            </m:r>
                          </m:e>
                          <m:e>
                            <m:r>
                              <a:rPr lang="de-DE" sz="2200" b="1" i="1">
                                <a:latin typeface="Cambria Math" panose="02040503050406030204" pitchFamily="18" charset="0"/>
                              </a:rPr>
                              <m:t>𝟑</m:t>
                            </m:r>
                          </m:e>
                        </m:eqArr>
                      </m:e>
                    </m:d>
                    <m:r>
                      <a:rPr lang="de-DE" sz="2200" b="1" i="1">
                        <a:latin typeface="Cambria Math" panose="02040503050406030204" pitchFamily="18" charset="0"/>
                      </a:rPr>
                      <m:t>⋅</m:t>
                    </m:r>
                    <m:sSup>
                      <m:sSupPr>
                        <m:ctrlPr>
                          <a:rPr lang="de-DE" sz="2200" b="1" i="1">
                            <a:latin typeface="Cambria Math" panose="02040503050406030204" pitchFamily="18" charset="0"/>
                          </a:rPr>
                        </m:ctrlPr>
                      </m:sSupPr>
                      <m:e>
                        <m:r>
                          <a:rPr lang="de-DE" sz="2200" b="1" i="1">
                            <a:latin typeface="Cambria Math" panose="02040503050406030204" pitchFamily="18" charset="0"/>
                          </a:rPr>
                          <m:t>𝟎</m:t>
                        </m:r>
                        <m:r>
                          <a:rPr lang="de-DE" sz="2200" b="1" i="1">
                            <a:latin typeface="Cambria Math" panose="02040503050406030204" pitchFamily="18" charset="0"/>
                          </a:rPr>
                          <m:t>,</m:t>
                        </m:r>
                        <m:r>
                          <a:rPr lang="de-DE" sz="2200" b="1" i="1">
                            <a:latin typeface="Cambria Math" panose="02040503050406030204" pitchFamily="18" charset="0"/>
                          </a:rPr>
                          <m:t>𝟔</m:t>
                        </m:r>
                      </m:e>
                      <m:sup>
                        <m:r>
                          <a:rPr lang="de-DE" sz="2200" b="1" i="1">
                            <a:latin typeface="Cambria Math" panose="02040503050406030204" pitchFamily="18" charset="0"/>
                          </a:rPr>
                          <m:t>𝟑</m:t>
                        </m:r>
                      </m:sup>
                    </m:sSup>
                    <m:r>
                      <a:rPr lang="de-DE" sz="2200" b="1" i="1">
                        <a:latin typeface="Cambria Math" panose="02040503050406030204" pitchFamily="18" charset="0"/>
                      </a:rPr>
                      <m:t>⋅</m:t>
                    </m:r>
                    <m:sSup>
                      <m:sSupPr>
                        <m:ctrlPr>
                          <a:rPr lang="de-DE" sz="2200" b="1" i="1">
                            <a:latin typeface="Cambria Math" panose="02040503050406030204" pitchFamily="18" charset="0"/>
                          </a:rPr>
                        </m:ctrlPr>
                      </m:sSupPr>
                      <m:e>
                        <m:r>
                          <a:rPr lang="de-DE" sz="2200" b="1" i="1">
                            <a:latin typeface="Cambria Math" panose="02040503050406030204" pitchFamily="18" charset="0"/>
                          </a:rPr>
                          <m:t>𝟎</m:t>
                        </m:r>
                        <m:r>
                          <a:rPr lang="de-DE" sz="2200" b="1" i="1">
                            <a:latin typeface="Cambria Math" panose="02040503050406030204" pitchFamily="18" charset="0"/>
                          </a:rPr>
                          <m:t>,</m:t>
                        </m:r>
                        <m:r>
                          <a:rPr lang="de-DE" sz="2200" b="1" i="1">
                            <a:latin typeface="Cambria Math" panose="02040503050406030204" pitchFamily="18" charset="0"/>
                          </a:rPr>
                          <m:t>𝟒</m:t>
                        </m:r>
                      </m:e>
                      <m:sup>
                        <m:r>
                          <a:rPr lang="de-DE" sz="2200" b="1" i="1">
                            <a:latin typeface="Cambria Math" panose="02040503050406030204" pitchFamily="18" charset="0"/>
                          </a:rPr>
                          <m:t>𝟐</m:t>
                        </m:r>
                      </m:sup>
                    </m:sSup>
                  </m:oMath>
                </a14:m>
                <a:endParaRPr lang="de-DE" sz="2200" b="1" dirty="0" smtClean="0"/>
              </a:p>
              <a:p>
                <a:pPr marL="0" indent="0">
                  <a:buNone/>
                </a:pPr>
                <a:r>
                  <a:rPr lang="de-DE" sz="2200" dirty="0" smtClean="0"/>
                  <a:t>Die Wahrscheinlichkeit in einer Einzelziehung eine schwarze Kugel zu ziehen beträgt </a:t>
                </a:r>
                <a14:m>
                  <m:oMath xmlns:m="http://schemas.openxmlformats.org/officeDocument/2006/math">
                    <m:f>
                      <m:fPr>
                        <m:ctrlPr>
                          <a:rPr lang="de-DE" sz="2200" i="1" dirty="0" smtClean="0">
                            <a:latin typeface="Cambria Math" panose="02040503050406030204" pitchFamily="18" charset="0"/>
                          </a:rPr>
                        </m:ctrlPr>
                      </m:fPr>
                      <m:num>
                        <m:r>
                          <a:rPr lang="de-DE" sz="2200" i="1" dirty="0" smtClean="0">
                            <a:latin typeface="Cambria Math" panose="02040503050406030204" pitchFamily="18" charset="0"/>
                          </a:rPr>
                          <m:t>6</m:t>
                        </m:r>
                      </m:num>
                      <m:den>
                        <m:r>
                          <a:rPr lang="de-DE" sz="2200" i="1" dirty="0" smtClean="0">
                            <a:latin typeface="Cambria Math" panose="02040503050406030204" pitchFamily="18" charset="0"/>
                          </a:rPr>
                          <m:t>10</m:t>
                        </m:r>
                      </m:den>
                    </m:f>
                    <m:r>
                      <a:rPr lang="de-DE" sz="2200" i="1" dirty="0" smtClean="0">
                        <a:latin typeface="Cambria Math" panose="02040503050406030204" pitchFamily="18" charset="0"/>
                      </a:rPr>
                      <m:t>=0,6</m:t>
                    </m:r>
                  </m:oMath>
                </a14:m>
                <a:r>
                  <a:rPr lang="de-DE" sz="2200" dirty="0" smtClean="0"/>
                  <a:t>. </a:t>
                </a:r>
              </a:p>
              <a:p>
                <a:pPr marL="0" indent="0">
                  <a:buNone/>
                </a:pPr>
                <a:r>
                  <a:rPr lang="de-DE" sz="2200" dirty="0" smtClean="0"/>
                  <a:t>Entsprechend ist die Wahrscheinlichkeit irgendeine andere als eine schwarze Kugel zu ziehen gleich </a:t>
                </a:r>
                <a14:m>
                  <m:oMath xmlns:m="http://schemas.openxmlformats.org/officeDocument/2006/math">
                    <m:r>
                      <a:rPr lang="de-DE" sz="2200" i="1" dirty="0" smtClean="0">
                        <a:latin typeface="Cambria Math" panose="02040503050406030204" pitchFamily="18" charset="0"/>
                      </a:rPr>
                      <m:t>1−0,6=0,4</m:t>
                    </m:r>
                  </m:oMath>
                </a14:m>
                <a:r>
                  <a:rPr lang="de-DE" sz="2200" dirty="0" smtClean="0"/>
                  <a:t>.</a:t>
                </a:r>
              </a:p>
              <a:p>
                <a:pPr marL="0" indent="0">
                  <a:buNone/>
                </a:pPr>
                <a:r>
                  <a:rPr lang="de-DE" sz="2200" dirty="0" smtClean="0"/>
                  <a:t>Der obige Term gibt demnach die Wahrscheinlichkeit dafür an, in </a:t>
                </a:r>
                <a14:m>
                  <m:oMath xmlns:m="http://schemas.openxmlformats.org/officeDocument/2006/math">
                    <m:r>
                      <a:rPr lang="de-DE" sz="2200" i="1" dirty="0" smtClean="0">
                        <a:latin typeface="Cambria Math" panose="02040503050406030204" pitchFamily="18" charset="0"/>
                      </a:rPr>
                      <m:t>5</m:t>
                    </m:r>
                  </m:oMath>
                </a14:m>
                <a:r>
                  <a:rPr lang="de-DE" sz="2200" dirty="0" smtClean="0"/>
                  <a:t> Ziehungen (mit Zurücklegen) genau </a:t>
                </a:r>
                <a14:m>
                  <m:oMath xmlns:m="http://schemas.openxmlformats.org/officeDocument/2006/math">
                    <m:r>
                      <a:rPr lang="de-DE" sz="2200" i="1" dirty="0" smtClean="0">
                        <a:latin typeface="Cambria Math" panose="02040503050406030204" pitchFamily="18" charset="0"/>
                      </a:rPr>
                      <m:t>3</m:t>
                    </m:r>
                  </m:oMath>
                </a14:m>
                <a:r>
                  <a:rPr lang="de-DE" sz="2200" dirty="0" smtClean="0"/>
                  <a:t> schwarze Kugeln zu bekommen.</a:t>
                </a:r>
                <a:endParaRPr lang="de-DE" sz="2200" dirty="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r="-1289"/>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2</a:t>
            </a:r>
            <a:endParaRPr lang="de-DE" sz="4000" dirty="0"/>
          </a:p>
        </p:txBody>
      </p:sp>
      <p:sp>
        <p:nvSpPr>
          <p:cNvPr id="3" name="Rechteck 2"/>
          <p:cNvSpPr/>
          <p:nvPr/>
        </p:nvSpPr>
        <p:spPr>
          <a:xfrm>
            <a:off x="675402" y="4139877"/>
            <a:ext cx="8988557" cy="720080"/>
          </a:xfrm>
          <a:prstGeom prst="rect">
            <a:avLst/>
          </a:prstGeom>
          <a:no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36352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None/>
                </a:pPr>
                <a:r>
                  <a:rPr lang="de-DE" sz="2200" b="1" dirty="0" smtClean="0"/>
                  <a:t>c) Höhe des Einsatzes</a:t>
                </a:r>
              </a:p>
              <a:p>
                <a:pPr marL="0" indent="0">
                  <a:buNone/>
                </a:pPr>
                <a:r>
                  <a:rPr lang="de-DE" sz="2200" dirty="0" smtClean="0"/>
                  <a:t>Wir modellieren die verschiedenen Gewinne mit der Zufallsvariablen </a:t>
                </a:r>
                <a14:m>
                  <m:oMath xmlns:m="http://schemas.openxmlformats.org/officeDocument/2006/math">
                    <m:r>
                      <a:rPr lang="de-DE" sz="2200" i="1" dirty="0" smtClean="0">
                        <a:latin typeface="Cambria Math" panose="02040503050406030204" pitchFamily="18" charset="0"/>
                      </a:rPr>
                      <m:t>𝑋</m:t>
                    </m:r>
                  </m:oMath>
                </a14:m>
                <a:r>
                  <a:rPr lang="de-DE" sz="2200" dirty="0" smtClean="0"/>
                  <a:t>.</a:t>
                </a:r>
              </a:p>
              <a:p>
                <a:pPr marL="0" indent="0">
                  <a:buNone/>
                </a:pPr>
                <a14:m>
                  <m:oMath xmlns:m="http://schemas.openxmlformats.org/officeDocument/2006/math">
                    <m:r>
                      <a:rPr lang="de-DE" sz="2200" i="1" dirty="0" smtClean="0">
                        <a:latin typeface="Cambria Math" panose="02040503050406030204" pitchFamily="18" charset="0"/>
                      </a:rPr>
                      <m:t>𝑋</m:t>
                    </m:r>
                  </m:oMath>
                </a14:m>
                <a:r>
                  <a:rPr lang="de-DE" sz="2200" dirty="0" smtClean="0"/>
                  <a:t> kann die Werte </a:t>
                </a:r>
                <a14:m>
                  <m:oMath xmlns:m="http://schemas.openxmlformats.org/officeDocument/2006/math">
                    <m:r>
                      <a:rPr lang="de-DE" sz="2200" i="1" dirty="0" smtClean="0">
                        <a:latin typeface="Cambria Math" panose="02040503050406030204" pitchFamily="18" charset="0"/>
                      </a:rPr>
                      <m:t>𝑥</m:t>
                    </m:r>
                  </m:oMath>
                </a14:m>
                <a:r>
                  <a:rPr lang="de-DE" sz="2200" dirty="0" smtClean="0"/>
                  <a:t>, </a:t>
                </a:r>
                <a14:m>
                  <m:oMath xmlns:m="http://schemas.openxmlformats.org/officeDocument/2006/math">
                    <m:r>
                      <a:rPr lang="de-DE" sz="2200" i="1" dirty="0" smtClean="0">
                        <a:latin typeface="Cambria Math" panose="02040503050406030204" pitchFamily="18" charset="0"/>
                      </a:rPr>
                      <m:t>4</m:t>
                    </m:r>
                  </m:oMath>
                </a14:m>
                <a:r>
                  <a:rPr lang="de-DE" sz="2200" dirty="0" smtClean="0"/>
                  <a:t> und </a:t>
                </a:r>
                <a14:m>
                  <m:oMath xmlns:m="http://schemas.openxmlformats.org/officeDocument/2006/math">
                    <m:r>
                      <a:rPr lang="de-DE" sz="2200" i="1" dirty="0" smtClean="0">
                        <a:latin typeface="Cambria Math" panose="02040503050406030204" pitchFamily="18" charset="0"/>
                      </a:rPr>
                      <m:t>0</m:t>
                    </m:r>
                  </m:oMath>
                </a14:m>
                <a:r>
                  <a:rPr lang="de-DE" sz="2200" dirty="0" smtClean="0"/>
                  <a:t> (Euro) annehmen, wobei </a:t>
                </a:r>
                <a14:m>
                  <m:oMath xmlns:m="http://schemas.openxmlformats.org/officeDocument/2006/math">
                    <m:r>
                      <a:rPr lang="de-DE" sz="2200" i="1" dirty="0" smtClean="0">
                        <a:latin typeface="Cambria Math" panose="02040503050406030204" pitchFamily="18" charset="0"/>
                      </a:rPr>
                      <m:t>𝑥</m:t>
                    </m:r>
                  </m:oMath>
                </a14:m>
                <a:r>
                  <a:rPr lang="de-DE" sz="2200" dirty="0" smtClean="0"/>
                  <a:t> für den Einsatz steht, den wir noch nicht kennen.</a:t>
                </a:r>
              </a:p>
              <a:p>
                <a:pPr marL="0" indent="0">
                  <a:buNone/>
                </a:pPr>
                <a:r>
                  <a:rPr lang="de-DE" sz="2200" dirty="0" smtClean="0"/>
                  <a:t>Wenn das Spiel fair sein soll, muss der Erwartungswert genau dem Einsatz entsprechen, d.h. es muss </a:t>
                </a:r>
                <a14:m>
                  <m:oMath xmlns:m="http://schemas.openxmlformats.org/officeDocument/2006/math">
                    <m:r>
                      <a:rPr lang="de-DE" sz="2200" i="1" dirty="0" smtClean="0">
                        <a:latin typeface="Cambria Math" panose="02040503050406030204" pitchFamily="18" charset="0"/>
                      </a:rPr>
                      <m:t>𝐸</m:t>
                    </m:r>
                    <m:r>
                      <a:rPr lang="de-DE" sz="2200" i="1" dirty="0" smtClean="0">
                        <a:latin typeface="Cambria Math" panose="02040503050406030204" pitchFamily="18" charset="0"/>
                      </a:rPr>
                      <m:t>(</m:t>
                    </m:r>
                    <m:r>
                      <a:rPr lang="de-DE" sz="2200" i="1" dirty="0" smtClean="0">
                        <a:latin typeface="Cambria Math" panose="02040503050406030204" pitchFamily="18" charset="0"/>
                      </a:rPr>
                      <m:t>𝑋</m:t>
                    </m:r>
                    <m:r>
                      <a:rPr lang="de-DE" sz="2200" i="1" dirty="0" smtClean="0">
                        <a:latin typeface="Cambria Math" panose="02040503050406030204" pitchFamily="18" charset="0"/>
                      </a:rPr>
                      <m:t>)=</m:t>
                    </m:r>
                    <m:r>
                      <a:rPr lang="de-DE" sz="2200" i="1" dirty="0" smtClean="0">
                        <a:latin typeface="Cambria Math" panose="02040503050406030204" pitchFamily="18" charset="0"/>
                      </a:rPr>
                      <m:t>𝑥</m:t>
                    </m:r>
                  </m:oMath>
                </a14:m>
                <a:r>
                  <a:rPr lang="de-DE" sz="2200" dirty="0" smtClean="0"/>
                  <a:t> gelten.</a:t>
                </a:r>
              </a:p>
              <a:p>
                <a:pPr marL="0" indent="0">
                  <a:buNone/>
                </a:pPr>
                <a:r>
                  <a:rPr lang="de-DE" sz="2200" dirty="0"/>
                  <a:t>Damit ergibt sich </a:t>
                </a:r>
                <a14:m>
                  <m:oMath xmlns:m="http://schemas.openxmlformats.org/officeDocument/2006/math">
                    <m:r>
                      <a:rPr lang="de-DE" sz="2200" b="0" i="1" dirty="0" smtClean="0">
                        <a:latin typeface="Cambria Math" panose="02040503050406030204" pitchFamily="18" charset="0"/>
                      </a:rPr>
                      <m:t>𝑥</m:t>
                    </m:r>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m:t>
                        </m:r>
                        <m:r>
                          <a:rPr lang="de-DE" sz="2200" b="0" i="1" dirty="0" smtClean="0">
                            <a:latin typeface="Cambria Math" panose="02040503050406030204" pitchFamily="18" charset="0"/>
                          </a:rPr>
                          <m:t>𝑥</m:t>
                        </m:r>
                      </m:e>
                    </m:d>
                    <m:r>
                      <a:rPr lang="de-DE" sz="2200" b="0" i="1" dirty="0" smtClean="0">
                        <a:latin typeface="Cambria Math" panose="02040503050406030204" pitchFamily="18" charset="0"/>
                      </a:rPr>
                      <m:t>+4⋅</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=4</m:t>
                        </m:r>
                      </m:e>
                    </m:d>
                    <m:r>
                      <a:rPr lang="de-DE" sz="2200" b="0" i="1" dirty="0" smtClean="0">
                        <a:latin typeface="Cambria Math" panose="02040503050406030204" pitchFamily="18" charset="0"/>
                      </a:rPr>
                      <m:t>+0⋅</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=0</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𝑥</m:t>
                    </m:r>
                  </m:oMath>
                </a14:m>
                <a:r>
                  <a:rPr lang="de-DE" sz="2200" dirty="0" smtClean="0"/>
                  <a:t>.</a:t>
                </a:r>
              </a:p>
              <a:p>
                <a:pPr marL="0" indent="0">
                  <a:buNone/>
                </a:pPr>
                <a:r>
                  <a:rPr lang="de-DE" sz="2200" dirty="0" smtClean="0"/>
                  <a:t>Es gilt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m:t>
                        </m:r>
                        <m:r>
                          <a:rPr lang="de-DE" sz="2200" i="1" dirty="0" smtClean="0">
                            <a:latin typeface="Cambria Math" panose="02040503050406030204" pitchFamily="18" charset="0"/>
                          </a:rPr>
                          <m:t>𝑥</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𝑤</m:t>
                        </m:r>
                        <m:r>
                          <a:rPr lang="de-DE" sz="2200" b="0" i="1" dirty="0" smtClean="0">
                            <a:latin typeface="Cambria Math" panose="02040503050406030204" pitchFamily="18" charset="0"/>
                          </a:rPr>
                          <m:t>,</m:t>
                        </m:r>
                        <m:acc>
                          <m:accPr>
                            <m:chr m:val="̅"/>
                            <m:ctrlPr>
                              <a:rPr lang="de-DE" sz="2200" b="0" i="1" dirty="0" smtClean="0">
                                <a:latin typeface="Cambria Math" panose="02040503050406030204" pitchFamily="18" charset="0"/>
                              </a:rPr>
                            </m:ctrlPr>
                          </m:accPr>
                          <m:e>
                            <m:r>
                              <a:rPr lang="de-DE" sz="2200" b="0" i="1" dirty="0" smtClean="0">
                                <a:latin typeface="Cambria Math" panose="02040503050406030204" pitchFamily="18" charset="0"/>
                              </a:rPr>
                              <m:t>𝑤</m:t>
                            </m:r>
                          </m:e>
                        </m:acc>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acc>
                          <m:accPr>
                            <m:chr m:val="̅"/>
                            <m:ctrlPr>
                              <a:rPr lang="de-DE" sz="2200" i="1" dirty="0">
                                <a:latin typeface="Cambria Math" panose="02040503050406030204" pitchFamily="18" charset="0"/>
                              </a:rPr>
                            </m:ctrlPr>
                          </m:accPr>
                          <m:e>
                            <m:r>
                              <a:rPr lang="de-DE" sz="2200" i="1" dirty="0">
                                <a:latin typeface="Cambria Math" panose="02040503050406030204" pitchFamily="18" charset="0"/>
                              </a:rPr>
                              <m:t>𝑤</m:t>
                            </m:r>
                          </m:e>
                        </m:acc>
                        <m:r>
                          <a:rPr lang="de-DE" sz="2200" b="0" i="1" dirty="0" smtClean="0">
                            <a:latin typeface="Cambria Math" panose="02040503050406030204" pitchFamily="18" charset="0"/>
                          </a:rPr>
                          <m:t>,</m:t>
                        </m:r>
                        <m:r>
                          <a:rPr lang="de-DE" sz="2200" b="0" i="1" dirty="0" smtClean="0">
                            <a:latin typeface="Cambria Math" panose="02040503050406030204" pitchFamily="18" charset="0"/>
                          </a:rPr>
                          <m:t>𝑤</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𝑤</m:t>
                        </m:r>
                        <m:r>
                          <a:rPr lang="de-DE" sz="2200" b="0" i="1" dirty="0" smtClean="0">
                            <a:latin typeface="Cambria Math" panose="02040503050406030204" pitchFamily="18" charset="0"/>
                          </a:rPr>
                          <m:t>,</m:t>
                        </m:r>
                        <m:r>
                          <a:rPr lang="de-DE" sz="2200" b="0" i="1" dirty="0" smtClean="0">
                            <a:latin typeface="Cambria Math" panose="02040503050406030204" pitchFamily="18" charset="0"/>
                          </a:rPr>
                          <m:t>𝑤</m:t>
                        </m:r>
                      </m:e>
                    </m:d>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1</m:t>
                        </m:r>
                      </m:num>
                      <m:den>
                        <m:r>
                          <a:rPr lang="de-DE" sz="2200" b="0" i="1" dirty="0" smtClean="0">
                            <a:latin typeface="Cambria Math" panose="02040503050406030204" pitchFamily="18" charset="0"/>
                          </a:rPr>
                          <m:t>10</m:t>
                        </m:r>
                      </m:den>
                    </m:f>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9</m:t>
                        </m:r>
                      </m:num>
                      <m:den>
                        <m:r>
                          <a:rPr lang="de-DE" sz="2200" b="0" i="1" dirty="0" smtClean="0">
                            <a:latin typeface="Cambria Math" panose="02040503050406030204" pitchFamily="18" charset="0"/>
                          </a:rPr>
                          <m:t>9</m:t>
                        </m:r>
                      </m:den>
                    </m:f>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9</m:t>
                        </m:r>
                      </m:num>
                      <m:den>
                        <m:r>
                          <a:rPr lang="de-DE" sz="2200" b="0" i="1" dirty="0" smtClean="0">
                            <a:latin typeface="Cambria Math" panose="02040503050406030204" pitchFamily="18" charset="0"/>
                          </a:rPr>
                          <m:t>10</m:t>
                        </m:r>
                      </m:den>
                    </m:f>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1</m:t>
                        </m:r>
                      </m:num>
                      <m:den>
                        <m:r>
                          <a:rPr lang="de-DE" sz="2200" b="0" i="1" dirty="0" smtClean="0">
                            <a:latin typeface="Cambria Math" panose="02040503050406030204" pitchFamily="18" charset="0"/>
                          </a:rPr>
                          <m:t>9</m:t>
                        </m:r>
                      </m:den>
                    </m:f>
                    <m:r>
                      <a:rPr lang="de-DE" sz="2200" b="0" i="1" dirty="0" smtClean="0">
                        <a:latin typeface="Cambria Math" panose="02040503050406030204" pitchFamily="18" charset="0"/>
                      </a:rPr>
                      <m:t>+0=0,2</m:t>
                    </m:r>
                  </m:oMath>
                </a14:m>
                <a:endParaRPr lang="de-DE" sz="2200" dirty="0" smtClean="0"/>
              </a:p>
              <a:p>
                <a:pPr marL="0" indent="0">
                  <a:buNone/>
                </a:pP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=4</m:t>
                        </m:r>
                      </m:e>
                    </m:d>
                    <m:r>
                      <a:rPr lang="de-DE" sz="2200" i="1" dirty="0" smtClean="0">
                        <a:latin typeface="Cambria Math" panose="02040503050406030204" pitchFamily="18" charset="0"/>
                      </a:rPr>
                      <m:t>=</m:t>
                    </m:r>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b="0" i="1" dirty="0" smtClean="0">
                            <a:latin typeface="Cambria Math" panose="02040503050406030204" pitchFamily="18" charset="0"/>
                          </a:rPr>
                          <m:t>𝑟</m:t>
                        </m:r>
                        <m:r>
                          <a:rPr lang="de-DE" sz="2200" i="1" dirty="0">
                            <a:latin typeface="Cambria Math" panose="02040503050406030204" pitchFamily="18" charset="0"/>
                          </a:rPr>
                          <m:t>,</m:t>
                        </m:r>
                        <m:r>
                          <a:rPr lang="de-DE" sz="2200" b="0" i="1" dirty="0" smtClean="0">
                            <a:latin typeface="Cambria Math" panose="02040503050406030204" pitchFamily="18" charset="0"/>
                          </a:rPr>
                          <m:t>𝑟</m:t>
                        </m:r>
                        <m:r>
                          <a:rPr lang="de-DE" sz="2200" i="1" dirty="0" smtClean="0">
                            <a:latin typeface="Cambria Math" panose="02040503050406030204" pitchFamily="18" charset="0"/>
                          </a:rPr>
                          <m:t> </m:t>
                        </m:r>
                      </m:e>
                    </m:d>
                    <m:r>
                      <a:rPr lang="de-DE" sz="2200" i="1" dirty="0">
                        <a:latin typeface="Cambria Math" panose="02040503050406030204" pitchFamily="18" charset="0"/>
                      </a:rPr>
                      <m:t>+</m:t>
                    </m:r>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b="0" i="1" dirty="0" smtClean="0">
                            <a:latin typeface="Cambria Math" panose="02040503050406030204" pitchFamily="18" charset="0"/>
                          </a:rPr>
                          <m:t>𝑠</m:t>
                        </m:r>
                        <m:r>
                          <a:rPr lang="de-DE" sz="2200" i="1" dirty="0">
                            <a:latin typeface="Cambria Math" panose="02040503050406030204" pitchFamily="18" charset="0"/>
                          </a:rPr>
                          <m:t>,</m:t>
                        </m:r>
                        <m:r>
                          <a:rPr lang="de-DE" sz="2200" b="0" i="1" dirty="0" smtClean="0">
                            <a:latin typeface="Cambria Math" panose="02040503050406030204" pitchFamily="18" charset="0"/>
                          </a:rPr>
                          <m:t>𝑠</m:t>
                        </m:r>
                      </m:e>
                    </m:d>
                    <m:r>
                      <a:rPr lang="de-DE" sz="2200" i="1" dirty="0">
                        <a:latin typeface="Cambria Math" panose="02040503050406030204" pitchFamily="18" charset="0"/>
                      </a:rPr>
                      <m:t>+</m:t>
                    </m:r>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𝑤</m:t>
                        </m:r>
                        <m:r>
                          <a:rPr lang="de-DE" sz="2200" i="1" dirty="0">
                            <a:latin typeface="Cambria Math" panose="02040503050406030204" pitchFamily="18" charset="0"/>
                          </a:rPr>
                          <m:t>,</m:t>
                        </m:r>
                        <m:r>
                          <a:rPr lang="de-DE" sz="2200" i="1" dirty="0">
                            <a:latin typeface="Cambria Math" panose="02040503050406030204" pitchFamily="18" charset="0"/>
                          </a:rPr>
                          <m:t>𝑤</m:t>
                        </m:r>
                      </m:e>
                    </m:d>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3</m:t>
                        </m:r>
                      </m:num>
                      <m:den>
                        <m:r>
                          <a:rPr lang="de-DE" sz="2200" b="0" i="1" dirty="0" smtClean="0">
                            <a:latin typeface="Cambria Math" panose="02040503050406030204" pitchFamily="18" charset="0"/>
                          </a:rPr>
                          <m:t>10</m:t>
                        </m:r>
                      </m:den>
                    </m:f>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2</m:t>
                        </m:r>
                      </m:num>
                      <m:den>
                        <m:r>
                          <a:rPr lang="de-DE" sz="2200" b="0" i="1" dirty="0" smtClean="0">
                            <a:latin typeface="Cambria Math" panose="02040503050406030204" pitchFamily="18" charset="0"/>
                          </a:rPr>
                          <m:t>9</m:t>
                        </m:r>
                      </m:den>
                    </m:f>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6</m:t>
                        </m:r>
                      </m:num>
                      <m:den>
                        <m:r>
                          <a:rPr lang="de-DE" sz="2200" b="0" i="1" dirty="0" smtClean="0">
                            <a:latin typeface="Cambria Math" panose="02040503050406030204" pitchFamily="18" charset="0"/>
                          </a:rPr>
                          <m:t>10</m:t>
                        </m:r>
                      </m:den>
                    </m:f>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5</m:t>
                        </m:r>
                      </m:num>
                      <m:den>
                        <m:r>
                          <a:rPr lang="de-DE" sz="2200" b="0" i="1" dirty="0" smtClean="0">
                            <a:latin typeface="Cambria Math" panose="02040503050406030204" pitchFamily="18" charset="0"/>
                          </a:rPr>
                          <m:t>9</m:t>
                        </m:r>
                      </m:den>
                    </m:f>
                    <m:r>
                      <a:rPr lang="de-DE" sz="2200" b="0" i="1" dirty="0" smtClean="0">
                        <a:latin typeface="Cambria Math" panose="02040503050406030204" pitchFamily="18" charset="0"/>
                      </a:rPr>
                      <m:t>+0=</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36</m:t>
                        </m:r>
                      </m:num>
                      <m:den>
                        <m:r>
                          <a:rPr lang="de-DE" sz="2200" b="0" i="1" dirty="0" smtClean="0">
                            <a:latin typeface="Cambria Math" panose="02040503050406030204" pitchFamily="18" charset="0"/>
                          </a:rPr>
                          <m:t>90</m:t>
                        </m:r>
                      </m:den>
                    </m:f>
                    <m:r>
                      <a:rPr lang="de-DE" sz="2200" b="0" i="1" dirty="0" smtClean="0">
                        <a:latin typeface="Cambria Math" panose="02040503050406030204" pitchFamily="18" charset="0"/>
                      </a:rPr>
                      <m:t>=0,4</m:t>
                    </m:r>
                  </m:oMath>
                </a14:m>
                <a:r>
                  <a:rPr lang="de-DE" sz="2200" dirty="0" smtClean="0"/>
                  <a:t> </a:t>
                </a:r>
              </a:p>
              <a:p>
                <a:pPr marL="0" indent="0">
                  <a:buNone/>
                </a:pPr>
                <a:r>
                  <a:rPr lang="de-DE" sz="2200" dirty="0" smtClean="0"/>
                  <a:t>Damit folgt </a:t>
                </a:r>
                <a14:m>
                  <m:oMath xmlns:m="http://schemas.openxmlformats.org/officeDocument/2006/math">
                    <m:r>
                      <a:rPr lang="de-DE" sz="2200" i="1" dirty="0">
                        <a:latin typeface="Cambria Math" panose="02040503050406030204" pitchFamily="18" charset="0"/>
                      </a:rPr>
                      <m:t>𝑥</m:t>
                    </m:r>
                    <m:r>
                      <a:rPr lang="de-DE" sz="2200" i="1" dirty="0">
                        <a:latin typeface="Cambria Math" panose="02040503050406030204" pitchFamily="18" charset="0"/>
                      </a:rPr>
                      <m:t>⋅0,2+4⋅0,4=</m:t>
                    </m:r>
                    <m:r>
                      <a:rPr lang="de-DE" sz="2200" i="1" dirty="0">
                        <a:latin typeface="Cambria Math" panose="02040503050406030204" pitchFamily="18" charset="0"/>
                      </a:rPr>
                      <m:t>𝑥</m:t>
                    </m:r>
                  </m:oMath>
                </a14:m>
                <a:endParaRPr lang="de-DE" sz="2200" dirty="0" smtClean="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r="-101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2</a:t>
            </a:r>
            <a:endParaRPr lang="de-DE" sz="4000" dirty="0"/>
          </a:p>
        </p:txBody>
      </p:sp>
      <p:sp>
        <p:nvSpPr>
          <p:cNvPr id="5" name="Rechteck 4"/>
          <p:cNvSpPr/>
          <p:nvPr/>
        </p:nvSpPr>
        <p:spPr>
          <a:xfrm>
            <a:off x="7867865" y="107429"/>
            <a:ext cx="2021644" cy="1169551"/>
          </a:xfrm>
          <a:prstGeom prst="rect">
            <a:avLst/>
          </a:prstGeom>
        </p:spPr>
        <p:txBody>
          <a:bodyPr wrap="none">
            <a:spAutoFit/>
          </a:bodyPr>
          <a:lstStyle/>
          <a:p>
            <a:pPr algn="r"/>
            <a:r>
              <a:rPr lang="de-DE" sz="1400" dirty="0" smtClean="0"/>
              <a:t>3 r, 1 w, 6 s</a:t>
            </a:r>
            <a:br>
              <a:rPr lang="de-DE" sz="1400" dirty="0" smtClean="0"/>
            </a:br>
            <a:r>
              <a:rPr lang="de-DE" sz="1400" dirty="0" smtClean="0"/>
              <a:t>insgesamt 10 Kugeln</a:t>
            </a:r>
          </a:p>
          <a:p>
            <a:pPr algn="r"/>
            <a:r>
              <a:rPr lang="de-DE" sz="1400" dirty="0" smtClean="0"/>
              <a:t>Experiment: Ziehen ohne</a:t>
            </a:r>
            <a:br>
              <a:rPr lang="de-DE" sz="1400" dirty="0" smtClean="0"/>
            </a:br>
            <a:r>
              <a:rPr lang="de-DE" sz="1400" dirty="0" smtClean="0"/>
              <a:t>Zurücklegen</a:t>
            </a:r>
          </a:p>
          <a:p>
            <a:pPr algn="r"/>
            <a:r>
              <a:rPr lang="de-DE" sz="1400" dirty="0" smtClean="0"/>
              <a:t>n=2 Ziehungen</a:t>
            </a:r>
            <a:endParaRPr lang="de-DE" sz="1400" dirty="0"/>
          </a:p>
        </p:txBody>
      </p:sp>
    </p:spTree>
    <p:extLst>
      <p:ext uri="{BB962C8B-B14F-4D97-AF65-F5344CB8AC3E}">
        <p14:creationId xmlns:p14="http://schemas.microsoft.com/office/powerpoint/2010/main" val="31129901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alathea">
  <a:themeElements>
    <a:clrScheme name="Benutzerdefiniert 1">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00FF"/>
      </a:hlink>
      <a:folHlink>
        <a:srgbClr val="7030A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athe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0</TotalTime>
  <Words>1643</Words>
  <Application>Microsoft Office PowerPoint</Application>
  <PresentationFormat>Benutzerdefiniert</PresentationFormat>
  <Paragraphs>106</Paragraphs>
  <Slides>13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Calibri</vt:lpstr>
      <vt:lpstr>Cambria Math</vt:lpstr>
      <vt:lpstr>Wingdings</vt:lpstr>
      <vt:lpstr>Wingdings 2</vt:lpstr>
      <vt:lpstr>Galathea</vt:lpstr>
      <vt:lpstr>PowerPoint-Präsentation</vt:lpstr>
      <vt:lpstr>Wahlteil 2020 – Aufgabe C 2</vt:lpstr>
      <vt:lpstr>Wahlteil 2020 – Aufgabe C 2</vt:lpstr>
      <vt:lpstr>Wahlteil 2020 – Aufgabe C 2</vt:lpstr>
      <vt:lpstr>Wahlteil 2020 – Aufgabe C 2</vt:lpstr>
      <vt:lpstr>Wahlteil 2020 – Aufgabe C 2</vt:lpstr>
      <vt:lpstr>Wahlteil 2020 – Aufgabe C 2</vt:lpstr>
      <vt:lpstr>Wahlteil 2020 – Aufgabe C 2</vt:lpstr>
      <vt:lpstr>Wahlteil 2020 – Aufgabe C 2</vt:lpstr>
      <vt:lpstr>Wahlteil 2020 – Aufgabe C 2</vt:lpstr>
      <vt:lpstr>Wahlteil 2020 – Aufgabe C 2</vt:lpstr>
      <vt:lpstr>Wahlteil 2020 – Aufgabe C 2</vt:lpstr>
      <vt:lpstr>Wahlteil 2020 – Aufgabe C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Klaus Messner</dc:creator>
  <cp:lastModifiedBy>Klaus Messner</cp:lastModifiedBy>
  <cp:revision>293</cp:revision>
  <dcterms:modified xsi:type="dcterms:W3CDTF">2020-12-27T05:33:01Z</dcterms:modified>
</cp:coreProperties>
</file>